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5"/>
  </p:notesMasterIdLst>
  <p:sldIdLst>
    <p:sldId id="272" r:id="rId2"/>
    <p:sldId id="940" r:id="rId3"/>
    <p:sldId id="943" r:id="rId4"/>
    <p:sldId id="944" r:id="rId5"/>
    <p:sldId id="942" r:id="rId6"/>
    <p:sldId id="945" r:id="rId7"/>
    <p:sldId id="962" r:id="rId8"/>
    <p:sldId id="946" r:id="rId9"/>
    <p:sldId id="964" r:id="rId10"/>
    <p:sldId id="947" r:id="rId11"/>
    <p:sldId id="963" r:id="rId12"/>
    <p:sldId id="965" r:id="rId13"/>
    <p:sldId id="929" r:id="rId14"/>
    <p:sldId id="950" r:id="rId15"/>
    <p:sldId id="953" r:id="rId16"/>
    <p:sldId id="952" r:id="rId17"/>
    <p:sldId id="954" r:id="rId18"/>
    <p:sldId id="955" r:id="rId19"/>
    <p:sldId id="959" r:id="rId20"/>
    <p:sldId id="956" r:id="rId21"/>
    <p:sldId id="966" r:id="rId22"/>
    <p:sldId id="961" r:id="rId23"/>
    <p:sldId id="958" r:id="rId24"/>
    <p:sldId id="957" r:id="rId25"/>
    <p:sldId id="1008" r:id="rId26"/>
    <p:sldId id="907" r:id="rId27"/>
    <p:sldId id="932" r:id="rId28"/>
    <p:sldId id="933" r:id="rId29"/>
    <p:sldId id="906" r:id="rId30"/>
    <p:sldId id="934" r:id="rId31"/>
    <p:sldId id="935" r:id="rId32"/>
    <p:sldId id="936" r:id="rId33"/>
    <p:sldId id="908" r:id="rId34"/>
    <p:sldId id="994" r:id="rId35"/>
    <p:sldId id="937" r:id="rId36"/>
    <p:sldId id="909" r:id="rId37"/>
    <p:sldId id="938" r:id="rId38"/>
    <p:sldId id="939" r:id="rId39"/>
    <p:sldId id="910" r:id="rId40"/>
    <p:sldId id="924" r:id="rId41"/>
    <p:sldId id="911" r:id="rId42"/>
    <p:sldId id="997" r:id="rId43"/>
    <p:sldId id="995" r:id="rId44"/>
    <p:sldId id="996" r:id="rId45"/>
    <p:sldId id="998" r:id="rId46"/>
    <p:sldId id="999" r:id="rId47"/>
    <p:sldId id="967" r:id="rId48"/>
    <p:sldId id="968" r:id="rId49"/>
    <p:sldId id="969" r:id="rId50"/>
    <p:sldId id="1016" r:id="rId51"/>
    <p:sldId id="970" r:id="rId52"/>
    <p:sldId id="992" r:id="rId53"/>
    <p:sldId id="991" r:id="rId54"/>
    <p:sldId id="1001" r:id="rId55"/>
    <p:sldId id="925" r:id="rId56"/>
    <p:sldId id="1010" r:id="rId57"/>
    <p:sldId id="1009" r:id="rId58"/>
    <p:sldId id="1012" r:id="rId59"/>
    <p:sldId id="1013" r:id="rId60"/>
    <p:sldId id="1014" r:id="rId61"/>
    <p:sldId id="1015" r:id="rId62"/>
    <p:sldId id="993" r:id="rId63"/>
    <p:sldId id="919" r:id="rId64"/>
    <p:sldId id="1006" r:id="rId65"/>
    <p:sldId id="1007" r:id="rId66"/>
    <p:sldId id="915" r:id="rId67"/>
    <p:sldId id="928" r:id="rId68"/>
    <p:sldId id="971" r:id="rId69"/>
    <p:sldId id="973" r:id="rId70"/>
    <p:sldId id="974" r:id="rId71"/>
    <p:sldId id="975" r:id="rId72"/>
    <p:sldId id="979" r:id="rId73"/>
    <p:sldId id="980" r:id="rId74"/>
    <p:sldId id="983" r:id="rId75"/>
    <p:sldId id="982" r:id="rId76"/>
    <p:sldId id="978" r:id="rId77"/>
    <p:sldId id="984" r:id="rId78"/>
    <p:sldId id="372" r:id="rId79"/>
    <p:sldId id="381" r:id="rId80"/>
    <p:sldId id="373" r:id="rId81"/>
    <p:sldId id="374" r:id="rId82"/>
    <p:sldId id="375" r:id="rId83"/>
    <p:sldId id="380" r:id="rId8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E96409D-DD4E-340E-DF1D-85BF01C5AC1E}" name="Atul Ingle" initials="AI" userId="2739f9088415fa53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FF3399"/>
    <a:srgbClr val="FF5050"/>
    <a:srgbClr val="00CC00"/>
    <a:srgbClr val="3D26A8"/>
    <a:srgbClr val="3333CC"/>
    <a:srgbClr val="6600FF"/>
    <a:srgbClr val="6699FF"/>
    <a:srgbClr val="3399FF"/>
    <a:srgbClr val="B26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74576" autoAdjust="0"/>
  </p:normalViewPr>
  <p:slideViewPr>
    <p:cSldViewPr snapToGrid="0">
      <p:cViewPr varScale="1">
        <p:scale>
          <a:sx n="111" d="100"/>
          <a:sy n="111" d="100"/>
        </p:scale>
        <p:origin x="600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microsoft.com/office/2018/10/relationships/authors" Target="author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C7EC1A-80E9-4CE4-9A25-0BBE0FDA0CD7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ADCDAC-803F-4814-88EE-8C0B8D9C8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717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0777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8219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4025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7391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5868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9513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496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1046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4329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5340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237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2960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8051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5422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7821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8720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159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0954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7541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9799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4368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223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7987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3990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0322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8823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4448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6968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3385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740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4670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3904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302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4302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8220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53328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45807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69064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20973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1515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77635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82353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08159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8900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543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40784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891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42009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52467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18131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57047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3712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1114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06764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951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58066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20199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18459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76551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30565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6594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16159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40752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76549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11576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967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71544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89393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58648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85561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91078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59933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6178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34997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7279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6831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755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8208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baseline="0" dirty="0">
              <a:latin typeface="NimbusRomNo9L-Regu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65382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55442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18638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0" i="0" u="none" strike="noStrike" baseline="0" dirty="0">
              <a:latin typeface="NimbusRomNo9L-Med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5656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DCDAC-803F-4814-88EE-8C0B8D9C842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686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0B66-FFD8-4425-AE6C-CAF799283E17}" type="datetime1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3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4629C-42B8-410A-ABF9-3F611390F466}" type="datetime1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493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07FA5-688C-43BB-8132-A24AFB6BA046}" type="datetime1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35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EFAB-57DF-4E2F-933C-B89D6315882F}" type="datetime1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060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36EFC-1EDB-4EAE-B534-08DBE21E12EC}" type="datetime1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911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9B30F-B007-4DF9-89EA-FFF21A7B052D}" type="datetime1">
              <a:rPr lang="en-US" smtClean="0"/>
              <a:t>9/23/2023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478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86E10-BECC-4B38-AFD7-D81FA4BCDB4F}" type="datetime1">
              <a:rPr lang="en-US" smtClean="0"/>
              <a:t>9/23/2023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796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382"/>
            <a:ext cx="12192000" cy="731520"/>
          </a:xfrm>
        </p:spPr>
        <p:txBody>
          <a:bodyPr>
            <a:noAutofit/>
          </a:bodyPr>
          <a:lstStyle>
            <a:lvl1pPr algn="ctr">
              <a:defRPr sz="4800">
                <a:solidFill>
                  <a:srgbClr val="FFC00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13CF0-0829-4B1A-8B47-573F3EE34D59}" type="datetime1">
              <a:rPr lang="en-US" smtClean="0"/>
              <a:t>9/23/2023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8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981B7-0622-4C7E-AC5D-70FA5BFD5764}" type="datetime1">
              <a:rPr lang="en-US" smtClean="0"/>
              <a:t>9/23/2023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700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EDCE8-771A-4F90-BCCF-40BED39BE80D}" type="datetime1">
              <a:rPr lang="en-US" smtClean="0"/>
              <a:t>9/23/2023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53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0583A-C56E-4EC5-8574-8DAE1C5EE117}" type="datetime1">
              <a:rPr lang="en-US" smtClean="0"/>
              <a:t>9/23/2023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366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3B882-7190-491C-9034-B8D89389EFA5}" type="datetime1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D3559-1FCA-4FEE-826D-440AC3C59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1604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8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18.png"/><Relationship Id="rId4" Type="http://schemas.openxmlformats.org/officeDocument/2006/relationships/image" Target="../media/image34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7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38.pn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13" Type="http://schemas.openxmlformats.org/officeDocument/2006/relationships/image" Target="../media/image370.png"/><Relationship Id="rId3" Type="http://schemas.openxmlformats.org/officeDocument/2006/relationships/image" Target="../media/image43.emf"/><Relationship Id="rId12" Type="http://schemas.openxmlformats.org/officeDocument/2006/relationships/image" Target="../media/image360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470.png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351.png"/><Relationship Id="rId15" Type="http://schemas.openxmlformats.org/officeDocument/2006/relationships/image" Target="../media/image410.png"/><Relationship Id="rId10" Type="http://schemas.openxmlformats.org/officeDocument/2006/relationships/image" Target="../media/image340.png"/><Relationship Id="rId9" Type="http://schemas.openxmlformats.org/officeDocument/2006/relationships/image" Target="../media/image330.png"/><Relationship Id="rId14" Type="http://schemas.openxmlformats.org/officeDocument/2006/relationships/image" Target="../media/image38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1.png"/><Relationship Id="rId13" Type="http://schemas.openxmlformats.org/officeDocument/2006/relationships/image" Target="../media/image371.png"/><Relationship Id="rId3" Type="http://schemas.openxmlformats.org/officeDocument/2006/relationships/image" Target="../media/image43.emf"/><Relationship Id="rId12" Type="http://schemas.openxmlformats.org/officeDocument/2006/relationships/image" Target="../media/image361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471.png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350.png"/><Relationship Id="rId15" Type="http://schemas.openxmlformats.org/officeDocument/2006/relationships/image" Target="../media/image411.png"/><Relationship Id="rId10" Type="http://schemas.openxmlformats.org/officeDocument/2006/relationships/image" Target="../media/image341.png"/><Relationship Id="rId9" Type="http://schemas.openxmlformats.org/officeDocument/2006/relationships/image" Target="../media/image331.png"/><Relationship Id="rId14" Type="http://schemas.openxmlformats.org/officeDocument/2006/relationships/image" Target="../media/image38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openxmlformats.org/officeDocument/2006/relationships/image" Target="../media/image45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11" Type="http://schemas.openxmlformats.org/officeDocument/2006/relationships/image" Target="../media/image46.emf"/><Relationship Id="rId5" Type="http://schemas.openxmlformats.org/officeDocument/2006/relationships/image" Target="../media/image42.png"/><Relationship Id="rId10" Type="http://schemas.openxmlformats.org/officeDocument/2006/relationships/image" Target="../media/image49.png"/><Relationship Id="rId4" Type="http://schemas.openxmlformats.org/officeDocument/2006/relationships/image" Target="../media/image35.png"/><Relationship Id="rId9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7.emf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11" Type="http://schemas.openxmlformats.org/officeDocument/2006/relationships/image" Target="../media/image53.png"/><Relationship Id="rId5" Type="http://schemas.openxmlformats.org/officeDocument/2006/relationships/image" Target="../media/image50.png"/><Relationship Id="rId10" Type="http://schemas.openxmlformats.org/officeDocument/2006/relationships/image" Target="../media/image52.png"/><Relationship Id="rId4" Type="http://schemas.openxmlformats.org/officeDocument/2006/relationships/image" Target="../media/image48.emf"/><Relationship Id="rId9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0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8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72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5" Type="http://schemas.openxmlformats.org/officeDocument/2006/relationships/image" Target="../media/image64.png"/><Relationship Id="rId10" Type="http://schemas.openxmlformats.org/officeDocument/2006/relationships/image" Target="../media/image76.png"/><Relationship Id="rId4" Type="http://schemas.openxmlformats.org/officeDocument/2006/relationships/image" Target="../media/image63.png"/><Relationship Id="rId9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0.png"/><Relationship Id="rId5" Type="http://schemas.openxmlformats.org/officeDocument/2006/relationships/image" Target="../media/image130.png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0.png"/><Relationship Id="rId5" Type="http://schemas.openxmlformats.org/officeDocument/2006/relationships/image" Target="../media/image130.png"/><Relationship Id="rId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0.png"/><Relationship Id="rId4" Type="http://schemas.openxmlformats.org/officeDocument/2006/relationships/image" Target="../media/image82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10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0.png"/><Relationship Id="rId5" Type="http://schemas.openxmlformats.org/officeDocument/2006/relationships/image" Target="../media/image250.png"/><Relationship Id="rId4" Type="http://schemas.openxmlformats.org/officeDocument/2006/relationships/image" Target="../media/image2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0.png"/><Relationship Id="rId5" Type="http://schemas.openxmlformats.org/officeDocument/2006/relationships/image" Target="../media/image250.png"/><Relationship Id="rId4" Type="http://schemas.openxmlformats.org/officeDocument/2006/relationships/image" Target="../media/image2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0.png"/><Relationship Id="rId5" Type="http://schemas.openxmlformats.org/officeDocument/2006/relationships/image" Target="../media/image250.png"/><Relationship Id="rId4" Type="http://schemas.openxmlformats.org/officeDocument/2006/relationships/image" Target="../media/image24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image" Target="../media/image18.png"/><Relationship Id="rId9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emf"/><Relationship Id="rId5" Type="http://schemas.openxmlformats.org/officeDocument/2006/relationships/image" Target="../media/image87.emf"/><Relationship Id="rId4" Type="http://schemas.openxmlformats.org/officeDocument/2006/relationships/image" Target="../media/image86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9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7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10.png"/><Relationship Id="rId5" Type="http://schemas.openxmlformats.org/officeDocument/2006/relationships/image" Target="../media/image150.png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7.emf"/><Relationship Id="rId4" Type="http://schemas.openxmlformats.org/officeDocument/2006/relationships/image" Target="../media/image5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100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1.png"/><Relationship Id="rId5" Type="http://schemas.openxmlformats.org/officeDocument/2006/relationships/image" Target="../media/image99.png"/><Relationship Id="rId10" Type="http://schemas.openxmlformats.org/officeDocument/2006/relationships/image" Target="../media/image105.png"/><Relationship Id="rId4" Type="http://schemas.openxmlformats.org/officeDocument/2006/relationships/image" Target="../media/image37.jpeg"/><Relationship Id="rId9" Type="http://schemas.openxmlformats.org/officeDocument/2006/relationships/image" Target="../media/image10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1.png"/><Relationship Id="rId7" Type="http://schemas.openxmlformats.org/officeDocument/2006/relationships/image" Target="../media/image17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10.png"/><Relationship Id="rId11" Type="http://schemas.openxmlformats.org/officeDocument/2006/relationships/image" Target="../media/image25.png"/><Relationship Id="rId5" Type="http://schemas.openxmlformats.org/officeDocument/2006/relationships/image" Target="../media/image150.png"/><Relationship Id="rId10" Type="http://schemas.openxmlformats.org/officeDocument/2006/relationships/image" Target="../media/image24.png"/><Relationship Id="rId4" Type="http://schemas.microsoft.com/office/2007/relationships/hdphoto" Target="../media/hdphoto1.wdp"/><Relationship Id="rId9" Type="http://schemas.openxmlformats.org/officeDocument/2006/relationships/image" Target="../media/image23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0.png"/><Relationship Id="rId3" Type="http://schemas.openxmlformats.org/officeDocument/2006/relationships/image" Target="../media/image101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png"/><Relationship Id="rId5" Type="http://schemas.openxmlformats.org/officeDocument/2006/relationships/image" Target="../media/image37.jpeg"/><Relationship Id="rId4" Type="http://schemas.openxmlformats.org/officeDocument/2006/relationships/image" Target="../media/image100.png"/><Relationship Id="rId9" Type="http://schemas.openxmlformats.org/officeDocument/2006/relationships/image" Target="../media/image105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7.png"/><Relationship Id="rId4" Type="http://schemas.openxmlformats.org/officeDocument/2006/relationships/image" Target="../media/image58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sv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sv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15.png"/><Relationship Id="rId3" Type="http://schemas.openxmlformats.org/officeDocument/2006/relationships/image" Target="../media/image35.png"/><Relationship Id="rId7" Type="http://schemas.openxmlformats.org/officeDocument/2006/relationships/image" Target="../media/image112.png"/><Relationship Id="rId12" Type="http://schemas.openxmlformats.org/officeDocument/2006/relationships/image" Target="../media/image12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11" Type="http://schemas.openxmlformats.org/officeDocument/2006/relationships/image" Target="../media/image119.png"/><Relationship Id="rId5" Type="http://schemas.openxmlformats.org/officeDocument/2006/relationships/image" Target="../media/image114.png"/><Relationship Id="rId15" Type="http://schemas.openxmlformats.org/officeDocument/2006/relationships/image" Target="../media/image123.png"/><Relationship Id="rId10" Type="http://schemas.openxmlformats.org/officeDocument/2006/relationships/image" Target="../media/image118.png"/><Relationship Id="rId4" Type="http://schemas.openxmlformats.org/officeDocument/2006/relationships/image" Target="../media/image113.png"/><Relationship Id="rId9" Type="http://schemas.openxmlformats.org/officeDocument/2006/relationships/image" Target="../media/image117.png"/><Relationship Id="rId14" Type="http://schemas.openxmlformats.org/officeDocument/2006/relationships/image" Target="../media/image122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129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12" Type="http://schemas.openxmlformats.org/officeDocument/2006/relationships/image" Target="../media/image128.png"/><Relationship Id="rId17" Type="http://schemas.openxmlformats.org/officeDocument/2006/relationships/image" Target="../media/image134.png"/><Relationship Id="rId2" Type="http://schemas.openxmlformats.org/officeDocument/2006/relationships/notesSlide" Target="../notesSlides/notesSlide68.xml"/><Relationship Id="rId16" Type="http://schemas.openxmlformats.org/officeDocument/2006/relationships/image" Target="../media/image1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11" Type="http://schemas.openxmlformats.org/officeDocument/2006/relationships/image" Target="../media/image43.emf"/><Relationship Id="rId5" Type="http://schemas.openxmlformats.org/officeDocument/2006/relationships/image" Target="../media/image37.jpeg"/><Relationship Id="rId15" Type="http://schemas.openxmlformats.org/officeDocument/2006/relationships/image" Target="../media/image132.png"/><Relationship Id="rId10" Type="http://schemas.openxmlformats.org/officeDocument/2006/relationships/image" Target="../media/image66.png"/><Relationship Id="rId4" Type="http://schemas.openxmlformats.org/officeDocument/2006/relationships/image" Target="../media/image124.png"/><Relationship Id="rId9" Type="http://schemas.openxmlformats.org/officeDocument/2006/relationships/image" Target="../media/image126.png"/><Relationship Id="rId14" Type="http://schemas.openxmlformats.org/officeDocument/2006/relationships/image" Target="../media/image131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137.png"/><Relationship Id="rId3" Type="http://schemas.openxmlformats.org/officeDocument/2006/relationships/image" Target="../media/image126.png"/><Relationship Id="rId7" Type="http://schemas.openxmlformats.org/officeDocument/2006/relationships/image" Target="../media/image63.png"/><Relationship Id="rId12" Type="http://schemas.openxmlformats.org/officeDocument/2006/relationships/image" Target="../media/image13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openxmlformats.org/officeDocument/2006/relationships/image" Target="../media/image36.png"/><Relationship Id="rId5" Type="http://schemas.openxmlformats.org/officeDocument/2006/relationships/image" Target="../media/image37.jpeg"/><Relationship Id="rId10" Type="http://schemas.openxmlformats.org/officeDocument/2006/relationships/image" Target="../media/image135.png"/><Relationship Id="rId4" Type="http://schemas.openxmlformats.org/officeDocument/2006/relationships/image" Target="../media/image125.png"/><Relationship Id="rId9" Type="http://schemas.openxmlformats.org/officeDocument/2006/relationships/image" Target="../media/image127.png"/><Relationship Id="rId14" Type="http://schemas.openxmlformats.org/officeDocument/2006/relationships/image" Target="../media/image1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65.png"/><Relationship Id="rId18" Type="http://schemas.openxmlformats.org/officeDocument/2006/relationships/image" Target="../media/image141.png"/><Relationship Id="rId3" Type="http://schemas.openxmlformats.org/officeDocument/2006/relationships/image" Target="../media/image126.png"/><Relationship Id="rId21" Type="http://schemas.openxmlformats.org/officeDocument/2006/relationships/image" Target="../media/image69.png"/><Relationship Id="rId7" Type="http://schemas.openxmlformats.org/officeDocument/2006/relationships/image" Target="../media/image135.png"/><Relationship Id="rId12" Type="http://schemas.openxmlformats.org/officeDocument/2006/relationships/image" Target="../media/image63.png"/><Relationship Id="rId17" Type="http://schemas.openxmlformats.org/officeDocument/2006/relationships/image" Target="../media/image41.jpeg"/><Relationship Id="rId2" Type="http://schemas.openxmlformats.org/officeDocument/2006/relationships/notesSlide" Target="../notesSlides/notesSlide70.xml"/><Relationship Id="rId16" Type="http://schemas.openxmlformats.org/officeDocument/2006/relationships/image" Target="../media/image139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4.png"/><Relationship Id="rId11" Type="http://schemas.openxmlformats.org/officeDocument/2006/relationships/image" Target="../media/image17.png"/><Relationship Id="rId5" Type="http://schemas.openxmlformats.org/officeDocument/2006/relationships/image" Target="../media/image37.jpeg"/><Relationship Id="rId15" Type="http://schemas.openxmlformats.org/officeDocument/2006/relationships/image" Target="../media/image138.png"/><Relationship Id="rId10" Type="http://schemas.openxmlformats.org/officeDocument/2006/relationships/image" Target="../media/image137.png"/><Relationship Id="rId19" Type="http://schemas.openxmlformats.org/officeDocument/2006/relationships/image" Target="../media/image42.png"/><Relationship Id="rId4" Type="http://schemas.openxmlformats.org/officeDocument/2006/relationships/image" Target="../media/image125.png"/><Relationship Id="rId9" Type="http://schemas.openxmlformats.org/officeDocument/2006/relationships/image" Target="../media/image136.png"/><Relationship Id="rId14" Type="http://schemas.openxmlformats.org/officeDocument/2006/relationships/image" Target="../media/image127.png"/><Relationship Id="rId22" Type="http://schemas.openxmlformats.org/officeDocument/2006/relationships/image" Target="../media/image142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gif"/><Relationship Id="rId13" Type="http://schemas.openxmlformats.org/officeDocument/2006/relationships/image" Target="../media/image980.png"/><Relationship Id="rId3" Type="http://schemas.openxmlformats.org/officeDocument/2006/relationships/image" Target="../media/image143.png"/><Relationship Id="rId7" Type="http://schemas.openxmlformats.org/officeDocument/2006/relationships/image" Target="../media/image145.gif"/><Relationship Id="rId12" Type="http://schemas.openxmlformats.org/officeDocument/2006/relationships/image" Target="../media/image151.png"/><Relationship Id="rId2" Type="http://schemas.openxmlformats.org/officeDocument/2006/relationships/notesSlide" Target="../notesSlides/notesSlide71.xml"/><Relationship Id="rId16" Type="http://schemas.openxmlformats.org/officeDocument/2006/relationships/image" Target="../media/image153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4.gif"/><Relationship Id="rId11" Type="http://schemas.openxmlformats.org/officeDocument/2006/relationships/image" Target="../media/image149.gif"/><Relationship Id="rId5" Type="http://schemas.openxmlformats.org/officeDocument/2006/relationships/image" Target="../media/image1080.png"/><Relationship Id="rId15" Type="http://schemas.openxmlformats.org/officeDocument/2006/relationships/image" Target="../media/image152.gif"/><Relationship Id="rId10" Type="http://schemas.openxmlformats.org/officeDocument/2006/relationships/image" Target="../media/image148.gif"/><Relationship Id="rId4" Type="http://schemas.openxmlformats.org/officeDocument/2006/relationships/image" Target="../media/image1070.png"/><Relationship Id="rId9" Type="http://schemas.openxmlformats.org/officeDocument/2006/relationships/image" Target="../media/image147.gif"/><Relationship Id="rId14" Type="http://schemas.openxmlformats.org/officeDocument/2006/relationships/image" Target="../media/image990.png"/></Relationships>
</file>

<file path=ppt/slides/_rels/slide7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30.png"/><Relationship Id="rId3" Type="http://schemas.openxmlformats.org/officeDocument/2006/relationships/image" Target="../media/image154.png"/><Relationship Id="rId7" Type="http://schemas.openxmlformats.org/officeDocument/2006/relationships/image" Target="../media/image157.png"/><Relationship Id="rId12" Type="http://schemas.openxmlformats.org/officeDocument/2006/relationships/image" Target="../media/image122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image" Target="../media/image1210.png"/><Relationship Id="rId5" Type="http://schemas.openxmlformats.org/officeDocument/2006/relationships/image" Target="../media/image156.png"/><Relationship Id="rId15" Type="http://schemas.openxmlformats.org/officeDocument/2006/relationships/image" Target="../media/image160.png"/><Relationship Id="rId10" Type="http://schemas.microsoft.com/office/2007/relationships/hdphoto" Target="../media/hdphoto4.wdp"/><Relationship Id="rId4" Type="http://schemas.openxmlformats.org/officeDocument/2006/relationships/image" Target="../media/image155.png"/><Relationship Id="rId9" Type="http://schemas.openxmlformats.org/officeDocument/2006/relationships/image" Target="../media/image158.png"/><Relationship Id="rId14" Type="http://schemas.openxmlformats.org/officeDocument/2006/relationships/image" Target="../media/image159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57.png"/><Relationship Id="rId18" Type="http://schemas.openxmlformats.org/officeDocument/2006/relationships/image" Target="../media/image1220.png"/><Relationship Id="rId3" Type="http://schemas.openxmlformats.org/officeDocument/2006/relationships/image" Target="../media/image161.png"/><Relationship Id="rId21" Type="http://schemas.openxmlformats.org/officeDocument/2006/relationships/image" Target="../media/image160.png"/><Relationship Id="rId7" Type="http://schemas.openxmlformats.org/officeDocument/2006/relationships/image" Target="../media/image154.png"/><Relationship Id="rId12" Type="http://schemas.microsoft.com/office/2007/relationships/hdphoto" Target="../media/hdphoto2.wdp"/><Relationship Id="rId17" Type="http://schemas.openxmlformats.org/officeDocument/2006/relationships/image" Target="../media/image1210.png"/><Relationship Id="rId2" Type="http://schemas.openxmlformats.org/officeDocument/2006/relationships/notesSlide" Target="../notesSlides/notesSlide73.xml"/><Relationship Id="rId16" Type="http://schemas.microsoft.com/office/2007/relationships/hdphoto" Target="../media/hdphoto4.wdp"/><Relationship Id="rId20" Type="http://schemas.openxmlformats.org/officeDocument/2006/relationships/image" Target="../media/image159.png"/><Relationship Id="rId1" Type="http://schemas.openxmlformats.org/officeDocument/2006/relationships/slideLayout" Target="../slideLayouts/slideLayout6.xml"/><Relationship Id="rId6" Type="http://schemas.microsoft.com/office/2007/relationships/hdphoto" Target="../media/hdphoto6.wdp"/><Relationship Id="rId11" Type="http://schemas.openxmlformats.org/officeDocument/2006/relationships/image" Target="../media/image156.png"/><Relationship Id="rId5" Type="http://schemas.openxmlformats.org/officeDocument/2006/relationships/image" Target="../media/image162.png"/><Relationship Id="rId15" Type="http://schemas.openxmlformats.org/officeDocument/2006/relationships/image" Target="../media/image158.png"/><Relationship Id="rId10" Type="http://schemas.microsoft.com/office/2007/relationships/hdphoto" Target="../media/hdphoto7.wdp"/><Relationship Id="rId19" Type="http://schemas.openxmlformats.org/officeDocument/2006/relationships/image" Target="../media/image1230.png"/><Relationship Id="rId4" Type="http://schemas.microsoft.com/office/2007/relationships/hdphoto" Target="../media/hdphoto5.wdp"/><Relationship Id="rId9" Type="http://schemas.openxmlformats.org/officeDocument/2006/relationships/image" Target="../media/image163.png"/><Relationship Id="rId14" Type="http://schemas.microsoft.com/office/2007/relationships/hdphoto" Target="../media/hdphoto3.wdp"/></Relationships>
</file>

<file path=ppt/slides/_rels/slide7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58.png"/><Relationship Id="rId18" Type="http://schemas.openxmlformats.org/officeDocument/2006/relationships/image" Target="../media/image159.png"/><Relationship Id="rId3" Type="http://schemas.openxmlformats.org/officeDocument/2006/relationships/image" Target="../media/image161.png"/><Relationship Id="rId21" Type="http://schemas.openxmlformats.org/officeDocument/2006/relationships/image" Target="../media/image165.png"/><Relationship Id="rId7" Type="http://schemas.openxmlformats.org/officeDocument/2006/relationships/image" Target="../media/image163.png"/><Relationship Id="rId12" Type="http://schemas.microsoft.com/office/2007/relationships/hdphoto" Target="../media/hdphoto3.wdp"/><Relationship Id="rId17" Type="http://schemas.openxmlformats.org/officeDocument/2006/relationships/image" Target="../media/image1230.png"/><Relationship Id="rId25" Type="http://schemas.openxmlformats.org/officeDocument/2006/relationships/image" Target="../media/image167.png"/><Relationship Id="rId2" Type="http://schemas.openxmlformats.org/officeDocument/2006/relationships/notesSlide" Target="../notesSlides/notesSlide74.xml"/><Relationship Id="rId16" Type="http://schemas.openxmlformats.org/officeDocument/2006/relationships/image" Target="../media/image1220.png"/><Relationship Id="rId20" Type="http://schemas.openxmlformats.org/officeDocument/2006/relationships/image" Target="../media/image164.png"/><Relationship Id="rId1" Type="http://schemas.openxmlformats.org/officeDocument/2006/relationships/slideLayout" Target="../slideLayouts/slideLayout6.xml"/><Relationship Id="rId6" Type="http://schemas.microsoft.com/office/2007/relationships/hdphoto" Target="../media/hdphoto6.wdp"/><Relationship Id="rId11" Type="http://schemas.openxmlformats.org/officeDocument/2006/relationships/image" Target="../media/image157.png"/><Relationship Id="rId24" Type="http://schemas.openxmlformats.org/officeDocument/2006/relationships/image" Target="../media/image166.png"/><Relationship Id="rId5" Type="http://schemas.openxmlformats.org/officeDocument/2006/relationships/image" Target="../media/image162.png"/><Relationship Id="rId15" Type="http://schemas.openxmlformats.org/officeDocument/2006/relationships/image" Target="../media/image1210.png"/><Relationship Id="rId23" Type="http://schemas.openxmlformats.org/officeDocument/2006/relationships/image" Target="../media/image155.png"/><Relationship Id="rId10" Type="http://schemas.microsoft.com/office/2007/relationships/hdphoto" Target="../media/hdphoto2.wdp"/><Relationship Id="rId19" Type="http://schemas.openxmlformats.org/officeDocument/2006/relationships/image" Target="../media/image160.png"/><Relationship Id="rId4" Type="http://schemas.microsoft.com/office/2007/relationships/hdphoto" Target="../media/hdphoto5.wdp"/><Relationship Id="rId9" Type="http://schemas.openxmlformats.org/officeDocument/2006/relationships/image" Target="../media/image156.png"/><Relationship Id="rId14" Type="http://schemas.microsoft.com/office/2007/relationships/hdphoto" Target="../media/hdphoto4.wdp"/><Relationship Id="rId22" Type="http://schemas.openxmlformats.org/officeDocument/2006/relationships/image" Target="../media/image154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63.png"/><Relationship Id="rId7" Type="http://schemas.openxmlformats.org/officeDocument/2006/relationships/image" Target="../media/image16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158.png"/><Relationship Id="rId4" Type="http://schemas.microsoft.com/office/2007/relationships/hdphoto" Target="../media/hdphoto7.wdp"/><Relationship Id="rId9" Type="http://schemas.openxmlformats.org/officeDocument/2006/relationships/image" Target="../media/image17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0.png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7" Type="http://schemas.openxmlformats.org/officeDocument/2006/relationships/image" Target="../media/image176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microsoft.com/office/2007/relationships/hdphoto" Target="../media/hdphoto8.wdp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60.png"/><Relationship Id="rId5" Type="http://schemas.openxmlformats.org/officeDocument/2006/relationships/image" Target="../media/image1050.png"/><Relationship Id="rId4" Type="http://schemas.openxmlformats.org/officeDocument/2006/relationships/image" Target="../media/image23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00.png"/><Relationship Id="rId13" Type="http://schemas.openxmlformats.org/officeDocument/2006/relationships/image" Target="../media/image178.png"/><Relationship Id="rId3" Type="http://schemas.openxmlformats.org/officeDocument/2006/relationships/image" Target="../media/image177.png"/><Relationship Id="rId7" Type="http://schemas.openxmlformats.org/officeDocument/2006/relationships/image" Target="../media/image22.png"/><Relationship Id="rId12" Type="http://schemas.openxmlformats.org/officeDocument/2006/relationships/image" Target="../media/image112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60.png"/><Relationship Id="rId11" Type="http://schemas.openxmlformats.org/officeDocument/2006/relationships/image" Target="../media/image1110.png"/><Relationship Id="rId5" Type="http://schemas.openxmlformats.org/officeDocument/2006/relationships/image" Target="../media/image1050.png"/><Relationship Id="rId4" Type="http://schemas.openxmlformats.org/officeDocument/2006/relationships/image" Target="../media/image23.png"/><Relationship Id="rId9" Type="http://schemas.openxmlformats.org/officeDocument/2006/relationships/image" Target="../media/image109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0.png"/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1260.png"/><Relationship Id="rId5" Type="http://schemas.openxmlformats.org/officeDocument/2006/relationships/image" Target="../media/image181.png"/><Relationship Id="rId4" Type="http://schemas.openxmlformats.org/officeDocument/2006/relationships/image" Target="../media/image180.png"/><Relationship Id="rId9" Type="http://schemas.openxmlformats.org/officeDocument/2006/relationships/image" Target="../media/image1160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gif"/><Relationship Id="rId3" Type="http://schemas.openxmlformats.org/officeDocument/2006/relationships/image" Target="../media/image23.png"/><Relationship Id="rId7" Type="http://schemas.openxmlformats.org/officeDocument/2006/relationships/image" Target="../media/image120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90.png"/><Relationship Id="rId5" Type="http://schemas.openxmlformats.org/officeDocument/2006/relationships/image" Target="../media/image1180.png"/><Relationship Id="rId4" Type="http://schemas.openxmlformats.org/officeDocument/2006/relationships/image" Target="../media/image1170.png"/><Relationship Id="rId9" Type="http://schemas.openxmlformats.org/officeDocument/2006/relationships/image" Target="../media/image183.gif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gif"/><Relationship Id="rId3" Type="http://schemas.openxmlformats.org/officeDocument/2006/relationships/image" Target="../media/image23.png"/><Relationship Id="rId7" Type="http://schemas.openxmlformats.org/officeDocument/2006/relationships/image" Target="../media/image1200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90.png"/><Relationship Id="rId5" Type="http://schemas.openxmlformats.org/officeDocument/2006/relationships/image" Target="../media/image1180.png"/><Relationship Id="rId4" Type="http://schemas.openxmlformats.org/officeDocument/2006/relationships/image" Target="../media/image1170.png"/><Relationship Id="rId9" Type="http://schemas.openxmlformats.org/officeDocument/2006/relationships/image" Target="../media/image185.gif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13" Type="http://schemas.openxmlformats.org/officeDocument/2006/relationships/image" Target="../media/image740.png"/><Relationship Id="rId18" Type="http://schemas.openxmlformats.org/officeDocument/2006/relationships/image" Target="../media/image1280.png"/><Relationship Id="rId3" Type="http://schemas.openxmlformats.org/officeDocument/2006/relationships/image" Target="../media/image44.png"/><Relationship Id="rId7" Type="http://schemas.openxmlformats.org/officeDocument/2006/relationships/image" Target="../media/image50.png"/><Relationship Id="rId12" Type="http://schemas.openxmlformats.org/officeDocument/2006/relationships/image" Target="../media/image730.png"/><Relationship Id="rId17" Type="http://schemas.openxmlformats.org/officeDocument/2006/relationships/image" Target="../media/image1270.png"/><Relationship Id="rId2" Type="http://schemas.openxmlformats.org/officeDocument/2006/relationships/notesSlide" Target="../notesSlides/notesSlide83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11" Type="http://schemas.openxmlformats.org/officeDocument/2006/relationships/image" Target="../media/image18.png"/><Relationship Id="rId5" Type="http://schemas.openxmlformats.org/officeDocument/2006/relationships/image" Target="../media/image1250.png"/><Relationship Id="rId15" Type="http://schemas.openxmlformats.org/officeDocument/2006/relationships/image" Target="../media/image53.png"/><Relationship Id="rId10" Type="http://schemas.openxmlformats.org/officeDocument/2006/relationships/image" Target="../media/image42.png"/><Relationship Id="rId4" Type="http://schemas.openxmlformats.org/officeDocument/2006/relationships/image" Target="../media/image51.png"/><Relationship Id="rId9" Type="http://schemas.openxmlformats.org/officeDocument/2006/relationships/image" Target="../media/image36.png"/><Relationship Id="rId1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7FD1CD-2CE2-438E-8B3A-18BA49383667}"/>
              </a:ext>
            </a:extLst>
          </p:cNvPr>
          <p:cNvSpPr txBox="1"/>
          <p:nvPr/>
        </p:nvSpPr>
        <p:spPr>
          <a:xfrm>
            <a:off x="1524000" y="1066935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C000"/>
                </a:solidFill>
                <a:cs typeface="Arial" panose="020B0604020202020204" pitchFamily="34" charset="0"/>
              </a:rPr>
              <a:t>CASPI: C</a:t>
            </a:r>
            <a:r>
              <a:rPr lang="en-US" sz="4400" dirty="0">
                <a:cs typeface="Arial" panose="020B0604020202020204" pitchFamily="34" charset="0"/>
              </a:rPr>
              <a:t>ollaborative Photon Processing for </a:t>
            </a:r>
            <a:r>
              <a:rPr lang="en-US" sz="4400" dirty="0">
                <a:solidFill>
                  <a:srgbClr val="FFC000"/>
                </a:solidFill>
                <a:cs typeface="Arial" panose="020B0604020202020204" pitchFamily="34" charset="0"/>
              </a:rPr>
              <a:t>A</a:t>
            </a:r>
            <a:r>
              <a:rPr lang="en-US" sz="4400" dirty="0">
                <a:cs typeface="Arial" panose="020B0604020202020204" pitchFamily="34" charset="0"/>
              </a:rPr>
              <a:t>ctive </a:t>
            </a:r>
            <a:r>
              <a:rPr lang="en-US" sz="4400" dirty="0">
                <a:solidFill>
                  <a:srgbClr val="FFC000"/>
                </a:solidFill>
                <a:cs typeface="Arial" panose="020B0604020202020204" pitchFamily="34" charset="0"/>
              </a:rPr>
              <a:t>S</a:t>
            </a:r>
            <a:r>
              <a:rPr lang="en-US" sz="4400" dirty="0">
                <a:cs typeface="Arial" panose="020B0604020202020204" pitchFamily="34" charset="0"/>
              </a:rPr>
              <a:t>ingle-</a:t>
            </a:r>
            <a:r>
              <a:rPr lang="en-US" sz="4400" dirty="0">
                <a:solidFill>
                  <a:srgbClr val="FFC000"/>
                </a:solidFill>
                <a:cs typeface="Arial" panose="020B0604020202020204" pitchFamily="34" charset="0"/>
              </a:rPr>
              <a:t>P</a:t>
            </a:r>
            <a:r>
              <a:rPr lang="en-US" sz="4400" dirty="0">
                <a:cs typeface="Arial" panose="020B0604020202020204" pitchFamily="34" charset="0"/>
              </a:rPr>
              <a:t>hoton </a:t>
            </a:r>
            <a:r>
              <a:rPr lang="en-US" sz="4400" dirty="0">
                <a:solidFill>
                  <a:srgbClr val="FFC000"/>
                </a:solidFill>
                <a:cs typeface="Arial" panose="020B0604020202020204" pitchFamily="34" charset="0"/>
              </a:rPr>
              <a:t>I</a:t>
            </a:r>
            <a:r>
              <a:rPr lang="en-US" sz="4400" dirty="0">
                <a:cs typeface="Arial" panose="020B0604020202020204" pitchFamily="34" charset="0"/>
              </a:rPr>
              <a:t>maging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1CD515-0E82-4251-BFD8-F7594962CA8D}"/>
              </a:ext>
            </a:extLst>
          </p:cNvPr>
          <p:cNvSpPr txBox="1"/>
          <p:nvPr/>
        </p:nvSpPr>
        <p:spPr>
          <a:xfrm>
            <a:off x="1524000" y="5237067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cs typeface="Arial" panose="020B0604020202020204" pitchFamily="34" charset="0"/>
              </a:rPr>
              <a:t>University of Wisconsin-Madison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6B33CE-3DB9-4986-9A33-B4344C4C8AD2}"/>
              </a:ext>
            </a:extLst>
          </p:cNvPr>
          <p:cNvSpPr txBox="1"/>
          <p:nvPr/>
        </p:nvSpPr>
        <p:spPr>
          <a:xfrm>
            <a:off x="15240" y="4144541"/>
            <a:ext cx="121615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cs typeface="Arial" panose="020B0604020202020204" pitchFamily="34" charset="0"/>
              </a:rPr>
              <a:t>Jongho Lee, Atul Ingle, </a:t>
            </a:r>
            <a:r>
              <a:rPr lang="en-US" sz="3000" dirty="0" err="1">
                <a:cs typeface="Arial" panose="020B0604020202020204" pitchFamily="34" charset="0"/>
              </a:rPr>
              <a:t>Jenu</a:t>
            </a:r>
            <a:r>
              <a:rPr lang="en-US" sz="3000" dirty="0">
                <a:cs typeface="Arial" panose="020B0604020202020204" pitchFamily="34" charset="0"/>
              </a:rPr>
              <a:t> Chacko, Kevin </a:t>
            </a:r>
            <a:r>
              <a:rPr lang="en-US" sz="3000" dirty="0" err="1">
                <a:cs typeface="Arial" panose="020B0604020202020204" pitchFamily="34" charset="0"/>
              </a:rPr>
              <a:t>Eliceiri</a:t>
            </a:r>
            <a:r>
              <a:rPr lang="en-US" sz="3000" dirty="0">
                <a:cs typeface="Arial" panose="020B0604020202020204" pitchFamily="34" charset="0"/>
              </a:rPr>
              <a:t>, Mohit Gupta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56AC7A-5CE1-4822-2244-BD5C96410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6847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33F14-034D-A3C5-D15B-D2F7DFCA2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11B7CD7-31E4-BE74-9473-D2A4CF0FCA6C}"/>
              </a:ext>
            </a:extLst>
          </p:cNvPr>
          <p:cNvSpPr>
            <a:spLocks noChangeAspect="1"/>
          </p:cNvSpPr>
          <p:nvPr/>
        </p:nvSpPr>
        <p:spPr>
          <a:xfrm>
            <a:off x="5063209" y="3648221"/>
            <a:ext cx="548640" cy="54864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glow rad="635000">
              <a:schemeClr val="tx1">
                <a:alpha val="60000"/>
              </a:schemeClr>
            </a:glow>
          </a:effectLst>
          <a:scene3d>
            <a:camera prst="orthographicFront">
              <a:rot lat="1800000" lon="2154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84747DD-D420-D22B-BDE4-B6877101C8DD}"/>
              </a:ext>
            </a:extLst>
          </p:cNvPr>
          <p:cNvSpPr>
            <a:spLocks noChangeAspect="1"/>
          </p:cNvSpPr>
          <p:nvPr/>
        </p:nvSpPr>
        <p:spPr>
          <a:xfrm>
            <a:off x="5195626" y="4863788"/>
            <a:ext cx="365760" cy="365760"/>
          </a:xfrm>
          <a:prstGeom prst="ellipse">
            <a:avLst/>
          </a:prstGeom>
          <a:solidFill>
            <a:schemeClr val="tx1"/>
          </a:solidFill>
          <a:ln>
            <a:noFill/>
          </a:ln>
          <a:scene3d>
            <a:camera prst="isometricOffAxis1Right">
              <a:rot lat="1800000" lon="21540000" rev="0"/>
            </a:camera>
            <a:lightRig rig="threePt" dir="t"/>
          </a:scene3d>
          <a:sp3d extrusionH="1905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9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78EC90C-DE77-4AFE-E7FB-93A9BB654EA8}"/>
              </a:ext>
            </a:extLst>
          </p:cNvPr>
          <p:cNvSpPr/>
          <p:nvPr/>
        </p:nvSpPr>
        <p:spPr>
          <a:xfrm>
            <a:off x="5376630" y="5079620"/>
            <a:ext cx="538609" cy="400111"/>
          </a:xfrm>
          <a:custGeom>
            <a:avLst/>
            <a:gdLst>
              <a:gd name="connsiteX0" fmla="*/ 4114 w 2185339"/>
              <a:gd name="connsiteY0" fmla="*/ 0 h 647700"/>
              <a:gd name="connsiteX1" fmla="*/ 232714 w 2185339"/>
              <a:gd name="connsiteY1" fmla="*/ 495300 h 647700"/>
              <a:gd name="connsiteX2" fmla="*/ 1499539 w 2185339"/>
              <a:gd name="connsiteY2" fmla="*/ 361950 h 647700"/>
              <a:gd name="connsiteX3" fmla="*/ 2185339 w 2185339"/>
              <a:gd name="connsiteY3" fmla="*/ 64770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85339" h="647700">
                <a:moveTo>
                  <a:pt x="4114" y="0"/>
                </a:moveTo>
                <a:cubicBezTo>
                  <a:pt x="-6205" y="217487"/>
                  <a:pt x="-16523" y="434975"/>
                  <a:pt x="232714" y="495300"/>
                </a:cubicBezTo>
                <a:cubicBezTo>
                  <a:pt x="481951" y="555625"/>
                  <a:pt x="1174102" y="336550"/>
                  <a:pt x="1499539" y="361950"/>
                </a:cubicBezTo>
                <a:cubicBezTo>
                  <a:pt x="1824976" y="387350"/>
                  <a:pt x="2005157" y="517525"/>
                  <a:pt x="2185339" y="647700"/>
                </a:cubicBezTo>
              </a:path>
            </a:pathLst>
          </a:custGeom>
          <a:noFill/>
          <a:ln w="28575"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A picture containing text, dog, black, red&#10;&#10;Description automatically generated">
            <a:extLst>
              <a:ext uri="{FF2B5EF4-FFF2-40B4-BE49-F238E27FC236}">
                <a16:creationId xmlns:a16="http://schemas.microsoft.com/office/drawing/2014/main" id="{211F3C38-2A4F-E5A3-7E3D-FDC3C4BDEA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48" y="1995585"/>
            <a:ext cx="3864152" cy="3383280"/>
          </a:xfrm>
          <a:prstGeom prst="rect">
            <a:avLst/>
          </a:prstGeom>
        </p:spPr>
      </p:pic>
      <p:pic>
        <p:nvPicPr>
          <p:cNvPr id="28" name="Picture 27" descr="A colorful image of a person's head&#10;&#10;Description automatically generated">
            <a:extLst>
              <a:ext uri="{FF2B5EF4-FFF2-40B4-BE49-F238E27FC236}">
                <a16:creationId xmlns:a16="http://schemas.microsoft.com/office/drawing/2014/main" id="{4412CA4C-E21F-BF09-1A94-4E06A2698A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978" y="2057400"/>
            <a:ext cx="3433107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8A72928-2F7F-8402-6A97-6724CE0FAFB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628754" y="3254444"/>
            <a:ext cx="155448" cy="3429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F441539-E774-A399-4F00-B55234B04D3B}"/>
              </a:ext>
            </a:extLst>
          </p:cNvPr>
          <p:cNvSpPr txBox="1"/>
          <p:nvPr/>
        </p:nvSpPr>
        <p:spPr>
          <a:xfrm>
            <a:off x="9008871" y="5077878"/>
            <a:ext cx="1395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Depth (m)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6DC9E45-E2D9-B189-CCF3-0F6A6FDAEDE1}"/>
                  </a:ext>
                </a:extLst>
              </p:cNvPr>
              <p:cNvSpPr txBox="1"/>
              <p:nvPr/>
            </p:nvSpPr>
            <p:spPr>
              <a:xfrm>
                <a:off x="7722673" y="5124045"/>
                <a:ext cx="53860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1.40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6DC9E45-E2D9-B189-CCF3-0F6A6FDAE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2673" y="5124045"/>
                <a:ext cx="538609" cy="307777"/>
              </a:xfrm>
              <a:prstGeom prst="rect">
                <a:avLst/>
              </a:prstGeom>
              <a:blipFill>
                <a:blip r:embed="rId6"/>
                <a:stretch>
                  <a:fillRect l="-11364" r="-10227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E57FC79-8F65-483B-D432-E2A464F2FD8D}"/>
                  </a:ext>
                </a:extLst>
              </p:cNvPr>
              <p:cNvSpPr txBox="1"/>
              <p:nvPr/>
            </p:nvSpPr>
            <p:spPr>
              <a:xfrm>
                <a:off x="11151674" y="5124045"/>
                <a:ext cx="53860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2.17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E57FC79-8F65-483B-D432-E2A464F2F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1674" y="5124045"/>
                <a:ext cx="538609" cy="307777"/>
              </a:xfrm>
              <a:prstGeom prst="rect">
                <a:avLst/>
              </a:prstGeom>
              <a:blipFill>
                <a:blip r:embed="rId7"/>
                <a:stretch>
                  <a:fillRect l="-10112" r="-10112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Oval 34">
            <a:extLst>
              <a:ext uri="{FF2B5EF4-FFF2-40B4-BE49-F238E27FC236}">
                <a16:creationId xmlns:a16="http://schemas.microsoft.com/office/drawing/2014/main" id="{16499C9B-EA5A-4F6E-56D8-BFC4F5D40114}"/>
              </a:ext>
            </a:extLst>
          </p:cNvPr>
          <p:cNvSpPr/>
          <p:nvPr/>
        </p:nvSpPr>
        <p:spPr>
          <a:xfrm>
            <a:off x="4991932" y="1325880"/>
            <a:ext cx="731520" cy="7315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7CCD9B3-4C3C-8B4C-F47C-091D2EE92D19}"/>
              </a:ext>
            </a:extLst>
          </p:cNvPr>
          <p:cNvSpPr txBox="1"/>
          <p:nvPr/>
        </p:nvSpPr>
        <p:spPr>
          <a:xfrm>
            <a:off x="7960275" y="1481518"/>
            <a:ext cx="349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cs typeface="Arial" panose="020B0604020202020204" pitchFamily="34" charset="0"/>
              </a:rPr>
              <a:t>Depth map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1C0DA39-DD6D-80D7-6958-FCC272EBB40E}"/>
              </a:ext>
            </a:extLst>
          </p:cNvPr>
          <p:cNvSpPr txBox="1"/>
          <p:nvPr/>
        </p:nvSpPr>
        <p:spPr>
          <a:xfrm>
            <a:off x="969321" y="1481518"/>
            <a:ext cx="349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cs typeface="Arial" panose="020B0604020202020204" pitchFamily="34" charset="0"/>
              </a:rPr>
              <a:t>3D photon transient cube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8A73EC0-DA88-603B-C93C-0470359D27CF}"/>
              </a:ext>
            </a:extLst>
          </p:cNvPr>
          <p:cNvSpPr txBox="1"/>
          <p:nvPr/>
        </p:nvSpPr>
        <p:spPr>
          <a:xfrm>
            <a:off x="4772347" y="5532120"/>
            <a:ext cx="2647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cs typeface="Arial" panose="020B0604020202020204" pitchFamily="34" charset="0"/>
              </a:rPr>
              <a:t>Strong light source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EE959F9-7322-BC1D-3DB9-95A0C134AAA5}"/>
              </a:ext>
            </a:extLst>
          </p:cNvPr>
          <p:cNvSpPr txBox="1"/>
          <p:nvPr/>
        </p:nvSpPr>
        <p:spPr>
          <a:xfrm>
            <a:off x="4772347" y="2109662"/>
            <a:ext cx="2647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cs typeface="Arial" panose="020B0604020202020204" pitchFamily="34" charset="0"/>
              </a:rPr>
              <a:t>Weak background</a:t>
            </a:r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AA7F4FD1-234D-4EBA-B77A-02D80CC0848A}"/>
              </a:ext>
            </a:extLst>
          </p:cNvPr>
          <p:cNvSpPr/>
          <p:nvPr/>
        </p:nvSpPr>
        <p:spPr>
          <a:xfrm>
            <a:off x="6866020" y="3012707"/>
            <a:ext cx="519764" cy="1289786"/>
          </a:xfrm>
          <a:prstGeom prst="righ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D5CDAC-6BCE-5740-EE53-53F0A330B342}"/>
              </a:ext>
            </a:extLst>
          </p:cNvPr>
          <p:cNvSpPr txBox="1"/>
          <p:nvPr/>
        </p:nvSpPr>
        <p:spPr>
          <a:xfrm>
            <a:off x="611167" y="6103210"/>
            <a:ext cx="10969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Reliable scene properties only with strong signal &amp; weak background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C66281-689D-7964-E60D-9CBADB462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32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8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olorful image of a person's head&#10;&#10;Description automatically generated">
            <a:extLst>
              <a:ext uri="{FF2B5EF4-FFF2-40B4-BE49-F238E27FC236}">
                <a16:creationId xmlns:a16="http://schemas.microsoft.com/office/drawing/2014/main" id="{2C26E1A3-51E5-09E6-9231-F7A484DBD1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978" y="2057400"/>
            <a:ext cx="3433107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C33F14-034D-A3C5-D15B-D2F7DFCA2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8A72928-2F7F-8402-6A97-6724CE0FAFBA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628754" y="3254444"/>
            <a:ext cx="155448" cy="3429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F441539-E774-A399-4F00-B55234B04D3B}"/>
              </a:ext>
            </a:extLst>
          </p:cNvPr>
          <p:cNvSpPr txBox="1"/>
          <p:nvPr/>
        </p:nvSpPr>
        <p:spPr>
          <a:xfrm>
            <a:off x="9008871" y="5077878"/>
            <a:ext cx="1395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Depth (m)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6DC9E45-E2D9-B189-CCF3-0F6A6FDAEDE1}"/>
                  </a:ext>
                </a:extLst>
              </p:cNvPr>
              <p:cNvSpPr txBox="1"/>
              <p:nvPr/>
            </p:nvSpPr>
            <p:spPr>
              <a:xfrm>
                <a:off x="7722673" y="5124045"/>
                <a:ext cx="53860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1.40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6DC9E45-E2D9-B189-CCF3-0F6A6FDAE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2673" y="5124045"/>
                <a:ext cx="538609" cy="307777"/>
              </a:xfrm>
              <a:prstGeom prst="rect">
                <a:avLst/>
              </a:prstGeom>
              <a:blipFill>
                <a:blip r:embed="rId5"/>
                <a:stretch>
                  <a:fillRect l="-11364" r="-10227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E57FC79-8F65-483B-D432-E2A464F2FD8D}"/>
                  </a:ext>
                </a:extLst>
              </p:cNvPr>
              <p:cNvSpPr txBox="1"/>
              <p:nvPr/>
            </p:nvSpPr>
            <p:spPr>
              <a:xfrm>
                <a:off x="11151674" y="5124045"/>
                <a:ext cx="53860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2.17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E57FC79-8F65-483B-D432-E2A464F2F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1674" y="5124045"/>
                <a:ext cx="538609" cy="307777"/>
              </a:xfrm>
              <a:prstGeom prst="rect">
                <a:avLst/>
              </a:prstGeom>
              <a:blipFill>
                <a:blip r:embed="rId6"/>
                <a:stretch>
                  <a:fillRect l="-10112" r="-10112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Arrow: Right 35">
            <a:extLst>
              <a:ext uri="{FF2B5EF4-FFF2-40B4-BE49-F238E27FC236}">
                <a16:creationId xmlns:a16="http://schemas.microsoft.com/office/drawing/2014/main" id="{711D18BC-DAAC-AA43-1F1E-6F683E4F80E6}"/>
              </a:ext>
            </a:extLst>
          </p:cNvPr>
          <p:cNvSpPr/>
          <p:nvPr/>
        </p:nvSpPr>
        <p:spPr>
          <a:xfrm>
            <a:off x="6866020" y="3012707"/>
            <a:ext cx="519764" cy="1289786"/>
          </a:xfrm>
          <a:prstGeom prst="righ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7CCD9B3-4C3C-8B4C-F47C-091D2EE92D19}"/>
              </a:ext>
            </a:extLst>
          </p:cNvPr>
          <p:cNvSpPr txBox="1"/>
          <p:nvPr/>
        </p:nvSpPr>
        <p:spPr>
          <a:xfrm>
            <a:off x="7960275" y="1481518"/>
            <a:ext cx="349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cs typeface="Arial" panose="020B0604020202020204" pitchFamily="34" charset="0"/>
              </a:rPr>
              <a:t>Depth map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1C0DA39-DD6D-80D7-6958-FCC272EBB40E}"/>
              </a:ext>
            </a:extLst>
          </p:cNvPr>
          <p:cNvSpPr txBox="1"/>
          <p:nvPr/>
        </p:nvSpPr>
        <p:spPr>
          <a:xfrm>
            <a:off x="969321" y="1481518"/>
            <a:ext cx="349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cs typeface="Arial" panose="020B0604020202020204" pitchFamily="34" charset="0"/>
              </a:rPr>
              <a:t>3D photon transient cube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A0058E-8870-FA81-9F85-AD470009D038}"/>
              </a:ext>
            </a:extLst>
          </p:cNvPr>
          <p:cNvSpPr txBox="1"/>
          <p:nvPr/>
        </p:nvSpPr>
        <p:spPr>
          <a:xfrm>
            <a:off x="4772347" y="2109662"/>
            <a:ext cx="2647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cs typeface="Arial" panose="020B0604020202020204" pitchFamily="34" charset="0"/>
              </a:rPr>
              <a:t>High background</a:t>
            </a: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116891A2-480D-A9CA-CB47-9A61BC4A3B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978" y="2057400"/>
            <a:ext cx="3433107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FF8CDA-6BC2-11E4-62DF-2C40637212BC}"/>
              </a:ext>
            </a:extLst>
          </p:cNvPr>
          <p:cNvSpPr txBox="1"/>
          <p:nvPr/>
        </p:nvSpPr>
        <p:spPr>
          <a:xfrm>
            <a:off x="611167" y="6103210"/>
            <a:ext cx="10969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Unreliable scene properties with high background light</a:t>
            </a:r>
          </a:p>
        </p:txBody>
      </p:sp>
      <p:pic>
        <p:nvPicPr>
          <p:cNvPr id="8" name="Picture 7" descr="A picture containing text, dog, black, red&#10;&#10;Description automatically generated">
            <a:extLst>
              <a:ext uri="{FF2B5EF4-FFF2-40B4-BE49-F238E27FC236}">
                <a16:creationId xmlns:a16="http://schemas.microsoft.com/office/drawing/2014/main" id="{D196B8E1-59F6-258F-C8E5-69FA167039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48" y="1995585"/>
            <a:ext cx="3864152" cy="3383280"/>
          </a:xfrm>
          <a:prstGeom prst="rect">
            <a:avLst/>
          </a:prstGeom>
        </p:spPr>
      </p:pic>
      <p:pic>
        <p:nvPicPr>
          <p:cNvPr id="5" name="Picture 4" descr="A close-up of a rug&#10;&#10;Description automatically generated with low confidence">
            <a:extLst>
              <a:ext uri="{FF2B5EF4-FFF2-40B4-BE49-F238E27FC236}">
                <a16:creationId xmlns:a16="http://schemas.microsoft.com/office/drawing/2014/main" id="{50B7DF2A-B941-3603-B962-77EBF0C2E7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48" y="1995585"/>
            <a:ext cx="3864152" cy="3383280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16499C9B-EA5A-4F6E-56D8-BFC4F5D40114}"/>
              </a:ext>
            </a:extLst>
          </p:cNvPr>
          <p:cNvSpPr/>
          <p:nvPr/>
        </p:nvSpPr>
        <p:spPr>
          <a:xfrm>
            <a:off x="4991932" y="1325880"/>
            <a:ext cx="731520" cy="731520"/>
          </a:xfrm>
          <a:prstGeom prst="ellipse">
            <a:avLst/>
          </a:prstGeom>
          <a:solidFill>
            <a:schemeClr val="tx1"/>
          </a:solidFill>
          <a:effectLst>
            <a:glow rad="6350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99C93-11A9-426B-F263-3F0CEFE9E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32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41929FEA-B62A-DC24-A0BA-66961C252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978" y="2057400"/>
            <a:ext cx="3433107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A close-up of a rug&#10;&#10;Description automatically generated with low confidence">
            <a:extLst>
              <a:ext uri="{FF2B5EF4-FFF2-40B4-BE49-F238E27FC236}">
                <a16:creationId xmlns:a16="http://schemas.microsoft.com/office/drawing/2014/main" id="{48ED4927-3F22-CD5D-E702-D02A0AA9D6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48" y="1995585"/>
            <a:ext cx="3864152" cy="3383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C33F14-034D-A3C5-D15B-D2F7DFCA2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11B7CD7-31E4-BE74-9473-D2A4CF0FCA6C}"/>
              </a:ext>
            </a:extLst>
          </p:cNvPr>
          <p:cNvSpPr>
            <a:spLocks noChangeAspect="1"/>
          </p:cNvSpPr>
          <p:nvPr/>
        </p:nvSpPr>
        <p:spPr>
          <a:xfrm>
            <a:off x="5285190" y="3862534"/>
            <a:ext cx="91440" cy="9144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glow rad="127000">
              <a:schemeClr val="tx1">
                <a:alpha val="60000"/>
              </a:schemeClr>
            </a:glow>
          </a:effectLst>
          <a:scene3d>
            <a:camera prst="orthographicFront">
              <a:rot lat="1800000" lon="2154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84747DD-D420-D22B-BDE4-B6877101C8DD}"/>
              </a:ext>
            </a:extLst>
          </p:cNvPr>
          <p:cNvSpPr>
            <a:spLocks noChangeAspect="1"/>
          </p:cNvSpPr>
          <p:nvPr/>
        </p:nvSpPr>
        <p:spPr>
          <a:xfrm>
            <a:off x="5195626" y="4863788"/>
            <a:ext cx="365760" cy="365760"/>
          </a:xfrm>
          <a:prstGeom prst="ellipse">
            <a:avLst/>
          </a:prstGeom>
          <a:solidFill>
            <a:schemeClr val="tx1"/>
          </a:solidFill>
          <a:ln>
            <a:noFill/>
          </a:ln>
          <a:scene3d>
            <a:camera prst="isometricOffAxis1Right">
              <a:rot lat="1800000" lon="21540000" rev="0"/>
            </a:camera>
            <a:lightRig rig="threePt" dir="t"/>
          </a:scene3d>
          <a:sp3d extrusionH="1905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9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78EC90C-DE77-4AFE-E7FB-93A9BB654EA8}"/>
              </a:ext>
            </a:extLst>
          </p:cNvPr>
          <p:cNvSpPr/>
          <p:nvPr/>
        </p:nvSpPr>
        <p:spPr>
          <a:xfrm>
            <a:off x="5376630" y="5079620"/>
            <a:ext cx="538609" cy="400111"/>
          </a:xfrm>
          <a:custGeom>
            <a:avLst/>
            <a:gdLst>
              <a:gd name="connsiteX0" fmla="*/ 4114 w 2185339"/>
              <a:gd name="connsiteY0" fmla="*/ 0 h 647700"/>
              <a:gd name="connsiteX1" fmla="*/ 232714 w 2185339"/>
              <a:gd name="connsiteY1" fmla="*/ 495300 h 647700"/>
              <a:gd name="connsiteX2" fmla="*/ 1499539 w 2185339"/>
              <a:gd name="connsiteY2" fmla="*/ 361950 h 647700"/>
              <a:gd name="connsiteX3" fmla="*/ 2185339 w 2185339"/>
              <a:gd name="connsiteY3" fmla="*/ 64770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85339" h="647700">
                <a:moveTo>
                  <a:pt x="4114" y="0"/>
                </a:moveTo>
                <a:cubicBezTo>
                  <a:pt x="-6205" y="217487"/>
                  <a:pt x="-16523" y="434975"/>
                  <a:pt x="232714" y="495300"/>
                </a:cubicBezTo>
                <a:cubicBezTo>
                  <a:pt x="481951" y="555625"/>
                  <a:pt x="1174102" y="336550"/>
                  <a:pt x="1499539" y="361950"/>
                </a:cubicBezTo>
                <a:cubicBezTo>
                  <a:pt x="1824976" y="387350"/>
                  <a:pt x="2005157" y="517525"/>
                  <a:pt x="2185339" y="647700"/>
                </a:cubicBezTo>
              </a:path>
            </a:pathLst>
          </a:custGeom>
          <a:noFill/>
          <a:ln w="28575"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8A72928-2F7F-8402-6A97-6724CE0FAFB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628754" y="3254444"/>
            <a:ext cx="155448" cy="3429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F441539-E774-A399-4F00-B55234B04D3B}"/>
              </a:ext>
            </a:extLst>
          </p:cNvPr>
          <p:cNvSpPr txBox="1"/>
          <p:nvPr/>
        </p:nvSpPr>
        <p:spPr>
          <a:xfrm>
            <a:off x="9008871" y="5077878"/>
            <a:ext cx="1395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Depth (m)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6DC9E45-E2D9-B189-CCF3-0F6A6FDAEDE1}"/>
                  </a:ext>
                </a:extLst>
              </p:cNvPr>
              <p:cNvSpPr txBox="1"/>
              <p:nvPr/>
            </p:nvSpPr>
            <p:spPr>
              <a:xfrm>
                <a:off x="7722673" y="5124045"/>
                <a:ext cx="53860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1.40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6DC9E45-E2D9-B189-CCF3-0F6A6FDAE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2673" y="5124045"/>
                <a:ext cx="538609" cy="307777"/>
              </a:xfrm>
              <a:prstGeom prst="rect">
                <a:avLst/>
              </a:prstGeom>
              <a:blipFill>
                <a:blip r:embed="rId6"/>
                <a:stretch>
                  <a:fillRect l="-11364" r="-10227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E57FC79-8F65-483B-D432-E2A464F2FD8D}"/>
                  </a:ext>
                </a:extLst>
              </p:cNvPr>
              <p:cNvSpPr txBox="1"/>
              <p:nvPr/>
            </p:nvSpPr>
            <p:spPr>
              <a:xfrm>
                <a:off x="11151674" y="5124045"/>
                <a:ext cx="53860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2.17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E57FC79-8F65-483B-D432-E2A464F2F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1674" y="5124045"/>
                <a:ext cx="538609" cy="307777"/>
              </a:xfrm>
              <a:prstGeom prst="rect">
                <a:avLst/>
              </a:prstGeom>
              <a:blipFill>
                <a:blip r:embed="rId7"/>
                <a:stretch>
                  <a:fillRect l="-10112" r="-10112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Arrow: Right 35">
            <a:extLst>
              <a:ext uri="{FF2B5EF4-FFF2-40B4-BE49-F238E27FC236}">
                <a16:creationId xmlns:a16="http://schemas.microsoft.com/office/drawing/2014/main" id="{711D18BC-DAAC-AA43-1F1E-6F683E4F80E6}"/>
              </a:ext>
            </a:extLst>
          </p:cNvPr>
          <p:cNvSpPr/>
          <p:nvPr/>
        </p:nvSpPr>
        <p:spPr>
          <a:xfrm>
            <a:off x="6866020" y="3012707"/>
            <a:ext cx="519764" cy="1289786"/>
          </a:xfrm>
          <a:prstGeom prst="righ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7CCD9B3-4C3C-8B4C-F47C-091D2EE92D19}"/>
              </a:ext>
            </a:extLst>
          </p:cNvPr>
          <p:cNvSpPr txBox="1"/>
          <p:nvPr/>
        </p:nvSpPr>
        <p:spPr>
          <a:xfrm>
            <a:off x="7960275" y="1481518"/>
            <a:ext cx="349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cs typeface="Arial" panose="020B0604020202020204" pitchFamily="34" charset="0"/>
              </a:rPr>
              <a:t>Depth map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1C0DA39-DD6D-80D7-6958-FCC272EBB40E}"/>
              </a:ext>
            </a:extLst>
          </p:cNvPr>
          <p:cNvSpPr txBox="1"/>
          <p:nvPr/>
        </p:nvSpPr>
        <p:spPr>
          <a:xfrm>
            <a:off x="969321" y="1481518"/>
            <a:ext cx="349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cs typeface="Arial" panose="020B0604020202020204" pitchFamily="34" charset="0"/>
              </a:rPr>
              <a:t>3D photon transient cube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8A73EC0-DA88-603B-C93C-0470359D27CF}"/>
              </a:ext>
            </a:extLst>
          </p:cNvPr>
          <p:cNvSpPr txBox="1"/>
          <p:nvPr/>
        </p:nvSpPr>
        <p:spPr>
          <a:xfrm>
            <a:off x="4772347" y="5532120"/>
            <a:ext cx="2647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cs typeface="Arial" panose="020B0604020202020204" pitchFamily="34" charset="0"/>
              </a:rPr>
              <a:t>Weak light source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F67A27A-756D-A457-ABA5-3769D4188443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783448" y="1995585"/>
            <a:ext cx="3867912" cy="3383280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575277A2-D3A8-B84E-4656-4DBDBBC3A80A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7996085" y="2057400"/>
            <a:ext cx="3429000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5F8BD4-55EC-CBBF-930D-06266E4D29A4}"/>
              </a:ext>
            </a:extLst>
          </p:cNvPr>
          <p:cNvSpPr txBox="1"/>
          <p:nvPr/>
        </p:nvSpPr>
        <p:spPr>
          <a:xfrm>
            <a:off x="611167" y="6103210"/>
            <a:ext cx="10969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Unreliable scene properties with weak signal light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0109E0-9DE5-CF9F-A8BA-90DEDF5CD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8" grpId="2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6953D-FA28-DF1A-7EC5-9CE707D8B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</a:t>
            </a:r>
            <a:r>
              <a:rPr lang="en-US" dirty="0">
                <a:solidFill>
                  <a:schemeClr val="tx1"/>
                </a:solidFill>
              </a:rPr>
              <a:t>Filter Scene Property or Raw Data? 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084CD130-EC38-DAC2-A245-4F67764CC81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927" y="1503130"/>
            <a:ext cx="2360459" cy="20116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C90FB2-B895-5C84-92EF-36652C9083F1}"/>
              </a:ext>
            </a:extLst>
          </p:cNvPr>
          <p:cNvSpPr txBox="1"/>
          <p:nvPr/>
        </p:nvSpPr>
        <p:spPr>
          <a:xfrm>
            <a:off x="331276" y="1044023"/>
            <a:ext cx="265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Raw measurement</a:t>
            </a:r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BD79F26-71E8-8278-318D-F9734CBD36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0108" y="1640290"/>
            <a:ext cx="2171699" cy="17373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D48375-1F83-CC39-2678-A8149F8FB431}"/>
              </a:ext>
            </a:extLst>
          </p:cNvPr>
          <p:cNvSpPr txBox="1"/>
          <p:nvPr/>
        </p:nvSpPr>
        <p:spPr>
          <a:xfrm>
            <a:off x="3622956" y="1044023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Estimated depth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396B15B-1611-A508-122D-27793EE4E50B}"/>
              </a:ext>
            </a:extLst>
          </p:cNvPr>
          <p:cNvCxnSpPr>
            <a:cxnSpLocks/>
          </p:cNvCxnSpPr>
          <p:nvPr/>
        </p:nvCxnSpPr>
        <p:spPr>
          <a:xfrm>
            <a:off x="3030147" y="2508970"/>
            <a:ext cx="4572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7BB8858-36E6-C422-991E-9B4C8E7A0709}"/>
              </a:ext>
            </a:extLst>
          </p:cNvPr>
          <p:cNvSpPr txBox="1"/>
          <p:nvPr/>
        </p:nvSpPr>
        <p:spPr>
          <a:xfrm>
            <a:off x="611167" y="4731610"/>
            <a:ext cx="10969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Filter after estimating scene properties?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3DFF61-8918-47BF-E821-F62DFE5D9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842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6953D-FA28-DF1A-7EC5-9CE707D8B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</a:t>
            </a:r>
            <a:r>
              <a:rPr lang="en-US" dirty="0">
                <a:solidFill>
                  <a:schemeClr val="tx1"/>
                </a:solidFill>
              </a:rPr>
              <a:t>Filter Scene Property or Raw Data? 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084CD130-EC38-DAC2-A245-4F67764CC81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927" y="1503130"/>
            <a:ext cx="2360459" cy="20116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C90FB2-B895-5C84-92EF-36652C9083F1}"/>
              </a:ext>
            </a:extLst>
          </p:cNvPr>
          <p:cNvSpPr txBox="1"/>
          <p:nvPr/>
        </p:nvSpPr>
        <p:spPr>
          <a:xfrm>
            <a:off x="331276" y="1044023"/>
            <a:ext cx="265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Raw measurement</a:t>
            </a:r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BD79F26-71E8-8278-318D-F9734CBD36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0108" y="1640290"/>
            <a:ext cx="2171699" cy="17373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F2A02721-AC19-599C-5E4C-082E50D434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8953" y="1640290"/>
            <a:ext cx="2171699" cy="17373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ACAC4D99-E644-CD7D-9436-E7EA9B8482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4530" y="1640290"/>
            <a:ext cx="2171699" cy="17373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D48375-1F83-CC39-2678-A8149F8FB431}"/>
              </a:ext>
            </a:extLst>
          </p:cNvPr>
          <p:cNvSpPr txBox="1"/>
          <p:nvPr/>
        </p:nvSpPr>
        <p:spPr>
          <a:xfrm>
            <a:off x="3622956" y="1044023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Estimated depth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60EF66-2649-50E5-3037-BB1EE9803AF4}"/>
              </a:ext>
            </a:extLst>
          </p:cNvPr>
          <p:cNvSpPr txBox="1"/>
          <p:nvPr/>
        </p:nvSpPr>
        <p:spPr>
          <a:xfrm>
            <a:off x="6637379" y="1044023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Median filtering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B7903E-1F78-A927-D868-1FF173B40A54}"/>
              </a:ext>
            </a:extLst>
          </p:cNvPr>
          <p:cNvSpPr txBox="1"/>
          <p:nvPr/>
        </p:nvSpPr>
        <p:spPr>
          <a:xfrm>
            <a:off x="9651802" y="1044023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BM3D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396B15B-1611-A508-122D-27793EE4E50B}"/>
              </a:ext>
            </a:extLst>
          </p:cNvPr>
          <p:cNvCxnSpPr>
            <a:cxnSpLocks/>
          </p:cNvCxnSpPr>
          <p:nvPr/>
        </p:nvCxnSpPr>
        <p:spPr>
          <a:xfrm>
            <a:off x="3030147" y="2508970"/>
            <a:ext cx="4572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1E3090D-77A9-6405-914E-24FEBB52E058}"/>
              </a:ext>
            </a:extLst>
          </p:cNvPr>
          <p:cNvCxnSpPr>
            <a:cxnSpLocks/>
          </p:cNvCxnSpPr>
          <p:nvPr/>
        </p:nvCxnSpPr>
        <p:spPr>
          <a:xfrm>
            <a:off x="6090288" y="2508970"/>
            <a:ext cx="36576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2FA94DC-65E1-21E9-363E-3F4B7307BF10}"/>
              </a:ext>
            </a:extLst>
          </p:cNvPr>
          <p:cNvSpPr txBox="1"/>
          <p:nvPr/>
        </p:nvSpPr>
        <p:spPr>
          <a:xfrm>
            <a:off x="9058575" y="2278138"/>
            <a:ext cx="458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072CE1-26B4-3739-84BC-6F88153B3EF2}"/>
              </a:ext>
            </a:extLst>
          </p:cNvPr>
          <p:cNvSpPr txBox="1"/>
          <p:nvPr/>
        </p:nvSpPr>
        <p:spPr>
          <a:xfrm>
            <a:off x="611167" y="4731610"/>
            <a:ext cx="10969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Conventional image filtering does not work in challenging scenarios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5BFC72A-7AB9-9340-406C-9FF65FDB4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033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6953D-FA28-DF1A-7EC5-9CE707D8B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</a:t>
            </a:r>
            <a:r>
              <a:rPr lang="en-US" dirty="0">
                <a:solidFill>
                  <a:schemeClr val="tx1"/>
                </a:solidFill>
              </a:rPr>
              <a:t>Filter Scene Property or Raw Data? 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084CD130-EC38-DAC2-A245-4F67764CC81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927" y="1503130"/>
            <a:ext cx="2360459" cy="20116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C90FB2-B895-5C84-92EF-36652C9083F1}"/>
              </a:ext>
            </a:extLst>
          </p:cNvPr>
          <p:cNvSpPr txBox="1"/>
          <p:nvPr/>
        </p:nvSpPr>
        <p:spPr>
          <a:xfrm>
            <a:off x="331276" y="1044023"/>
            <a:ext cx="265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Raw measurement</a:t>
            </a:r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BD79F26-71E8-8278-318D-F9734CBD36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0108" y="1640290"/>
            <a:ext cx="2171699" cy="17373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F2A02721-AC19-599C-5E4C-082E50D434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8953" y="1640290"/>
            <a:ext cx="2171699" cy="17373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ACAC4D99-E644-CD7D-9436-E7EA9B8482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4530" y="1640290"/>
            <a:ext cx="2171699" cy="17373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D48375-1F83-CC39-2678-A8149F8FB431}"/>
              </a:ext>
            </a:extLst>
          </p:cNvPr>
          <p:cNvSpPr txBox="1"/>
          <p:nvPr/>
        </p:nvSpPr>
        <p:spPr>
          <a:xfrm>
            <a:off x="3622956" y="1044023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Estimated depth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60EF66-2649-50E5-3037-BB1EE9803AF4}"/>
              </a:ext>
            </a:extLst>
          </p:cNvPr>
          <p:cNvSpPr txBox="1"/>
          <p:nvPr/>
        </p:nvSpPr>
        <p:spPr>
          <a:xfrm>
            <a:off x="6637379" y="1044023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Median filtering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B7903E-1F78-A927-D868-1FF173B40A54}"/>
              </a:ext>
            </a:extLst>
          </p:cNvPr>
          <p:cNvSpPr txBox="1"/>
          <p:nvPr/>
        </p:nvSpPr>
        <p:spPr>
          <a:xfrm>
            <a:off x="9651802" y="1044023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BM3D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396B15B-1611-A508-122D-27793EE4E50B}"/>
              </a:ext>
            </a:extLst>
          </p:cNvPr>
          <p:cNvCxnSpPr>
            <a:cxnSpLocks/>
          </p:cNvCxnSpPr>
          <p:nvPr/>
        </p:nvCxnSpPr>
        <p:spPr>
          <a:xfrm>
            <a:off x="3030147" y="2508970"/>
            <a:ext cx="4572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1E3090D-77A9-6405-914E-24FEBB52E058}"/>
              </a:ext>
            </a:extLst>
          </p:cNvPr>
          <p:cNvCxnSpPr>
            <a:cxnSpLocks/>
          </p:cNvCxnSpPr>
          <p:nvPr/>
        </p:nvCxnSpPr>
        <p:spPr>
          <a:xfrm>
            <a:off x="6090288" y="2508970"/>
            <a:ext cx="36576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2FA94DC-65E1-21E9-363E-3F4B7307BF10}"/>
              </a:ext>
            </a:extLst>
          </p:cNvPr>
          <p:cNvSpPr txBox="1"/>
          <p:nvPr/>
        </p:nvSpPr>
        <p:spPr>
          <a:xfrm>
            <a:off x="9058575" y="2278138"/>
            <a:ext cx="458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or</a:t>
            </a:r>
          </a:p>
        </p:txBody>
      </p: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902C1F50-B516-8EC4-AC4B-C914AF1C44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5727" y="4423410"/>
            <a:ext cx="2360459" cy="20116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A5AA1B2-FF66-0DB0-3B9A-E293F06BECAB}"/>
              </a:ext>
            </a:extLst>
          </p:cNvPr>
          <p:cNvSpPr txBox="1"/>
          <p:nvPr/>
        </p:nvSpPr>
        <p:spPr>
          <a:xfrm>
            <a:off x="3257196" y="3956028"/>
            <a:ext cx="301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Recover photon flux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381A79-7862-D0AC-A7FD-77B8CD438902}"/>
              </a:ext>
            </a:extLst>
          </p:cNvPr>
          <p:cNvCxnSpPr>
            <a:cxnSpLocks/>
          </p:cNvCxnSpPr>
          <p:nvPr/>
        </p:nvCxnSpPr>
        <p:spPr>
          <a:xfrm>
            <a:off x="3030147" y="2508970"/>
            <a:ext cx="0" cy="29169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60A4DF1-4CDD-8249-0D8D-6DA4E842BF77}"/>
              </a:ext>
            </a:extLst>
          </p:cNvPr>
          <p:cNvCxnSpPr>
            <a:cxnSpLocks/>
          </p:cNvCxnSpPr>
          <p:nvPr/>
        </p:nvCxnSpPr>
        <p:spPr>
          <a:xfrm>
            <a:off x="3030147" y="5429250"/>
            <a:ext cx="4572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A3B7A99-9956-6D12-5C33-51B934BC5F56}"/>
              </a:ext>
            </a:extLst>
          </p:cNvPr>
          <p:cNvSpPr txBox="1"/>
          <p:nvPr/>
        </p:nvSpPr>
        <p:spPr>
          <a:xfrm>
            <a:off x="7761991" y="4802211"/>
            <a:ext cx="3051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</a:rPr>
              <a:t>How about recovering photon flux first?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86CBFECB-92F2-C736-2DA1-BE9EA877B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4124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6953D-FA28-DF1A-7EC5-9CE707D8B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</a:t>
            </a:r>
            <a:r>
              <a:rPr lang="en-US" dirty="0">
                <a:solidFill>
                  <a:schemeClr val="tx1"/>
                </a:solidFill>
              </a:rPr>
              <a:t>Filter Scene Property or Raw Data? 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084CD130-EC38-DAC2-A245-4F67764CC81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927" y="1503130"/>
            <a:ext cx="2360459" cy="20116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C90FB2-B895-5C84-92EF-36652C9083F1}"/>
              </a:ext>
            </a:extLst>
          </p:cNvPr>
          <p:cNvSpPr txBox="1"/>
          <p:nvPr/>
        </p:nvSpPr>
        <p:spPr>
          <a:xfrm>
            <a:off x="331276" y="1044023"/>
            <a:ext cx="265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Raw measurement</a:t>
            </a:r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BD79F26-71E8-8278-318D-F9734CBD36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0108" y="1640290"/>
            <a:ext cx="2171699" cy="17373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F2A02721-AC19-599C-5E4C-082E50D434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8953" y="1640290"/>
            <a:ext cx="2171699" cy="17373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ACAC4D99-E644-CD7D-9436-E7EA9B8482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4530" y="1640290"/>
            <a:ext cx="2171699" cy="17373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D48375-1F83-CC39-2678-A8149F8FB431}"/>
              </a:ext>
            </a:extLst>
          </p:cNvPr>
          <p:cNvSpPr txBox="1"/>
          <p:nvPr/>
        </p:nvSpPr>
        <p:spPr>
          <a:xfrm>
            <a:off x="3622956" y="1044023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Estimated depth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60EF66-2649-50E5-3037-BB1EE9803AF4}"/>
              </a:ext>
            </a:extLst>
          </p:cNvPr>
          <p:cNvSpPr txBox="1"/>
          <p:nvPr/>
        </p:nvSpPr>
        <p:spPr>
          <a:xfrm>
            <a:off x="6637379" y="1044023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Median filtering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B7903E-1F78-A927-D868-1FF173B40A54}"/>
              </a:ext>
            </a:extLst>
          </p:cNvPr>
          <p:cNvSpPr txBox="1"/>
          <p:nvPr/>
        </p:nvSpPr>
        <p:spPr>
          <a:xfrm>
            <a:off x="9651802" y="1044023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BM3D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396B15B-1611-A508-122D-27793EE4E50B}"/>
              </a:ext>
            </a:extLst>
          </p:cNvPr>
          <p:cNvCxnSpPr>
            <a:cxnSpLocks/>
          </p:cNvCxnSpPr>
          <p:nvPr/>
        </p:nvCxnSpPr>
        <p:spPr>
          <a:xfrm>
            <a:off x="3030147" y="2508970"/>
            <a:ext cx="4572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1E3090D-77A9-6405-914E-24FEBB52E058}"/>
              </a:ext>
            </a:extLst>
          </p:cNvPr>
          <p:cNvCxnSpPr>
            <a:cxnSpLocks/>
          </p:cNvCxnSpPr>
          <p:nvPr/>
        </p:nvCxnSpPr>
        <p:spPr>
          <a:xfrm>
            <a:off x="6090288" y="2508970"/>
            <a:ext cx="36576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2FA94DC-65E1-21E9-363E-3F4B7307BF10}"/>
              </a:ext>
            </a:extLst>
          </p:cNvPr>
          <p:cNvSpPr txBox="1"/>
          <p:nvPr/>
        </p:nvSpPr>
        <p:spPr>
          <a:xfrm>
            <a:off x="9058575" y="2278138"/>
            <a:ext cx="458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or</a:t>
            </a: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2485C59-8964-2BDA-3083-3629420E51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4530" y="4560570"/>
            <a:ext cx="2171699" cy="17373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902C1F50-B516-8EC4-AC4B-C914AF1C441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5727" y="4423410"/>
            <a:ext cx="2360459" cy="20116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63FBDCE-50B2-9703-9FCC-8A5DC3EE35FA}"/>
              </a:ext>
            </a:extLst>
          </p:cNvPr>
          <p:cNvSpPr txBox="1"/>
          <p:nvPr/>
        </p:nvSpPr>
        <p:spPr>
          <a:xfrm>
            <a:off x="6637379" y="3956028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Estimated depth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5AA1B2-FF66-0DB0-3B9A-E293F06BECAB}"/>
              </a:ext>
            </a:extLst>
          </p:cNvPr>
          <p:cNvSpPr txBox="1"/>
          <p:nvPr/>
        </p:nvSpPr>
        <p:spPr>
          <a:xfrm>
            <a:off x="3257196" y="3956028"/>
            <a:ext cx="301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Recover photon flux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D654B3B-289F-FD26-3786-D7780132C05C}"/>
              </a:ext>
            </a:extLst>
          </p:cNvPr>
          <p:cNvCxnSpPr>
            <a:cxnSpLocks/>
          </p:cNvCxnSpPr>
          <p:nvPr/>
        </p:nvCxnSpPr>
        <p:spPr>
          <a:xfrm>
            <a:off x="6090288" y="5429250"/>
            <a:ext cx="36576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381A79-7862-D0AC-A7FD-77B8CD438902}"/>
              </a:ext>
            </a:extLst>
          </p:cNvPr>
          <p:cNvCxnSpPr>
            <a:cxnSpLocks/>
          </p:cNvCxnSpPr>
          <p:nvPr/>
        </p:nvCxnSpPr>
        <p:spPr>
          <a:xfrm>
            <a:off x="3030147" y="2508970"/>
            <a:ext cx="0" cy="29169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60A4DF1-4CDD-8249-0D8D-6DA4E842BF77}"/>
              </a:ext>
            </a:extLst>
          </p:cNvPr>
          <p:cNvCxnSpPr>
            <a:cxnSpLocks/>
          </p:cNvCxnSpPr>
          <p:nvPr/>
        </p:nvCxnSpPr>
        <p:spPr>
          <a:xfrm>
            <a:off x="3030147" y="5429250"/>
            <a:ext cx="4572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2677380-6BE0-B92C-D43B-955F999E2A66}"/>
              </a:ext>
            </a:extLst>
          </p:cNvPr>
          <p:cNvGrpSpPr/>
          <p:nvPr/>
        </p:nvGrpSpPr>
        <p:grpSpPr>
          <a:xfrm>
            <a:off x="3222909" y="3888607"/>
            <a:ext cx="8657741" cy="2753295"/>
            <a:chOff x="3222909" y="3888607"/>
            <a:chExt cx="8657741" cy="275329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8E1A377-7878-E9A5-2C7A-A728B978D65B}"/>
                </a:ext>
              </a:extLst>
            </p:cNvPr>
            <p:cNvSpPr txBox="1"/>
            <p:nvPr/>
          </p:nvSpPr>
          <p:spPr>
            <a:xfrm>
              <a:off x="9104711" y="5010407"/>
              <a:ext cx="25284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C000"/>
                  </a:solidFill>
                </a:rPr>
                <a:t>Enables more reliable estimates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A0DF4E8-D06E-088B-B66C-82E4AB195F29}"/>
                </a:ext>
              </a:extLst>
            </p:cNvPr>
            <p:cNvSpPr/>
            <p:nvPr/>
          </p:nvSpPr>
          <p:spPr>
            <a:xfrm>
              <a:off x="3222909" y="3888607"/>
              <a:ext cx="8657741" cy="2753295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E97216F0-A360-C78E-3F44-F9B28D82E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68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4E5CF-7599-0AB2-3161-7CE645E9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Goal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BEF69B09-8720-B0A0-A85E-D0F86DA0FF54}"/>
              </a:ext>
            </a:extLst>
          </p:cNvPr>
          <p:cNvSpPr/>
          <p:nvPr/>
        </p:nvSpPr>
        <p:spPr>
          <a:xfrm>
            <a:off x="5410200" y="3207161"/>
            <a:ext cx="1371600" cy="1188720"/>
          </a:xfrm>
          <a:prstGeom prst="rightArrow">
            <a:avLst>
              <a:gd name="adj1" fmla="val 60470"/>
              <a:gd name="adj2" fmla="val 46348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71046F-F92A-65A7-04A1-06FA74DADC44}"/>
              </a:ext>
            </a:extLst>
          </p:cNvPr>
          <p:cNvSpPr txBox="1"/>
          <p:nvPr/>
        </p:nvSpPr>
        <p:spPr>
          <a:xfrm>
            <a:off x="5424639" y="3497714"/>
            <a:ext cx="1188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5050"/>
                </a:solidFill>
              </a:rPr>
              <a:t>CASPI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3980E7-CD84-9A9E-B0BD-FB7DE4B46A16}"/>
              </a:ext>
            </a:extLst>
          </p:cNvPr>
          <p:cNvSpPr txBox="1"/>
          <p:nvPr/>
        </p:nvSpPr>
        <p:spPr>
          <a:xfrm>
            <a:off x="1050706" y="5427236"/>
            <a:ext cx="10090589" cy="523220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5050"/>
                </a:solidFill>
              </a:rPr>
              <a:t>C</a:t>
            </a:r>
            <a:r>
              <a:rPr lang="en-US" sz="2800" dirty="0"/>
              <a:t>ollaborative photon processing for </a:t>
            </a:r>
            <a:r>
              <a:rPr lang="en-US" sz="2800" dirty="0">
                <a:solidFill>
                  <a:srgbClr val="FF5050"/>
                </a:solidFill>
              </a:rPr>
              <a:t>A</a:t>
            </a:r>
            <a:r>
              <a:rPr lang="en-US" sz="2800" dirty="0"/>
              <a:t>ctive </a:t>
            </a:r>
            <a:r>
              <a:rPr lang="en-US" sz="2800" dirty="0">
                <a:solidFill>
                  <a:srgbClr val="FF5050"/>
                </a:solidFill>
              </a:rPr>
              <a:t>S</a:t>
            </a:r>
            <a:r>
              <a:rPr lang="en-US" sz="2800" dirty="0"/>
              <a:t>ingle-</a:t>
            </a:r>
            <a:r>
              <a:rPr lang="en-US" sz="2800" dirty="0">
                <a:solidFill>
                  <a:srgbClr val="FF5050"/>
                </a:solidFill>
              </a:rPr>
              <a:t>P</a:t>
            </a:r>
            <a:r>
              <a:rPr lang="en-US" sz="2800" dirty="0"/>
              <a:t>hoton </a:t>
            </a:r>
            <a:r>
              <a:rPr lang="en-US" sz="2800" dirty="0">
                <a:solidFill>
                  <a:srgbClr val="FF5050"/>
                </a:solidFill>
              </a:rPr>
              <a:t>I</a:t>
            </a:r>
            <a:r>
              <a:rPr lang="en-US" sz="2800" dirty="0"/>
              <a:t>maging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54619A-A731-25CF-7F08-8878DE9B52E3}"/>
              </a:ext>
            </a:extLst>
          </p:cNvPr>
          <p:cNvSpPr txBox="1"/>
          <p:nvPr/>
        </p:nvSpPr>
        <p:spPr>
          <a:xfrm>
            <a:off x="611167" y="1074010"/>
            <a:ext cx="10969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a typeface="Cambria Math" panose="02040503050406030204" pitchFamily="18" charset="0"/>
                <a:cs typeface="Arial" panose="020B0604020202020204" pitchFamily="34" charset="0"/>
              </a:rPr>
              <a:t>Goal:</a:t>
            </a:r>
            <a:r>
              <a:rPr lang="en-US" sz="2800" dirty="0">
                <a:solidFill>
                  <a:srgbClr val="FFC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Recover photon fluxes in extremely challenging conditions</a:t>
            </a: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DC355AD9-F2CF-8762-4C30-45D5A458C0D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871" y="2098461"/>
            <a:ext cx="3433395" cy="2926080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2FE31F1E-C3EE-229D-1CEA-E5D0A004D92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4734" y="2098461"/>
            <a:ext cx="3433395" cy="29260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850AEC-04AB-1D8F-374E-0D069F26FDFC}"/>
              </a:ext>
            </a:extLst>
          </p:cNvPr>
          <p:cNvSpPr txBox="1"/>
          <p:nvPr/>
        </p:nvSpPr>
        <p:spPr>
          <a:xfrm>
            <a:off x="4752975" y="5944872"/>
            <a:ext cx="6200892" cy="523220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(Lee et el., Nature Communications 2023)</a:t>
            </a:r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3A936349-37E4-17B1-9C18-0D1996236C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845" y="3474338"/>
            <a:ext cx="2171699" cy="17373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9A62E71-564F-DC9E-F91B-18E7D9D20B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0456" y="3474338"/>
            <a:ext cx="2171699" cy="17373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B6732B-966F-6083-A6C8-1EF8ED0E3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520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F272F-BCFD-D8AE-BAD8-735A0DB2B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Implications: </a:t>
            </a:r>
            <a:r>
              <a:rPr lang="en-US" dirty="0">
                <a:solidFill>
                  <a:schemeClr val="tx1"/>
                </a:solidFill>
              </a:rPr>
              <a:t>Extended</a:t>
            </a:r>
            <a:r>
              <a:rPr lang="en-US" dirty="0"/>
              <a:t> </a:t>
            </a:r>
            <a:r>
              <a:rPr lang="en-US" dirty="0">
                <a:solidFill>
                  <a:schemeClr val="tx1"/>
                </a:solidFill>
              </a:rPr>
              <a:t>operating Regimes</a:t>
            </a:r>
          </a:p>
        </p:txBody>
      </p:sp>
      <p:sp>
        <p:nvSpPr>
          <p:cNvPr id="3" name="Partial Circle 2">
            <a:extLst>
              <a:ext uri="{FF2B5EF4-FFF2-40B4-BE49-F238E27FC236}">
                <a16:creationId xmlns:a16="http://schemas.microsoft.com/office/drawing/2014/main" id="{2E6C8D65-8F18-689B-99D4-A7C9A7387C80}"/>
              </a:ext>
            </a:extLst>
          </p:cNvPr>
          <p:cNvSpPr/>
          <p:nvPr/>
        </p:nvSpPr>
        <p:spPr>
          <a:xfrm>
            <a:off x="-1662803" y="-239424"/>
            <a:ext cx="8826327" cy="3098203"/>
          </a:xfrm>
          <a:prstGeom prst="pie">
            <a:avLst>
              <a:gd name="adj1" fmla="val 0"/>
              <a:gd name="adj2" fmla="val 5393755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052EF2-1643-8D1F-CD58-A4B9FCF88F06}"/>
              </a:ext>
            </a:extLst>
          </p:cNvPr>
          <p:cNvSpPr/>
          <p:nvPr/>
        </p:nvSpPr>
        <p:spPr>
          <a:xfrm>
            <a:off x="10230906" y="1063482"/>
            <a:ext cx="1338546" cy="2457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AEA0CEB-5ED5-AF6A-083B-A43807C40348}"/>
              </a:ext>
            </a:extLst>
          </p:cNvPr>
          <p:cNvGrpSpPr/>
          <p:nvPr/>
        </p:nvGrpSpPr>
        <p:grpSpPr>
          <a:xfrm>
            <a:off x="-1658040" y="-241300"/>
            <a:ext cx="12801600" cy="6858000"/>
            <a:chOff x="4971361" y="529686"/>
            <a:chExt cx="7486917" cy="5030169"/>
          </a:xfrm>
        </p:grpSpPr>
        <p:sp>
          <p:nvSpPr>
            <p:cNvPr id="6" name="Partial Circle 5">
              <a:extLst>
                <a:ext uri="{FF2B5EF4-FFF2-40B4-BE49-F238E27FC236}">
                  <a16:creationId xmlns:a16="http://schemas.microsoft.com/office/drawing/2014/main" id="{BBCC1772-0587-D4DC-D19A-31F1453DF9C1}"/>
                </a:ext>
              </a:extLst>
            </p:cNvPr>
            <p:cNvSpPr/>
            <p:nvPr/>
          </p:nvSpPr>
          <p:spPr>
            <a:xfrm>
              <a:off x="4971361" y="529686"/>
              <a:ext cx="5162009" cy="2272453"/>
            </a:xfrm>
            <a:prstGeom prst="pie">
              <a:avLst>
                <a:gd name="adj1" fmla="val 0"/>
                <a:gd name="adj2" fmla="val 5393755"/>
              </a:avLst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66E3049-D77C-4CA6-E181-DAD646732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4872" y="1384996"/>
              <a:ext cx="5643406" cy="382517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53D7C24F-1A91-97B8-A109-00BF3565BD21}"/>
                    </a:ext>
                  </a:extLst>
                </p:cNvPr>
                <p:cNvSpPr txBox="1"/>
                <p:nvPr/>
              </p:nvSpPr>
              <p:spPr>
                <a:xfrm>
                  <a:off x="7007471" y="4391094"/>
                  <a:ext cx="53854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123CCE97-268C-43EA-8CEA-7715752DDE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7471" y="4391094"/>
                  <a:ext cx="538544" cy="276999"/>
                </a:xfrm>
                <a:prstGeom prst="rect">
                  <a:avLst/>
                </a:prstGeom>
                <a:blipFill>
                  <a:blip r:embed="rId8"/>
                  <a:stretch>
                    <a:fillRect t="-32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80D7B8A-0B77-1F72-581F-89B8924CA204}"/>
                    </a:ext>
                  </a:extLst>
                </p:cNvPr>
                <p:cNvSpPr txBox="1"/>
                <p:nvPr/>
              </p:nvSpPr>
              <p:spPr>
                <a:xfrm>
                  <a:off x="7007471" y="3521749"/>
                  <a:ext cx="41671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8FD6D661-62D6-47E6-94FF-206CF0FB39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7471" y="3521749"/>
                  <a:ext cx="416717" cy="276999"/>
                </a:xfrm>
                <a:prstGeom prst="rect">
                  <a:avLst/>
                </a:prstGeom>
                <a:blipFill>
                  <a:blip r:embed="rId9"/>
                  <a:stretch>
                    <a:fillRect t="-32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28634C7-0D18-A9B3-F27A-956DBD5372F9}"/>
                    </a:ext>
                  </a:extLst>
                </p:cNvPr>
                <p:cNvSpPr txBox="1"/>
                <p:nvPr/>
              </p:nvSpPr>
              <p:spPr>
                <a:xfrm>
                  <a:off x="7007471" y="2661523"/>
                  <a:ext cx="41177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B81A1E3D-A70B-487A-94BF-84390265BE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7471" y="2661523"/>
                  <a:ext cx="411779" cy="276999"/>
                </a:xfrm>
                <a:prstGeom prst="rect">
                  <a:avLst/>
                </a:prstGeom>
                <a:blipFill>
                  <a:blip r:embed="rId10"/>
                  <a:stretch>
                    <a:fillRect t="-32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0273B597-DFB9-A972-5B4C-445589CDA9FF}"/>
                    </a:ext>
                  </a:extLst>
                </p:cNvPr>
                <p:cNvSpPr txBox="1"/>
                <p:nvPr/>
              </p:nvSpPr>
              <p:spPr>
                <a:xfrm>
                  <a:off x="7007471" y="1794559"/>
                  <a:ext cx="41671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048374B1-B6F2-4C02-9C74-848A146EB0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7471" y="1794559"/>
                  <a:ext cx="416716" cy="276999"/>
                </a:xfrm>
                <a:prstGeom prst="rect">
                  <a:avLst/>
                </a:prstGeom>
                <a:blipFill>
                  <a:blip r:embed="rId11"/>
                  <a:stretch>
                    <a:fillRect t="-32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AA41195D-0AA2-33BB-BD4F-6E8A883A96B6}"/>
                    </a:ext>
                  </a:extLst>
                </p:cNvPr>
                <p:cNvSpPr txBox="1"/>
                <p:nvPr/>
              </p:nvSpPr>
              <p:spPr>
                <a:xfrm>
                  <a:off x="7647529" y="4838663"/>
                  <a:ext cx="41671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FA96E8AC-0975-4490-A15C-523512B620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47529" y="4838663"/>
                  <a:ext cx="416717" cy="276999"/>
                </a:xfrm>
                <a:prstGeom prst="rect">
                  <a:avLst/>
                </a:prstGeom>
                <a:blipFill>
                  <a:blip r:embed="rId12"/>
                  <a:stretch>
                    <a:fillRect t="-32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CFF9851-A6C0-1A3F-771A-1443AC196174}"/>
                    </a:ext>
                  </a:extLst>
                </p:cNvPr>
                <p:cNvSpPr txBox="1"/>
                <p:nvPr/>
              </p:nvSpPr>
              <p:spPr>
                <a:xfrm>
                  <a:off x="8668850" y="4838663"/>
                  <a:ext cx="41177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BA39CE36-CA93-4C7C-BBBA-5097047A47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68850" y="4838663"/>
                  <a:ext cx="411779" cy="276999"/>
                </a:xfrm>
                <a:prstGeom prst="rect">
                  <a:avLst/>
                </a:prstGeom>
                <a:blipFill>
                  <a:blip r:embed="rId13"/>
                  <a:stretch>
                    <a:fillRect t="-32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09EF2C3-D3D9-6EFF-C635-F88CEF201906}"/>
                    </a:ext>
                  </a:extLst>
                </p:cNvPr>
                <p:cNvSpPr txBox="1"/>
                <p:nvPr/>
              </p:nvSpPr>
              <p:spPr>
                <a:xfrm>
                  <a:off x="9685233" y="4838663"/>
                  <a:ext cx="41671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A0515ED1-1ADF-4018-9460-2EC7F034F7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5233" y="4838663"/>
                  <a:ext cx="416716" cy="276999"/>
                </a:xfrm>
                <a:prstGeom prst="rect">
                  <a:avLst/>
                </a:prstGeom>
                <a:blipFill>
                  <a:blip r:embed="rId14"/>
                  <a:stretch>
                    <a:fillRect t="-32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47692B4-6BDE-B2C6-78FB-005474C3C399}"/>
                    </a:ext>
                  </a:extLst>
                </p:cNvPr>
                <p:cNvSpPr txBox="1"/>
                <p:nvPr/>
              </p:nvSpPr>
              <p:spPr>
                <a:xfrm>
                  <a:off x="10700269" y="4838663"/>
                  <a:ext cx="41671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DC60AD41-C726-4DC2-903D-E98BF758AF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00269" y="4838663"/>
                  <a:ext cx="416716" cy="276999"/>
                </a:xfrm>
                <a:prstGeom prst="rect">
                  <a:avLst/>
                </a:prstGeom>
                <a:blipFill>
                  <a:blip r:embed="rId15"/>
                  <a:stretch>
                    <a:fillRect t="-32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F08BDFBE-83F7-B0AF-2993-E8472535DF34}"/>
                    </a:ext>
                  </a:extLst>
                </p:cNvPr>
                <p:cNvSpPr txBox="1"/>
                <p:nvPr/>
              </p:nvSpPr>
              <p:spPr>
                <a:xfrm>
                  <a:off x="11720067" y="4838663"/>
                  <a:ext cx="41671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ED007C5A-FAFA-47C9-8C90-06464CD1E1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20067" y="4838663"/>
                  <a:ext cx="416716" cy="276999"/>
                </a:xfrm>
                <a:prstGeom prst="rect">
                  <a:avLst/>
                </a:prstGeom>
                <a:blipFill>
                  <a:blip r:embed="rId16"/>
                  <a:stretch>
                    <a:fillRect t="-32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144EAE0-E67A-038A-63B0-08A41075E806}"/>
                </a:ext>
              </a:extLst>
            </p:cNvPr>
            <p:cNvSpPr txBox="1"/>
            <p:nvPr/>
          </p:nvSpPr>
          <p:spPr>
            <a:xfrm>
              <a:off x="8421976" y="5128968"/>
              <a:ext cx="27432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Background photons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4C0C6AA-45C5-C05B-672F-1C42FDB8D358}"/>
                </a:ext>
              </a:extLst>
            </p:cNvPr>
            <p:cNvSpPr txBox="1"/>
            <p:nvPr/>
          </p:nvSpPr>
          <p:spPr>
            <a:xfrm rot="16200000">
              <a:off x="5435546" y="3005127"/>
              <a:ext cx="27432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Signal photons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BD699A8-E4E9-DADF-FAA5-92B3DF3B2E1B}"/>
                </a:ext>
              </a:extLst>
            </p:cNvPr>
            <p:cNvSpPr txBox="1"/>
            <p:nvPr/>
          </p:nvSpPr>
          <p:spPr>
            <a:xfrm>
              <a:off x="7650661" y="1717614"/>
              <a:ext cx="1737360" cy="316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Without CASPI</a:t>
              </a:r>
            </a:p>
          </p:txBody>
        </p:sp>
      </p:grp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1D9AE6BF-47CD-F7D1-3967-A8FCAA398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0277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4FD58-94BE-F261-F9CF-E5847B65A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Implications: </a:t>
            </a:r>
            <a:r>
              <a:rPr lang="en-US" dirty="0">
                <a:solidFill>
                  <a:schemeClr val="tx1"/>
                </a:solidFill>
              </a:rPr>
              <a:t>Extended</a:t>
            </a:r>
            <a:r>
              <a:rPr lang="en-US" dirty="0"/>
              <a:t> </a:t>
            </a:r>
            <a:r>
              <a:rPr lang="en-US" dirty="0">
                <a:solidFill>
                  <a:schemeClr val="tx1"/>
                </a:solidFill>
              </a:rPr>
              <a:t>operating Regimes</a:t>
            </a:r>
            <a:endParaRPr lang="en-US" dirty="0"/>
          </a:p>
        </p:txBody>
      </p:sp>
      <p:sp>
        <p:nvSpPr>
          <p:cNvPr id="3" name="Partial Circle 2">
            <a:extLst>
              <a:ext uri="{FF2B5EF4-FFF2-40B4-BE49-F238E27FC236}">
                <a16:creationId xmlns:a16="http://schemas.microsoft.com/office/drawing/2014/main" id="{7472CEC8-FB18-A6DA-3F40-8D988BDDB82C}"/>
              </a:ext>
            </a:extLst>
          </p:cNvPr>
          <p:cNvSpPr/>
          <p:nvPr/>
        </p:nvSpPr>
        <p:spPr>
          <a:xfrm>
            <a:off x="-5640844" y="-2575236"/>
            <a:ext cx="16776743" cy="7777165"/>
          </a:xfrm>
          <a:prstGeom prst="pie">
            <a:avLst>
              <a:gd name="adj1" fmla="val 0"/>
              <a:gd name="adj2" fmla="val 5393755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5006600-7F7B-99F7-7B9F-B3F49E69986C}"/>
              </a:ext>
            </a:extLst>
          </p:cNvPr>
          <p:cNvGrpSpPr/>
          <p:nvPr/>
        </p:nvGrpSpPr>
        <p:grpSpPr>
          <a:xfrm>
            <a:off x="-1658040" y="-241300"/>
            <a:ext cx="12801600" cy="6858000"/>
            <a:chOff x="4971361" y="529686"/>
            <a:chExt cx="7486917" cy="5030169"/>
          </a:xfrm>
        </p:grpSpPr>
        <p:sp>
          <p:nvSpPr>
            <p:cNvPr id="5" name="Partial Circle 4">
              <a:extLst>
                <a:ext uri="{FF2B5EF4-FFF2-40B4-BE49-F238E27FC236}">
                  <a16:creationId xmlns:a16="http://schemas.microsoft.com/office/drawing/2014/main" id="{8F3CC67D-6696-9215-7948-B19729C69F50}"/>
                </a:ext>
              </a:extLst>
            </p:cNvPr>
            <p:cNvSpPr/>
            <p:nvPr/>
          </p:nvSpPr>
          <p:spPr>
            <a:xfrm>
              <a:off x="4971361" y="529686"/>
              <a:ext cx="5162009" cy="2272453"/>
            </a:xfrm>
            <a:prstGeom prst="pie">
              <a:avLst>
                <a:gd name="adj1" fmla="val 0"/>
                <a:gd name="adj2" fmla="val 5393755"/>
              </a:avLst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F80BF0A-48BC-87CB-62FC-2E477C422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4872" y="1384996"/>
              <a:ext cx="5643406" cy="382517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9EBC5DB5-1EE9-471D-F24A-6F95B5CD6366}"/>
                    </a:ext>
                  </a:extLst>
                </p:cNvPr>
                <p:cNvSpPr txBox="1"/>
                <p:nvPr/>
              </p:nvSpPr>
              <p:spPr>
                <a:xfrm>
                  <a:off x="7007471" y="4391094"/>
                  <a:ext cx="53854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123CCE97-268C-43EA-8CEA-7715752DDE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7471" y="4391094"/>
                  <a:ext cx="538544" cy="276999"/>
                </a:xfrm>
                <a:prstGeom prst="rect">
                  <a:avLst/>
                </a:prstGeom>
                <a:blipFill>
                  <a:blip r:embed="rId8"/>
                  <a:stretch>
                    <a:fillRect t="-32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BDF9B736-166C-2D24-48A0-6B230C4505D6}"/>
                    </a:ext>
                  </a:extLst>
                </p:cNvPr>
                <p:cNvSpPr txBox="1"/>
                <p:nvPr/>
              </p:nvSpPr>
              <p:spPr>
                <a:xfrm>
                  <a:off x="7007471" y="3521749"/>
                  <a:ext cx="41671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8FD6D661-62D6-47E6-94FF-206CF0FB39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7471" y="3521749"/>
                  <a:ext cx="416717" cy="276999"/>
                </a:xfrm>
                <a:prstGeom prst="rect">
                  <a:avLst/>
                </a:prstGeom>
                <a:blipFill>
                  <a:blip r:embed="rId9"/>
                  <a:stretch>
                    <a:fillRect t="-32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196F4AAB-9F53-39B3-49D8-7FFFF7CBC111}"/>
                    </a:ext>
                  </a:extLst>
                </p:cNvPr>
                <p:cNvSpPr txBox="1"/>
                <p:nvPr/>
              </p:nvSpPr>
              <p:spPr>
                <a:xfrm>
                  <a:off x="7007471" y="2661523"/>
                  <a:ext cx="41177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B81A1E3D-A70B-487A-94BF-84390265BE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7471" y="2661523"/>
                  <a:ext cx="411779" cy="276999"/>
                </a:xfrm>
                <a:prstGeom prst="rect">
                  <a:avLst/>
                </a:prstGeom>
                <a:blipFill>
                  <a:blip r:embed="rId10"/>
                  <a:stretch>
                    <a:fillRect t="-32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9BFE946-AFF7-5F72-3223-B7193B3115B2}"/>
                    </a:ext>
                  </a:extLst>
                </p:cNvPr>
                <p:cNvSpPr txBox="1"/>
                <p:nvPr/>
              </p:nvSpPr>
              <p:spPr>
                <a:xfrm>
                  <a:off x="7007471" y="1794559"/>
                  <a:ext cx="41671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048374B1-B6F2-4C02-9C74-848A146EB0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7471" y="1794559"/>
                  <a:ext cx="416716" cy="276999"/>
                </a:xfrm>
                <a:prstGeom prst="rect">
                  <a:avLst/>
                </a:prstGeom>
                <a:blipFill>
                  <a:blip r:embed="rId11"/>
                  <a:stretch>
                    <a:fillRect t="-32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A7BB9C9-25B8-6ABF-1236-2B8124E96DF0}"/>
                    </a:ext>
                  </a:extLst>
                </p:cNvPr>
                <p:cNvSpPr txBox="1"/>
                <p:nvPr/>
              </p:nvSpPr>
              <p:spPr>
                <a:xfrm>
                  <a:off x="7647529" y="4838663"/>
                  <a:ext cx="41671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FA96E8AC-0975-4490-A15C-523512B620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47529" y="4838663"/>
                  <a:ext cx="416717" cy="276999"/>
                </a:xfrm>
                <a:prstGeom prst="rect">
                  <a:avLst/>
                </a:prstGeom>
                <a:blipFill>
                  <a:blip r:embed="rId12"/>
                  <a:stretch>
                    <a:fillRect t="-32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8A6C70F-0BB9-6A70-DF8E-1D8BAC7F12F3}"/>
                    </a:ext>
                  </a:extLst>
                </p:cNvPr>
                <p:cNvSpPr txBox="1"/>
                <p:nvPr/>
              </p:nvSpPr>
              <p:spPr>
                <a:xfrm>
                  <a:off x="8668850" y="4838663"/>
                  <a:ext cx="41177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BA39CE36-CA93-4C7C-BBBA-5097047A47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68850" y="4838663"/>
                  <a:ext cx="411779" cy="276999"/>
                </a:xfrm>
                <a:prstGeom prst="rect">
                  <a:avLst/>
                </a:prstGeom>
                <a:blipFill>
                  <a:blip r:embed="rId13"/>
                  <a:stretch>
                    <a:fillRect t="-32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E4A4A44B-1CD1-DF0B-2789-27DF3E656F0C}"/>
                    </a:ext>
                  </a:extLst>
                </p:cNvPr>
                <p:cNvSpPr txBox="1"/>
                <p:nvPr/>
              </p:nvSpPr>
              <p:spPr>
                <a:xfrm>
                  <a:off x="9685233" y="4838663"/>
                  <a:ext cx="41671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A0515ED1-1ADF-4018-9460-2EC7F034F7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5233" y="4838663"/>
                  <a:ext cx="416716" cy="276999"/>
                </a:xfrm>
                <a:prstGeom prst="rect">
                  <a:avLst/>
                </a:prstGeom>
                <a:blipFill>
                  <a:blip r:embed="rId14"/>
                  <a:stretch>
                    <a:fillRect t="-32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4D7FF41D-F8FF-07FD-88BA-ECA36E657520}"/>
                    </a:ext>
                  </a:extLst>
                </p:cNvPr>
                <p:cNvSpPr txBox="1"/>
                <p:nvPr/>
              </p:nvSpPr>
              <p:spPr>
                <a:xfrm>
                  <a:off x="10700269" y="4838663"/>
                  <a:ext cx="41671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DC60AD41-C726-4DC2-903D-E98BF758AF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00269" y="4838663"/>
                  <a:ext cx="416716" cy="276999"/>
                </a:xfrm>
                <a:prstGeom prst="rect">
                  <a:avLst/>
                </a:prstGeom>
                <a:blipFill>
                  <a:blip r:embed="rId15"/>
                  <a:stretch>
                    <a:fillRect t="-32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C8012FB1-3EF4-0006-1118-121E9645924A}"/>
                    </a:ext>
                  </a:extLst>
                </p:cNvPr>
                <p:cNvSpPr txBox="1"/>
                <p:nvPr/>
              </p:nvSpPr>
              <p:spPr>
                <a:xfrm>
                  <a:off x="11720067" y="4838663"/>
                  <a:ext cx="41671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ED007C5A-FAFA-47C9-8C90-06464CD1E1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20067" y="4838663"/>
                  <a:ext cx="416716" cy="276999"/>
                </a:xfrm>
                <a:prstGeom prst="rect">
                  <a:avLst/>
                </a:prstGeom>
                <a:blipFill>
                  <a:blip r:embed="rId16"/>
                  <a:stretch>
                    <a:fillRect t="-32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AF1C296-E4D8-EB9C-42F3-5CE05F07E455}"/>
                </a:ext>
              </a:extLst>
            </p:cNvPr>
            <p:cNvSpPr txBox="1"/>
            <p:nvPr/>
          </p:nvSpPr>
          <p:spPr>
            <a:xfrm>
              <a:off x="8421976" y="5128968"/>
              <a:ext cx="27432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Background photons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A361D34-3062-1B8A-66FE-3793A298DCC5}"/>
                </a:ext>
              </a:extLst>
            </p:cNvPr>
            <p:cNvSpPr txBox="1"/>
            <p:nvPr/>
          </p:nvSpPr>
          <p:spPr>
            <a:xfrm rot="16200000">
              <a:off x="5435546" y="3005127"/>
              <a:ext cx="27432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Signal photons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70E6C63-EB45-CC2E-D81F-0F9D9D3C4E31}"/>
                </a:ext>
              </a:extLst>
            </p:cNvPr>
            <p:cNvSpPr txBox="1"/>
            <p:nvPr/>
          </p:nvSpPr>
          <p:spPr>
            <a:xfrm>
              <a:off x="7650661" y="1717614"/>
              <a:ext cx="1737360" cy="316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Without CASPI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74B9D4FA-2C8E-CF5B-B90D-B4231D1359D5}"/>
              </a:ext>
            </a:extLst>
          </p:cNvPr>
          <p:cNvSpPr/>
          <p:nvPr/>
        </p:nvSpPr>
        <p:spPr>
          <a:xfrm>
            <a:off x="10230906" y="1063482"/>
            <a:ext cx="1338546" cy="2457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A7EAE4-B015-711A-E4A3-3861881E98E8}"/>
              </a:ext>
            </a:extLst>
          </p:cNvPr>
          <p:cNvSpPr txBox="1"/>
          <p:nvPr/>
        </p:nvSpPr>
        <p:spPr>
          <a:xfrm>
            <a:off x="4679760" y="3042843"/>
            <a:ext cx="384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With CASPI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9C73D24E-C4C3-D8D5-46EA-B1735BE80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6175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A1A31-7036-A030-9DE4-0C000C972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Single-Photon Imaging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FC2EA4D-1903-CD4A-7592-ADACE6BF4F38}"/>
              </a:ext>
            </a:extLst>
          </p:cNvPr>
          <p:cNvSpPr/>
          <p:nvPr/>
        </p:nvSpPr>
        <p:spPr>
          <a:xfrm>
            <a:off x="6588803" y="4399899"/>
            <a:ext cx="640080" cy="640080"/>
          </a:xfrm>
          <a:prstGeom prst="ellipse">
            <a:avLst/>
          </a:prstGeom>
          <a:solidFill>
            <a:schemeClr val="tx1"/>
          </a:solidFill>
          <a:ln>
            <a:noFill/>
          </a:ln>
          <a:scene3d>
            <a:camera prst="isometricOffAxis2Left">
              <a:rot lat="1500000" lon="1200000" rev="0"/>
            </a:camera>
            <a:lightRig rig="threePt" dir="t"/>
          </a:scene3d>
          <a:sp3d extrusionH="762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D381911-F745-9794-1B34-49307A17A3AC}"/>
              </a:ext>
            </a:extLst>
          </p:cNvPr>
          <p:cNvCxnSpPr>
            <a:cxnSpLocks/>
          </p:cNvCxnSpPr>
          <p:nvPr/>
        </p:nvCxnSpPr>
        <p:spPr>
          <a:xfrm rot="3360000">
            <a:off x="2424877" y="4933934"/>
            <a:ext cx="0" cy="898138"/>
          </a:xfrm>
          <a:prstGeom prst="line">
            <a:avLst/>
          </a:prstGeom>
          <a:ln w="190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058BF07-C58E-AFA1-FC55-6124F68DDD18}"/>
              </a:ext>
            </a:extLst>
          </p:cNvPr>
          <p:cNvCxnSpPr>
            <a:cxnSpLocks/>
          </p:cNvCxnSpPr>
          <p:nvPr/>
        </p:nvCxnSpPr>
        <p:spPr>
          <a:xfrm rot="360000">
            <a:off x="2788684" y="5293885"/>
            <a:ext cx="3099588" cy="0"/>
          </a:xfrm>
          <a:prstGeom prst="line">
            <a:avLst/>
          </a:prstGeom>
          <a:ln w="190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9970365-F34E-1CC3-8A9F-63ECC2560C14}"/>
              </a:ext>
            </a:extLst>
          </p:cNvPr>
          <p:cNvCxnSpPr>
            <a:cxnSpLocks/>
          </p:cNvCxnSpPr>
          <p:nvPr/>
        </p:nvCxnSpPr>
        <p:spPr>
          <a:xfrm>
            <a:off x="2798889" y="2591031"/>
            <a:ext cx="0" cy="2539097"/>
          </a:xfrm>
          <a:prstGeom prst="line">
            <a:avLst/>
          </a:prstGeom>
          <a:ln w="190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1DE73F5B-EF58-0BD1-9E0D-DC33F49DD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681" y="2600175"/>
            <a:ext cx="3853709" cy="3374136"/>
          </a:xfrm>
          <a:prstGeom prst="rect">
            <a:avLst/>
          </a:prstGeom>
        </p:spPr>
      </p:pic>
      <p:pic>
        <p:nvPicPr>
          <p:cNvPr id="42" name="Picture 41" descr="Background pattern&#10;&#10;Description automatically generated">
            <a:extLst>
              <a:ext uri="{FF2B5EF4-FFF2-40B4-BE49-F238E27FC236}">
                <a16:creationId xmlns:a16="http://schemas.microsoft.com/office/drawing/2014/main" id="{A4DA465A-F3C7-B463-D0C3-47089ED0D3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681" y="2600175"/>
            <a:ext cx="3853709" cy="3374136"/>
          </a:xfrm>
          <a:prstGeom prst="rect">
            <a:avLst/>
          </a:prstGeom>
        </p:spPr>
      </p:pic>
      <p:pic>
        <p:nvPicPr>
          <p:cNvPr id="43" name="Picture 42" descr="A picture containing text, dark&#10;&#10;Description automatically generated">
            <a:extLst>
              <a:ext uri="{FF2B5EF4-FFF2-40B4-BE49-F238E27FC236}">
                <a16:creationId xmlns:a16="http://schemas.microsoft.com/office/drawing/2014/main" id="{5C8376E3-EA5E-E622-267C-15480756EE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681" y="2600175"/>
            <a:ext cx="3853709" cy="3374136"/>
          </a:xfrm>
          <a:prstGeom prst="rect">
            <a:avLst/>
          </a:prstGeom>
        </p:spPr>
      </p:pic>
      <p:pic>
        <p:nvPicPr>
          <p:cNvPr id="44" name="Picture 43" descr="A picture containing text, dark&#10;&#10;Description automatically generated">
            <a:extLst>
              <a:ext uri="{FF2B5EF4-FFF2-40B4-BE49-F238E27FC236}">
                <a16:creationId xmlns:a16="http://schemas.microsoft.com/office/drawing/2014/main" id="{B02AA3FE-5D0D-69A6-A821-39F1AF9301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681" y="2600175"/>
            <a:ext cx="3853709" cy="3374136"/>
          </a:xfrm>
          <a:prstGeom prst="rect">
            <a:avLst/>
          </a:prstGeom>
        </p:spPr>
      </p:pic>
      <p:pic>
        <p:nvPicPr>
          <p:cNvPr id="45" name="Picture 44" descr="A picture containing text, dark&#10;&#10;Description automatically generated">
            <a:extLst>
              <a:ext uri="{FF2B5EF4-FFF2-40B4-BE49-F238E27FC236}">
                <a16:creationId xmlns:a16="http://schemas.microsoft.com/office/drawing/2014/main" id="{0B27BD48-C0CF-F0E2-01D0-E8447D0BCC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681" y="2600175"/>
            <a:ext cx="3853709" cy="3374136"/>
          </a:xfrm>
          <a:prstGeom prst="rect">
            <a:avLst/>
          </a:prstGeom>
        </p:spPr>
      </p:pic>
      <p:pic>
        <p:nvPicPr>
          <p:cNvPr id="46" name="Picture 45" descr="A picture containing text&#10;&#10;Description automatically generated">
            <a:extLst>
              <a:ext uri="{FF2B5EF4-FFF2-40B4-BE49-F238E27FC236}">
                <a16:creationId xmlns:a16="http://schemas.microsoft.com/office/drawing/2014/main" id="{57139346-F14C-08C9-0BD4-1A6C1C83FE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681" y="2600175"/>
            <a:ext cx="3853709" cy="3374136"/>
          </a:xfrm>
          <a:prstGeom prst="rect">
            <a:avLst/>
          </a:prstGeom>
        </p:spPr>
      </p:pic>
      <p:pic>
        <p:nvPicPr>
          <p:cNvPr id="47" name="Picture 46" descr="A picture containing text&#10;&#10;Description automatically generated">
            <a:extLst>
              <a:ext uri="{FF2B5EF4-FFF2-40B4-BE49-F238E27FC236}">
                <a16:creationId xmlns:a16="http://schemas.microsoft.com/office/drawing/2014/main" id="{1CB24505-6630-4F54-EC0F-4F7B5BB14C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681" y="2600175"/>
            <a:ext cx="3853709" cy="3374136"/>
          </a:xfrm>
          <a:prstGeom prst="rect">
            <a:avLst/>
          </a:prstGeom>
        </p:spPr>
      </p:pic>
      <p:pic>
        <p:nvPicPr>
          <p:cNvPr id="48" name="Picture 47" descr="A picture containing text&#10;&#10;Description automatically generated">
            <a:extLst>
              <a:ext uri="{FF2B5EF4-FFF2-40B4-BE49-F238E27FC236}">
                <a16:creationId xmlns:a16="http://schemas.microsoft.com/office/drawing/2014/main" id="{233EF3F2-6668-885E-8F37-12BADF142A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681" y="2600175"/>
            <a:ext cx="3853709" cy="3374136"/>
          </a:xfrm>
          <a:prstGeom prst="rect">
            <a:avLst/>
          </a:prstGeom>
        </p:spPr>
      </p:pic>
      <p:sp>
        <p:nvSpPr>
          <p:cNvPr id="49" name="Oval 48">
            <a:extLst>
              <a:ext uri="{FF2B5EF4-FFF2-40B4-BE49-F238E27FC236}">
                <a16:creationId xmlns:a16="http://schemas.microsoft.com/office/drawing/2014/main" id="{391E33D9-2EF0-BCB6-F859-0AB8237E36AB}"/>
              </a:ext>
            </a:extLst>
          </p:cNvPr>
          <p:cNvSpPr>
            <a:spLocks noChangeAspect="1"/>
          </p:cNvSpPr>
          <p:nvPr/>
        </p:nvSpPr>
        <p:spPr>
          <a:xfrm>
            <a:off x="8759693" y="4168472"/>
            <a:ext cx="548640" cy="54864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glow rad="635000">
              <a:schemeClr val="tx1">
                <a:alpha val="60000"/>
              </a:schemeClr>
            </a:glow>
          </a:effectLst>
          <a:scene3d>
            <a:camera prst="orthographicFront">
              <a:rot lat="1800000" lon="2154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92A9735-2149-1B6E-A878-ACFCE34537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861" y="1353935"/>
            <a:ext cx="2862648" cy="2286000"/>
          </a:xfrm>
          <a:prstGeom prst="rect">
            <a:avLst/>
          </a:prstGeom>
          <a:effectLst/>
          <a:scene3d>
            <a:camera prst="isometricOffAxis2Left">
              <a:rot lat="1080000" lon="1200000" rev="0"/>
            </a:camera>
            <a:lightRig rig="threePt" dir="t"/>
          </a:scene3d>
        </p:spPr>
      </p:pic>
      <p:sp>
        <p:nvSpPr>
          <p:cNvPr id="51" name="Oval 50">
            <a:extLst>
              <a:ext uri="{FF2B5EF4-FFF2-40B4-BE49-F238E27FC236}">
                <a16:creationId xmlns:a16="http://schemas.microsoft.com/office/drawing/2014/main" id="{5641CAE5-F5D8-329F-E993-BAF32EB5C874}"/>
              </a:ext>
            </a:extLst>
          </p:cNvPr>
          <p:cNvSpPr>
            <a:spLocks noChangeAspect="1"/>
          </p:cNvSpPr>
          <p:nvPr/>
        </p:nvSpPr>
        <p:spPr>
          <a:xfrm>
            <a:off x="8892110" y="5384039"/>
            <a:ext cx="365760" cy="365760"/>
          </a:xfrm>
          <a:prstGeom prst="ellipse">
            <a:avLst/>
          </a:prstGeom>
          <a:solidFill>
            <a:schemeClr val="tx1"/>
          </a:solidFill>
          <a:ln>
            <a:noFill/>
          </a:ln>
          <a:scene3d>
            <a:camera prst="isometricOffAxis1Right">
              <a:rot lat="1800000" lon="21540000" rev="0"/>
            </a:camera>
            <a:lightRig rig="threePt" dir="t"/>
          </a:scene3d>
          <a:sp3d extrusionH="1905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9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D1E2176-F8D3-BB03-E193-796CD29195E8}"/>
              </a:ext>
            </a:extLst>
          </p:cNvPr>
          <p:cNvSpPr txBox="1"/>
          <p:nvPr/>
        </p:nvSpPr>
        <p:spPr>
          <a:xfrm>
            <a:off x="6515024" y="1266366"/>
            <a:ext cx="1097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cs typeface="Arial" panose="020B0604020202020204" pitchFamily="34" charset="0"/>
              </a:rPr>
              <a:t>Scene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149A18A-EE7D-B361-3C0F-0C5A6FB21953}"/>
              </a:ext>
            </a:extLst>
          </p:cNvPr>
          <p:cNvSpPr txBox="1"/>
          <p:nvPr/>
        </p:nvSpPr>
        <p:spPr>
          <a:xfrm>
            <a:off x="9486578" y="4980585"/>
            <a:ext cx="1697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cs typeface="Arial" panose="020B0604020202020204" pitchFamily="34" charset="0"/>
              </a:rPr>
              <a:t>Light source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6E08378-4AB9-C1C8-EDD6-0334AA6DAD44}"/>
              </a:ext>
            </a:extLst>
          </p:cNvPr>
          <p:cNvSpPr txBox="1"/>
          <p:nvPr/>
        </p:nvSpPr>
        <p:spPr>
          <a:xfrm>
            <a:off x="6421559" y="5502621"/>
            <a:ext cx="2029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cs typeface="Arial" panose="020B0604020202020204" pitchFamily="34" charset="0"/>
              </a:rPr>
              <a:t>Single-photon camera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51A04B5-B9F7-936F-54A1-648A653AF839}"/>
              </a:ext>
            </a:extLst>
          </p:cNvPr>
          <p:cNvSpPr/>
          <p:nvPr/>
        </p:nvSpPr>
        <p:spPr>
          <a:xfrm>
            <a:off x="6268763" y="4483266"/>
            <a:ext cx="1280160" cy="914400"/>
          </a:xfrm>
          <a:prstGeom prst="rect">
            <a:avLst/>
          </a:prstGeom>
          <a:solidFill>
            <a:schemeClr val="tx1"/>
          </a:solidFill>
          <a:ln>
            <a:noFill/>
          </a:ln>
          <a:scene3d>
            <a:camera prst="isometricOffAxis2Left">
              <a:rot lat="2100000" lon="1560000" rev="0"/>
            </a:camera>
            <a:lightRig rig="threePt" dir="t"/>
          </a:scene3d>
          <a:sp3d extrusionH="381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CBE8AF61-D54E-933B-81C8-142416FBFF5B}"/>
              </a:ext>
            </a:extLst>
          </p:cNvPr>
          <p:cNvSpPr/>
          <p:nvPr/>
        </p:nvSpPr>
        <p:spPr>
          <a:xfrm>
            <a:off x="6381559" y="5039979"/>
            <a:ext cx="92072" cy="889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D0241934-5910-5892-104C-007A02C8E350}"/>
              </a:ext>
            </a:extLst>
          </p:cNvPr>
          <p:cNvSpPr/>
          <p:nvPr/>
        </p:nvSpPr>
        <p:spPr>
          <a:xfrm>
            <a:off x="8006785" y="1580704"/>
            <a:ext cx="1828800" cy="1828800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  <a:effectLst>
            <a:glow rad="635000">
              <a:schemeClr val="tx1">
                <a:alpha val="60000"/>
              </a:schemeClr>
            </a:glow>
          </a:effectLst>
          <a:scene3d>
            <a:camera prst="isometricOffAxis2Left">
              <a:rot lat="1080000" lon="1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D4E5DC9-B471-922E-083D-5EE9ED2D888E}"/>
              </a:ext>
            </a:extLst>
          </p:cNvPr>
          <p:cNvGrpSpPr/>
          <p:nvPr/>
        </p:nvGrpSpPr>
        <p:grpSpPr>
          <a:xfrm>
            <a:off x="1975808" y="2752216"/>
            <a:ext cx="3980446" cy="3205086"/>
            <a:chOff x="3995295" y="2840265"/>
            <a:chExt cx="3980446" cy="3205086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1FB0DA4C-5D29-35B3-E241-7AE4C5EB53D1}"/>
                </a:ext>
              </a:extLst>
            </p:cNvPr>
            <p:cNvGrpSpPr/>
            <p:nvPr/>
          </p:nvGrpSpPr>
          <p:grpSpPr>
            <a:xfrm>
              <a:off x="3995295" y="2840265"/>
              <a:ext cx="3980446" cy="503193"/>
              <a:chOff x="1710620" y="747463"/>
              <a:chExt cx="5389849" cy="681364"/>
            </a:xfrm>
          </p:grpSpPr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E28D608F-5FD5-F683-A6D6-0A9E6C17521C}"/>
                  </a:ext>
                </a:extLst>
              </p:cNvPr>
              <p:cNvCxnSpPr>
                <a:cxnSpLocks/>
              </p:cNvCxnSpPr>
              <p:nvPr/>
            </p:nvCxnSpPr>
            <p:spPr>
              <a:xfrm rot="3360000" flipH="1" flipV="1">
                <a:off x="6492393" y="700078"/>
                <a:ext cx="0" cy="121615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170BEAF4-3FE7-5B3B-C9ED-94DCD27921DA}"/>
                  </a:ext>
                </a:extLst>
              </p:cNvPr>
              <p:cNvCxnSpPr>
                <a:cxnSpLocks/>
              </p:cNvCxnSpPr>
              <p:nvPr/>
            </p:nvCxnSpPr>
            <p:spPr>
              <a:xfrm rot="3360000">
                <a:off x="2318696" y="260060"/>
                <a:ext cx="0" cy="121615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3DDFA321-8390-5028-A7E6-03B9423E4E79}"/>
                  </a:ext>
                </a:extLst>
              </p:cNvPr>
              <p:cNvCxnSpPr>
                <a:cxnSpLocks/>
              </p:cNvCxnSpPr>
              <p:nvPr/>
            </p:nvCxnSpPr>
            <p:spPr>
              <a:xfrm rot="360000">
                <a:off x="2811320" y="747463"/>
                <a:ext cx="4197096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3F0F97E0-A860-D43A-B17E-44133E226FA4}"/>
                  </a:ext>
                </a:extLst>
              </p:cNvPr>
              <p:cNvCxnSpPr>
                <a:cxnSpLocks/>
              </p:cNvCxnSpPr>
              <p:nvPr/>
            </p:nvCxnSpPr>
            <p:spPr>
              <a:xfrm rot="360000" flipH="1" flipV="1">
                <a:off x="1802673" y="1428827"/>
                <a:ext cx="4197096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1FDDC0F-2F7C-8A2F-DF5A-C039B0AABED4}"/>
                </a:ext>
              </a:extLst>
            </p:cNvPr>
            <p:cNvCxnSpPr>
              <a:cxnSpLocks/>
            </p:cNvCxnSpPr>
            <p:nvPr/>
          </p:nvCxnSpPr>
          <p:spPr>
            <a:xfrm>
              <a:off x="4071410" y="3183071"/>
              <a:ext cx="0" cy="253909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14812BE4-A53E-048B-4DE5-747762BE2ED9}"/>
                </a:ext>
              </a:extLst>
            </p:cNvPr>
            <p:cNvCxnSpPr>
              <a:cxnSpLocks/>
            </p:cNvCxnSpPr>
            <p:nvPr/>
          </p:nvCxnSpPr>
          <p:spPr>
            <a:xfrm>
              <a:off x="7897511" y="3002262"/>
              <a:ext cx="0" cy="253909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F80141A7-6CFC-1472-A501-BE40A93CFC42}"/>
                </a:ext>
              </a:extLst>
            </p:cNvPr>
            <p:cNvCxnSpPr>
              <a:cxnSpLocks/>
            </p:cNvCxnSpPr>
            <p:nvPr/>
          </p:nvCxnSpPr>
          <p:spPr>
            <a:xfrm>
              <a:off x="7150545" y="3506254"/>
              <a:ext cx="0" cy="253909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CE07607-28F9-E83F-CA2D-F1CE12376581}"/>
                </a:ext>
              </a:extLst>
            </p:cNvPr>
            <p:cNvCxnSpPr>
              <a:cxnSpLocks/>
            </p:cNvCxnSpPr>
            <p:nvPr/>
          </p:nvCxnSpPr>
          <p:spPr>
            <a:xfrm rot="360000" flipH="1" flipV="1">
              <a:off x="4063277" y="5885127"/>
              <a:ext cx="309958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C4CF117-FD27-BDAE-3ED1-9AFE0B0AF54D}"/>
                </a:ext>
              </a:extLst>
            </p:cNvPr>
            <p:cNvCxnSpPr>
              <a:cxnSpLocks/>
            </p:cNvCxnSpPr>
            <p:nvPr/>
          </p:nvCxnSpPr>
          <p:spPr>
            <a:xfrm rot="3360000" flipH="1" flipV="1">
              <a:off x="7526672" y="5346940"/>
              <a:ext cx="0" cy="89813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1EE516B4-A967-67A1-8B26-1F63C3826E23}"/>
              </a:ext>
            </a:extLst>
          </p:cNvPr>
          <p:cNvSpPr/>
          <p:nvPr/>
        </p:nvSpPr>
        <p:spPr>
          <a:xfrm>
            <a:off x="9073114" y="5599871"/>
            <a:ext cx="1279395" cy="574335"/>
          </a:xfrm>
          <a:custGeom>
            <a:avLst/>
            <a:gdLst>
              <a:gd name="connsiteX0" fmla="*/ 4114 w 2185339"/>
              <a:gd name="connsiteY0" fmla="*/ 0 h 647700"/>
              <a:gd name="connsiteX1" fmla="*/ 232714 w 2185339"/>
              <a:gd name="connsiteY1" fmla="*/ 495300 h 647700"/>
              <a:gd name="connsiteX2" fmla="*/ 1499539 w 2185339"/>
              <a:gd name="connsiteY2" fmla="*/ 361950 h 647700"/>
              <a:gd name="connsiteX3" fmla="*/ 2185339 w 2185339"/>
              <a:gd name="connsiteY3" fmla="*/ 64770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85339" h="647700">
                <a:moveTo>
                  <a:pt x="4114" y="0"/>
                </a:moveTo>
                <a:cubicBezTo>
                  <a:pt x="-6205" y="217487"/>
                  <a:pt x="-16523" y="434975"/>
                  <a:pt x="232714" y="495300"/>
                </a:cubicBezTo>
                <a:cubicBezTo>
                  <a:pt x="481951" y="555625"/>
                  <a:pt x="1174102" y="336550"/>
                  <a:pt x="1499539" y="361950"/>
                </a:cubicBezTo>
                <a:cubicBezTo>
                  <a:pt x="1824976" y="387350"/>
                  <a:pt x="2005157" y="517525"/>
                  <a:pt x="2185339" y="647700"/>
                </a:cubicBezTo>
              </a:path>
            </a:pathLst>
          </a:custGeom>
          <a:noFill/>
          <a:ln w="28575"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7" name="Picture 76" descr="A picture containing text, dog, black, red&#10;&#10;Description automatically generated">
            <a:extLst>
              <a:ext uri="{FF2B5EF4-FFF2-40B4-BE49-F238E27FC236}">
                <a16:creationId xmlns:a16="http://schemas.microsoft.com/office/drawing/2014/main" id="{B71600B9-831C-77EA-CF1B-CBECD7C91ED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681" y="2600175"/>
            <a:ext cx="3864152" cy="3383280"/>
          </a:xfrm>
          <a:prstGeom prst="rect">
            <a:avLst/>
          </a:prstGeom>
        </p:spPr>
      </p:pic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CE2A209B-FDAB-1AA7-93EC-DA769AAF564B}"/>
              </a:ext>
            </a:extLst>
          </p:cNvPr>
          <p:cNvSpPr/>
          <p:nvPr/>
        </p:nvSpPr>
        <p:spPr>
          <a:xfrm>
            <a:off x="5129026" y="5084026"/>
            <a:ext cx="1300162" cy="876300"/>
          </a:xfrm>
          <a:custGeom>
            <a:avLst/>
            <a:gdLst>
              <a:gd name="connsiteX0" fmla="*/ 0 w 1300162"/>
              <a:gd name="connsiteY0" fmla="*/ 876300 h 876300"/>
              <a:gd name="connsiteX1" fmla="*/ 754856 w 1300162"/>
              <a:gd name="connsiteY1" fmla="*/ 645319 h 876300"/>
              <a:gd name="connsiteX2" fmla="*/ 1300162 w 1300162"/>
              <a:gd name="connsiteY2" fmla="*/ 0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0162" h="876300">
                <a:moveTo>
                  <a:pt x="0" y="876300"/>
                </a:moveTo>
                <a:cubicBezTo>
                  <a:pt x="269081" y="833834"/>
                  <a:pt x="538162" y="791369"/>
                  <a:pt x="754856" y="645319"/>
                </a:cubicBezTo>
                <a:cubicBezTo>
                  <a:pt x="971550" y="499269"/>
                  <a:pt x="1135856" y="249634"/>
                  <a:pt x="1300162" y="0"/>
                </a:cubicBezTo>
              </a:path>
            </a:pathLst>
          </a:custGeom>
          <a:noFill/>
          <a:ln w="28575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AECD381-49A0-0D02-C4B6-420D1AC44BB6}"/>
              </a:ext>
            </a:extLst>
          </p:cNvPr>
          <p:cNvCxnSpPr>
            <a:cxnSpLocks/>
          </p:cNvCxnSpPr>
          <p:nvPr/>
        </p:nvCxnSpPr>
        <p:spPr>
          <a:xfrm rot="360000" flipH="1" flipV="1">
            <a:off x="1581809" y="2413636"/>
            <a:ext cx="457200" cy="0"/>
          </a:xfrm>
          <a:prstGeom prst="line">
            <a:avLst/>
          </a:prstGeom>
          <a:ln w="12700">
            <a:solidFill>
              <a:schemeClr val="tx1"/>
            </a:solidFill>
            <a:headEnd type="stealth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6ED9C78-CB6C-E4AE-2578-E05C32357A2E}"/>
              </a:ext>
            </a:extLst>
          </p:cNvPr>
          <p:cNvCxnSpPr>
            <a:cxnSpLocks/>
          </p:cNvCxnSpPr>
          <p:nvPr/>
        </p:nvCxnSpPr>
        <p:spPr>
          <a:xfrm rot="3360000">
            <a:off x="1772579" y="2035110"/>
            <a:ext cx="0" cy="457200"/>
          </a:xfrm>
          <a:prstGeom prst="line">
            <a:avLst/>
          </a:prstGeom>
          <a:ln w="12700">
            <a:solidFill>
              <a:schemeClr val="tx1"/>
            </a:solidFill>
            <a:headEnd type="stealth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D4FB955-96C1-4BA4-4CDB-717E1AF6389B}"/>
              </a:ext>
            </a:extLst>
          </p:cNvPr>
          <p:cNvCxnSpPr>
            <a:cxnSpLocks/>
          </p:cNvCxnSpPr>
          <p:nvPr/>
        </p:nvCxnSpPr>
        <p:spPr>
          <a:xfrm>
            <a:off x="1583061" y="2388007"/>
            <a:ext cx="0" cy="45720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84F7FDE-6398-E459-30F0-3B6DE22DD905}"/>
                  </a:ext>
                </a:extLst>
              </p:cNvPr>
              <p:cNvSpPr txBox="1"/>
              <p:nvPr/>
            </p:nvSpPr>
            <p:spPr>
              <a:xfrm>
                <a:off x="1479890" y="2870783"/>
                <a:ext cx="20633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84F7FDE-6398-E459-30F0-3B6DE22DD9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9890" y="2870783"/>
                <a:ext cx="206339" cy="307777"/>
              </a:xfrm>
              <a:prstGeom prst="rect">
                <a:avLst/>
              </a:prstGeom>
              <a:blipFill>
                <a:blip r:embed="rId13"/>
                <a:stretch>
                  <a:fillRect l="-29412" r="-29412" b="-2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6DABAB5-BD58-775E-40ED-5C2257970F7C}"/>
                  </a:ext>
                </a:extLst>
              </p:cNvPr>
              <p:cNvSpPr txBox="1"/>
              <p:nvPr/>
            </p:nvSpPr>
            <p:spPr>
              <a:xfrm>
                <a:off x="1996229" y="1873014"/>
                <a:ext cx="16498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6DABAB5-BD58-775E-40ED-5C2257970F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229" y="1873014"/>
                <a:ext cx="164982" cy="307777"/>
              </a:xfrm>
              <a:prstGeom prst="rect">
                <a:avLst/>
              </a:prstGeom>
              <a:blipFill>
                <a:blip r:embed="rId14"/>
                <a:stretch>
                  <a:fillRect l="-28571" r="-25000"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9874E6-7BFF-EEE9-0DD2-CD466F1748F3}"/>
                  </a:ext>
                </a:extLst>
              </p:cNvPr>
              <p:cNvSpPr txBox="1"/>
              <p:nvPr/>
            </p:nvSpPr>
            <p:spPr>
              <a:xfrm>
                <a:off x="2080109" y="2283643"/>
                <a:ext cx="20172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9874E6-7BFF-EEE9-0DD2-CD466F1748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109" y="2283643"/>
                <a:ext cx="201722" cy="307777"/>
              </a:xfrm>
              <a:prstGeom prst="rect">
                <a:avLst/>
              </a:prstGeom>
              <a:blipFill>
                <a:blip r:embed="rId15"/>
                <a:stretch>
                  <a:fillRect l="-15152" r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AF2DADD9-5801-94F3-39B5-6FF4995FACE5}"/>
              </a:ext>
            </a:extLst>
          </p:cNvPr>
          <p:cNvSpPr txBox="1"/>
          <p:nvPr/>
        </p:nvSpPr>
        <p:spPr>
          <a:xfrm>
            <a:off x="2355359" y="1885136"/>
            <a:ext cx="349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cs typeface="Arial" panose="020B0604020202020204" pitchFamily="34" charset="0"/>
              </a:rPr>
              <a:t>3D photon transient cube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F3D8A4-D7FD-0CAA-AC79-853D6A14F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3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ntr" presetSubtype="16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5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7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75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25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75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25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75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25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750"/>
                            </p:stCondLst>
                            <p:childTnLst>
                              <p:par>
                                <p:cTn id="7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25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9" grpId="1" animBg="1"/>
      <p:bldP spid="49" grpId="2" animBg="1"/>
      <p:bldP spid="57" grpId="0" animBg="1"/>
      <p:bldP spid="57" grpId="1" animBg="1"/>
      <p:bldP spid="57" grpId="2" animBg="1"/>
      <p:bldP spid="69" grpId="0" animBg="1"/>
      <p:bldP spid="14" grpId="0"/>
      <p:bldP spid="15" grpId="0"/>
      <p:bldP spid="16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F211AE5-5A13-A4E6-1F31-AD1539EDB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934" y="4536167"/>
            <a:ext cx="2467122" cy="21031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FF34F7-4E9B-1A44-F798-5A5506104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Implications: </a:t>
            </a:r>
            <a:r>
              <a:rPr lang="en-US" dirty="0">
                <a:solidFill>
                  <a:schemeClr val="tx1"/>
                </a:solidFill>
              </a:rPr>
              <a:t>Various Applications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A35AE3-7401-8184-A028-7F0B8437D978}"/>
              </a:ext>
            </a:extLst>
          </p:cNvPr>
          <p:cNvSpPr txBox="1"/>
          <p:nvPr/>
        </p:nvSpPr>
        <p:spPr>
          <a:xfrm>
            <a:off x="754292" y="867255"/>
            <a:ext cx="2550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</a:rPr>
              <a:t>Example: LiDAR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A39EC47-BACF-214A-E326-1CC3DD72ED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4934" y="1940477"/>
            <a:ext cx="2467122" cy="2103120"/>
          </a:xfrm>
          <a:prstGeom prst="rect">
            <a:avLst/>
          </a:prstGeom>
        </p:spPr>
      </p:pic>
      <p:sp>
        <p:nvSpPr>
          <p:cNvPr id="25" name="Arrow: Right 24">
            <a:extLst>
              <a:ext uri="{FF2B5EF4-FFF2-40B4-BE49-F238E27FC236}">
                <a16:creationId xmlns:a16="http://schemas.microsoft.com/office/drawing/2014/main" id="{4A4FF321-71EB-FDF5-BA08-332A501F6412}"/>
              </a:ext>
            </a:extLst>
          </p:cNvPr>
          <p:cNvSpPr/>
          <p:nvPr/>
        </p:nvSpPr>
        <p:spPr>
          <a:xfrm>
            <a:off x="7415280" y="2498978"/>
            <a:ext cx="363967" cy="986118"/>
          </a:xfrm>
          <a:prstGeom prst="rightArrow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ube 26">
            <a:extLst>
              <a:ext uri="{FF2B5EF4-FFF2-40B4-BE49-F238E27FC236}">
                <a16:creationId xmlns:a16="http://schemas.microsoft.com/office/drawing/2014/main" id="{11689A7B-4CFC-CD7B-FC92-2FFE75F2592D}"/>
              </a:ext>
            </a:extLst>
          </p:cNvPr>
          <p:cNvSpPr/>
          <p:nvPr/>
        </p:nvSpPr>
        <p:spPr>
          <a:xfrm>
            <a:off x="2458206" y="3293721"/>
            <a:ext cx="513227" cy="527034"/>
          </a:xfrm>
          <a:prstGeom prst="cube">
            <a:avLst>
              <a:gd name="adj" fmla="val 91138"/>
            </a:avLst>
          </a:prstGeom>
          <a:solidFill>
            <a:srgbClr val="00FF00">
              <a:alpha val="29804"/>
            </a:srgbClr>
          </a:solidFill>
          <a:ln w="12700">
            <a:solidFill>
              <a:srgbClr val="00FF00"/>
            </a:solidFill>
          </a:ln>
          <a:scene3d>
            <a:camera prst="isometricOffAxis2Left">
              <a:rot lat="2640000" lon="36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6D7DA34-17A7-CCC2-42E2-A78BF0325E0A}"/>
              </a:ext>
            </a:extLst>
          </p:cNvPr>
          <p:cNvSpPr txBox="1"/>
          <p:nvPr/>
        </p:nvSpPr>
        <p:spPr>
          <a:xfrm>
            <a:off x="1144015" y="1477480"/>
            <a:ext cx="3108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a typeface="Cambria Math" panose="02040503050406030204" pitchFamily="18" charset="0"/>
                <a:cs typeface="Arial" panose="020B0604020202020204" pitchFamily="34" charset="0"/>
              </a:rPr>
              <a:t>Photon transient cube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1F60AF8-257C-0B44-4A4D-40CE0913C043}"/>
              </a:ext>
            </a:extLst>
          </p:cNvPr>
          <p:cNvGrpSpPr/>
          <p:nvPr/>
        </p:nvGrpSpPr>
        <p:grpSpPr>
          <a:xfrm>
            <a:off x="8206631" y="1477480"/>
            <a:ext cx="2520517" cy="5116087"/>
            <a:chOff x="8206631" y="1477480"/>
            <a:chExt cx="2520517" cy="5116087"/>
          </a:xfrm>
        </p:grpSpPr>
        <p:pic>
          <p:nvPicPr>
            <p:cNvPr id="36" name="Picture 35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F7ED13A1-57D3-5A24-48D1-E652F8D60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06631" y="4581887"/>
              <a:ext cx="2520517" cy="2011680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32" name="Picture 31" descr="Background pattern&#10;&#10;Description automatically generated">
              <a:extLst>
                <a:ext uri="{FF2B5EF4-FFF2-40B4-BE49-F238E27FC236}">
                  <a16:creationId xmlns:a16="http://schemas.microsoft.com/office/drawing/2014/main" id="{2934FE51-5C08-898D-88E9-EF776E693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06631" y="1986197"/>
              <a:ext cx="2520517" cy="2011680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124140F-4AEF-5C5A-D4A7-A1887AFC4274}"/>
                </a:ext>
              </a:extLst>
            </p:cNvPr>
            <p:cNvSpPr txBox="1"/>
            <p:nvPr/>
          </p:nvSpPr>
          <p:spPr>
            <a:xfrm>
              <a:off x="8278169" y="1477480"/>
              <a:ext cx="23774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ea typeface="Cambria Math" panose="02040503050406030204" pitchFamily="18" charset="0"/>
                  <a:cs typeface="Arial" panose="020B0604020202020204" pitchFamily="34" charset="0"/>
                </a:rPr>
                <a:t>Depth map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F2B41F6-AC04-54F3-7386-3834BEC21E01}"/>
              </a:ext>
            </a:extLst>
          </p:cNvPr>
          <p:cNvGrpSpPr/>
          <p:nvPr/>
        </p:nvGrpSpPr>
        <p:grpSpPr>
          <a:xfrm>
            <a:off x="4192202" y="4570457"/>
            <a:ext cx="2877009" cy="2125618"/>
            <a:chOff x="4192202" y="4570457"/>
            <a:chExt cx="2877009" cy="2125618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2A13F2A-78E3-DF3F-690D-E1D7FE8929C8}"/>
                </a:ext>
              </a:extLst>
            </p:cNvPr>
            <p:cNvSpPr txBox="1"/>
            <p:nvPr/>
          </p:nvSpPr>
          <p:spPr>
            <a:xfrm>
              <a:off x="5187741" y="6295965"/>
              <a:ext cx="10058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ea typeface="Cambria Math" panose="02040503050406030204" pitchFamily="18" charset="0"/>
                  <a:cs typeface="Arial" panose="020B0604020202020204" pitchFamily="34" charset="0"/>
                </a:rPr>
                <a:t>Time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F73A651-0C34-CEF8-2238-32C8909E0A91}"/>
                </a:ext>
              </a:extLst>
            </p:cNvPr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4571" y="4570457"/>
              <a:ext cx="2834640" cy="1920240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CD6FCF6-A189-0E64-CD6B-5315A827D9E2}"/>
                </a:ext>
              </a:extLst>
            </p:cNvPr>
            <p:cNvSpPr txBox="1"/>
            <p:nvPr/>
          </p:nvSpPr>
          <p:spPr>
            <a:xfrm rot="16200000">
              <a:off x="3660737" y="5297878"/>
              <a:ext cx="14630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ea typeface="Cambria Math" panose="02040503050406030204" pitchFamily="18" charset="0"/>
                  <a:cs typeface="Arial" panose="020B0604020202020204" pitchFamily="34" charset="0"/>
                </a:rPr>
                <a:t>Intensity </a:t>
              </a:r>
            </a:p>
          </p:txBody>
        </p:sp>
      </p:grpSp>
      <p:sp>
        <p:nvSpPr>
          <p:cNvPr id="48" name="Arrow: Right 47">
            <a:extLst>
              <a:ext uri="{FF2B5EF4-FFF2-40B4-BE49-F238E27FC236}">
                <a16:creationId xmlns:a16="http://schemas.microsoft.com/office/drawing/2014/main" id="{873384A7-21AF-F5B8-DED0-220E941345B8}"/>
              </a:ext>
            </a:extLst>
          </p:cNvPr>
          <p:cNvSpPr/>
          <p:nvPr/>
        </p:nvSpPr>
        <p:spPr>
          <a:xfrm>
            <a:off x="7415280" y="5094668"/>
            <a:ext cx="363967" cy="986118"/>
          </a:xfrm>
          <a:prstGeom prst="rightArrow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ube 48">
            <a:extLst>
              <a:ext uri="{FF2B5EF4-FFF2-40B4-BE49-F238E27FC236}">
                <a16:creationId xmlns:a16="http://schemas.microsoft.com/office/drawing/2014/main" id="{D54DA813-E962-21EA-511C-9E0997C26EC1}"/>
              </a:ext>
            </a:extLst>
          </p:cNvPr>
          <p:cNvSpPr/>
          <p:nvPr/>
        </p:nvSpPr>
        <p:spPr>
          <a:xfrm>
            <a:off x="2458206" y="5889411"/>
            <a:ext cx="513227" cy="527034"/>
          </a:xfrm>
          <a:prstGeom prst="cube">
            <a:avLst>
              <a:gd name="adj" fmla="val 91138"/>
            </a:avLst>
          </a:prstGeom>
          <a:solidFill>
            <a:srgbClr val="00FF00">
              <a:alpha val="29804"/>
            </a:srgbClr>
          </a:solidFill>
          <a:ln w="12700">
            <a:solidFill>
              <a:srgbClr val="00FF00"/>
            </a:solidFill>
          </a:ln>
          <a:scene3d>
            <a:camera prst="isometricOffAxis2Left">
              <a:rot lat="2640000" lon="36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E2824B2-C002-9C36-6B21-7818D298FE01}"/>
              </a:ext>
            </a:extLst>
          </p:cNvPr>
          <p:cNvGrpSpPr/>
          <p:nvPr/>
        </p:nvGrpSpPr>
        <p:grpSpPr>
          <a:xfrm>
            <a:off x="1931896" y="4119347"/>
            <a:ext cx="1533200" cy="390618"/>
            <a:chOff x="1931896" y="4081247"/>
            <a:chExt cx="1533200" cy="390618"/>
          </a:xfrm>
        </p:grpSpPr>
        <p:sp>
          <p:nvSpPr>
            <p:cNvPr id="30" name="Arrow: Right 29">
              <a:extLst>
                <a:ext uri="{FF2B5EF4-FFF2-40B4-BE49-F238E27FC236}">
                  <a16:creationId xmlns:a16="http://schemas.microsoft.com/office/drawing/2014/main" id="{EC9D95F5-09C5-070C-182E-30B12FBC4B77}"/>
                </a:ext>
              </a:extLst>
            </p:cNvPr>
            <p:cNvSpPr/>
            <p:nvPr/>
          </p:nvSpPr>
          <p:spPr>
            <a:xfrm rot="5400000">
              <a:off x="2516512" y="3523282"/>
              <a:ext cx="363967" cy="1533200"/>
            </a:xfrm>
            <a:prstGeom prst="rightArrow">
              <a:avLst>
                <a:gd name="adj1" fmla="val 59526"/>
                <a:gd name="adj2" fmla="val 50000"/>
              </a:avLst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672CD27-327A-4811-CCCB-07339C8D387C}"/>
                </a:ext>
              </a:extLst>
            </p:cNvPr>
            <p:cNvSpPr txBox="1"/>
            <p:nvPr/>
          </p:nvSpPr>
          <p:spPr>
            <a:xfrm>
              <a:off x="2287015" y="4081247"/>
              <a:ext cx="822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CASPI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2986766-F686-5148-1007-D43B095D9751}"/>
              </a:ext>
            </a:extLst>
          </p:cNvPr>
          <p:cNvGrpSpPr/>
          <p:nvPr/>
        </p:nvGrpSpPr>
        <p:grpSpPr>
          <a:xfrm>
            <a:off x="763465" y="1872997"/>
            <a:ext cx="577710" cy="868563"/>
            <a:chOff x="763465" y="1872997"/>
            <a:chExt cx="577710" cy="868563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8FA800B4-9A39-01F8-F6D1-353D131EA0A3}"/>
                </a:ext>
              </a:extLst>
            </p:cNvPr>
            <p:cNvCxnSpPr>
              <a:cxnSpLocks/>
            </p:cNvCxnSpPr>
            <p:nvPr/>
          </p:nvCxnSpPr>
          <p:spPr>
            <a:xfrm rot="360000" flipH="1" flipV="1">
              <a:off x="865884" y="2246898"/>
              <a:ext cx="274320" cy="0"/>
            </a:xfrm>
            <a:prstGeom prst="line">
              <a:avLst/>
            </a:prstGeom>
            <a:ln w="12700">
              <a:solidFill>
                <a:schemeClr val="tx1"/>
              </a:solidFill>
              <a:headEnd type="stealth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3919183C-B429-BFCE-1977-2921C7F27B39}"/>
                </a:ext>
              </a:extLst>
            </p:cNvPr>
            <p:cNvCxnSpPr>
              <a:cxnSpLocks/>
            </p:cNvCxnSpPr>
            <p:nvPr/>
          </p:nvCxnSpPr>
          <p:spPr>
            <a:xfrm rot="3360000">
              <a:off x="985005" y="2016102"/>
              <a:ext cx="0" cy="274320"/>
            </a:xfrm>
            <a:prstGeom prst="line">
              <a:avLst/>
            </a:prstGeom>
            <a:ln w="12700">
              <a:solidFill>
                <a:schemeClr val="tx1"/>
              </a:solidFill>
              <a:headEnd type="stealth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2C8533E-122F-8DCA-78DF-8AA915E931D2}"/>
                </a:ext>
              </a:extLst>
            </p:cNvPr>
            <p:cNvCxnSpPr>
              <a:cxnSpLocks/>
            </p:cNvCxnSpPr>
            <p:nvPr/>
          </p:nvCxnSpPr>
          <p:spPr>
            <a:xfrm>
              <a:off x="866636" y="2230827"/>
              <a:ext cx="0" cy="274320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8E25AD78-B6E8-ED3B-F59E-F165CE307751}"/>
                    </a:ext>
                  </a:extLst>
                </p:cNvPr>
                <p:cNvSpPr txBox="1"/>
                <p:nvPr/>
              </p:nvSpPr>
              <p:spPr>
                <a:xfrm>
                  <a:off x="763465" y="2433783"/>
                  <a:ext cx="206339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8E25AD78-B6E8-ED3B-F59E-F165CE3077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3465" y="2433783"/>
                  <a:ext cx="206339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29412" r="-29412" b="-235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D3DEF246-B7BB-B66F-7899-112ED88549E1}"/>
                    </a:ext>
                  </a:extLst>
                </p:cNvPr>
                <p:cNvSpPr txBox="1"/>
                <p:nvPr/>
              </p:nvSpPr>
              <p:spPr>
                <a:xfrm>
                  <a:off x="1117942" y="1872997"/>
                  <a:ext cx="164982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D3DEF246-B7BB-B66F-7899-112ED88549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7942" y="1872997"/>
                  <a:ext cx="164982" cy="307777"/>
                </a:xfrm>
                <a:prstGeom prst="rect">
                  <a:avLst/>
                </a:prstGeom>
                <a:blipFill>
                  <a:blip r:embed="rId9"/>
                  <a:stretch>
                    <a:fillRect l="-29630" r="-29630" b="-19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D1E23347-5A91-438C-1815-EDFBEEE49997}"/>
                    </a:ext>
                  </a:extLst>
                </p:cNvPr>
                <p:cNvSpPr txBox="1"/>
                <p:nvPr/>
              </p:nvSpPr>
              <p:spPr>
                <a:xfrm>
                  <a:off x="1139453" y="2126006"/>
                  <a:ext cx="201722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D1E23347-5A91-438C-1815-EDFBEEE499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9453" y="2126006"/>
                  <a:ext cx="201722" cy="307777"/>
                </a:xfrm>
                <a:prstGeom prst="rect">
                  <a:avLst/>
                </a:prstGeom>
                <a:blipFill>
                  <a:blip r:embed="rId10"/>
                  <a:stretch>
                    <a:fillRect l="-18182" r="-121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5DB1E49-FDDE-F32A-1A0D-7C007749F452}"/>
              </a:ext>
            </a:extLst>
          </p:cNvPr>
          <p:cNvGrpSpPr/>
          <p:nvPr/>
        </p:nvGrpSpPr>
        <p:grpSpPr>
          <a:xfrm>
            <a:off x="4192202" y="1477480"/>
            <a:ext cx="2877009" cy="2622905"/>
            <a:chOff x="4192202" y="1477480"/>
            <a:chExt cx="2877009" cy="262290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A9DAC23-1303-11F7-FCD5-F66D9C372060}"/>
                </a:ext>
              </a:extLst>
            </p:cNvPr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4571" y="1974767"/>
              <a:ext cx="2834640" cy="192024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24BB70E-836E-5670-902A-2CC5905388AD}"/>
                </a:ext>
              </a:extLst>
            </p:cNvPr>
            <p:cNvSpPr txBox="1"/>
            <p:nvPr/>
          </p:nvSpPr>
          <p:spPr>
            <a:xfrm>
              <a:off x="5187741" y="3700275"/>
              <a:ext cx="10058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ea typeface="Cambria Math" panose="02040503050406030204" pitchFamily="18" charset="0"/>
                  <a:cs typeface="Arial" panose="020B0604020202020204" pitchFamily="34" charset="0"/>
                </a:rPr>
                <a:t>Time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39F451-531B-85A0-3C50-EA60770A1ABC}"/>
                </a:ext>
              </a:extLst>
            </p:cNvPr>
            <p:cNvSpPr txBox="1"/>
            <p:nvPr/>
          </p:nvSpPr>
          <p:spPr>
            <a:xfrm rot="16200000">
              <a:off x="3660737" y="2702188"/>
              <a:ext cx="14630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ea typeface="Cambria Math" panose="02040503050406030204" pitchFamily="18" charset="0"/>
                  <a:cs typeface="Arial" panose="020B0604020202020204" pitchFamily="34" charset="0"/>
                </a:rPr>
                <a:t>Intensity 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F3B367B-BB96-01CD-6FD0-AE9FACB45997}"/>
                </a:ext>
              </a:extLst>
            </p:cNvPr>
            <p:cNvSpPr txBox="1"/>
            <p:nvPr/>
          </p:nvSpPr>
          <p:spPr>
            <a:xfrm>
              <a:off x="4430403" y="1477480"/>
              <a:ext cx="25205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ea typeface="Cambria Math" panose="02040503050406030204" pitchFamily="18" charset="0"/>
                  <a:cs typeface="Arial" panose="020B0604020202020204" pitchFamily="34" charset="0"/>
                </a:rPr>
                <a:t>Photon histogram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0570B0C-3BF9-7334-D7D5-4E909466F0D6}"/>
              </a:ext>
            </a:extLst>
          </p:cNvPr>
          <p:cNvGrpSpPr/>
          <p:nvPr/>
        </p:nvGrpSpPr>
        <p:grpSpPr>
          <a:xfrm>
            <a:off x="4614372" y="4321039"/>
            <a:ext cx="2210388" cy="430887"/>
            <a:chOff x="4371367" y="4069579"/>
            <a:chExt cx="2210388" cy="430887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01022B2-E395-F159-F190-F639A9A42BCD}"/>
                </a:ext>
              </a:extLst>
            </p:cNvPr>
            <p:cNvCxnSpPr>
              <a:cxnSpLocks/>
            </p:cNvCxnSpPr>
            <p:nvPr/>
          </p:nvCxnSpPr>
          <p:spPr>
            <a:xfrm>
              <a:off x="4371367" y="4376462"/>
              <a:ext cx="539496" cy="0"/>
            </a:xfrm>
            <a:prstGeom prst="straightConnector1">
              <a:avLst/>
            </a:prstGeom>
            <a:ln w="19050">
              <a:solidFill>
                <a:srgbClr val="FFC000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808670B-81DD-D326-CAE3-AD8EC0646525}"/>
                </a:ext>
              </a:extLst>
            </p:cNvPr>
            <p:cNvSpPr txBox="1"/>
            <p:nvPr/>
          </p:nvSpPr>
          <p:spPr>
            <a:xfrm>
              <a:off x="4924126" y="4069579"/>
              <a:ext cx="165762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solidFill>
                    <a:srgbClr val="FFC000"/>
                  </a:solidFill>
                  <a:cs typeface="Arial" panose="020B0604020202020204" pitchFamily="34" charset="0"/>
                </a:rPr>
                <a:t>Scene depth</a:t>
              </a:r>
            </a:p>
          </p:txBody>
        </p:sp>
      </p:grp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1A3CDD0F-EE73-55B5-7FB6-0120FDBCBD5E}"/>
              </a:ext>
            </a:extLst>
          </p:cNvPr>
          <p:cNvSpPr/>
          <p:nvPr/>
        </p:nvSpPr>
        <p:spPr>
          <a:xfrm>
            <a:off x="2505075" y="3733369"/>
            <a:ext cx="1938338" cy="342306"/>
          </a:xfrm>
          <a:custGeom>
            <a:avLst/>
            <a:gdLst>
              <a:gd name="connsiteX0" fmla="*/ 0 w 1938338"/>
              <a:gd name="connsiteY0" fmla="*/ 0 h 377061"/>
              <a:gd name="connsiteX1" fmla="*/ 895350 w 1938338"/>
              <a:gd name="connsiteY1" fmla="*/ 376237 h 377061"/>
              <a:gd name="connsiteX2" fmla="*/ 1938338 w 1938338"/>
              <a:gd name="connsiteY2" fmla="*/ 80962 h 377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38338" h="377061">
                <a:moveTo>
                  <a:pt x="0" y="0"/>
                </a:moveTo>
                <a:cubicBezTo>
                  <a:pt x="286147" y="181371"/>
                  <a:pt x="572294" y="362743"/>
                  <a:pt x="895350" y="376237"/>
                </a:cubicBezTo>
                <a:cubicBezTo>
                  <a:pt x="1218406" y="389731"/>
                  <a:pt x="1578372" y="235346"/>
                  <a:pt x="1938338" y="80962"/>
                </a:cubicBezTo>
              </a:path>
            </a:pathLst>
          </a:custGeom>
          <a:noFill/>
          <a:ln>
            <a:solidFill>
              <a:srgbClr val="00CC00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2A18B4FF-A3F2-26AF-AEF2-5A4DFB028A5B}"/>
              </a:ext>
            </a:extLst>
          </p:cNvPr>
          <p:cNvSpPr/>
          <p:nvPr/>
        </p:nvSpPr>
        <p:spPr>
          <a:xfrm>
            <a:off x="2505075" y="6329059"/>
            <a:ext cx="1938338" cy="342306"/>
          </a:xfrm>
          <a:custGeom>
            <a:avLst/>
            <a:gdLst>
              <a:gd name="connsiteX0" fmla="*/ 0 w 1938338"/>
              <a:gd name="connsiteY0" fmla="*/ 0 h 377061"/>
              <a:gd name="connsiteX1" fmla="*/ 895350 w 1938338"/>
              <a:gd name="connsiteY1" fmla="*/ 376237 h 377061"/>
              <a:gd name="connsiteX2" fmla="*/ 1938338 w 1938338"/>
              <a:gd name="connsiteY2" fmla="*/ 80962 h 377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38338" h="377061">
                <a:moveTo>
                  <a:pt x="0" y="0"/>
                </a:moveTo>
                <a:cubicBezTo>
                  <a:pt x="286147" y="181371"/>
                  <a:pt x="572294" y="362743"/>
                  <a:pt x="895350" y="376237"/>
                </a:cubicBezTo>
                <a:cubicBezTo>
                  <a:pt x="1218406" y="389731"/>
                  <a:pt x="1578372" y="235346"/>
                  <a:pt x="1938338" y="80962"/>
                </a:cubicBezTo>
              </a:path>
            </a:pathLst>
          </a:custGeom>
          <a:noFill/>
          <a:ln>
            <a:solidFill>
              <a:srgbClr val="00CC00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B989088-2EED-0D49-03C2-11D3DDDF2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60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48" grpId="0" animBg="1"/>
      <p:bldP spid="49" grpId="0" animBg="1"/>
      <p:bldP spid="41" grpId="0" animBg="1"/>
      <p:bldP spid="5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95AC921-0BA8-F203-5D20-270E90797B80}"/>
              </a:ext>
            </a:extLst>
          </p:cNvPr>
          <p:cNvGrpSpPr/>
          <p:nvPr/>
        </p:nvGrpSpPr>
        <p:grpSpPr>
          <a:xfrm>
            <a:off x="4192202" y="1477480"/>
            <a:ext cx="2877009" cy="5218595"/>
            <a:chOff x="4192202" y="1477480"/>
            <a:chExt cx="2877009" cy="5218595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138258B-9B1C-D81C-3DE2-EA5BF1A7B11E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4571" y="1974767"/>
              <a:ext cx="2834640" cy="192024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9FC516C7-A5F4-B240-A0CF-9CFDAB979F0A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4571" y="4570457"/>
              <a:ext cx="2834640" cy="192024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24BB70E-836E-5670-902A-2CC5905388AD}"/>
                </a:ext>
              </a:extLst>
            </p:cNvPr>
            <p:cNvSpPr txBox="1"/>
            <p:nvPr/>
          </p:nvSpPr>
          <p:spPr>
            <a:xfrm>
              <a:off x="5187741" y="3700275"/>
              <a:ext cx="10058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ea typeface="Cambria Math" panose="02040503050406030204" pitchFamily="18" charset="0"/>
                  <a:cs typeface="Arial" panose="020B0604020202020204" pitchFamily="34" charset="0"/>
                </a:rPr>
                <a:t>Time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39F451-531B-85A0-3C50-EA60770A1ABC}"/>
                </a:ext>
              </a:extLst>
            </p:cNvPr>
            <p:cNvSpPr txBox="1"/>
            <p:nvPr/>
          </p:nvSpPr>
          <p:spPr>
            <a:xfrm rot="16200000">
              <a:off x="3660737" y="2702188"/>
              <a:ext cx="14630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ea typeface="Cambria Math" panose="02040503050406030204" pitchFamily="18" charset="0"/>
                  <a:cs typeface="Arial" panose="020B0604020202020204" pitchFamily="34" charset="0"/>
                </a:rPr>
                <a:t>Intensity 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2A13F2A-78E3-DF3F-690D-E1D7FE8929C8}"/>
                </a:ext>
              </a:extLst>
            </p:cNvPr>
            <p:cNvSpPr txBox="1"/>
            <p:nvPr/>
          </p:nvSpPr>
          <p:spPr>
            <a:xfrm>
              <a:off x="5187741" y="6295965"/>
              <a:ext cx="10058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ea typeface="Cambria Math" panose="02040503050406030204" pitchFamily="18" charset="0"/>
                  <a:cs typeface="Arial" panose="020B0604020202020204" pitchFamily="34" charset="0"/>
                </a:rPr>
                <a:t>Time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CD6FCF6-A189-0E64-CD6B-5315A827D9E2}"/>
                </a:ext>
              </a:extLst>
            </p:cNvPr>
            <p:cNvSpPr txBox="1"/>
            <p:nvPr/>
          </p:nvSpPr>
          <p:spPr>
            <a:xfrm rot="16200000">
              <a:off x="3660737" y="5297878"/>
              <a:ext cx="14630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ea typeface="Cambria Math" panose="02040503050406030204" pitchFamily="18" charset="0"/>
                  <a:cs typeface="Arial" panose="020B0604020202020204" pitchFamily="34" charset="0"/>
                </a:rPr>
                <a:t>Intensity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01C79A2-B6E9-24FC-423C-FA0C494E2E33}"/>
                </a:ext>
              </a:extLst>
            </p:cNvPr>
            <p:cNvSpPr txBox="1"/>
            <p:nvPr/>
          </p:nvSpPr>
          <p:spPr>
            <a:xfrm>
              <a:off x="4430403" y="1477480"/>
              <a:ext cx="25205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ea typeface="Cambria Math" panose="02040503050406030204" pitchFamily="18" charset="0"/>
                  <a:cs typeface="Arial" panose="020B0604020202020204" pitchFamily="34" charset="0"/>
                </a:rPr>
                <a:t>Photon histogram</a:t>
              </a:r>
            </a:p>
          </p:txBody>
        </p:sp>
      </p:grpSp>
      <p:pic>
        <p:nvPicPr>
          <p:cNvPr id="16" name="Picture 15" descr="A close-up of a fetus&#10;&#10;Description automatically generated with low confidence">
            <a:extLst>
              <a:ext uri="{FF2B5EF4-FFF2-40B4-BE49-F238E27FC236}">
                <a16:creationId xmlns:a16="http://schemas.microsoft.com/office/drawing/2014/main" id="{B64ADA6E-C733-BB1B-0F6C-9C65E39BCC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4266" y="1940477"/>
            <a:ext cx="2048458" cy="2103120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843F4009-A71E-A7CF-270E-8B2A90BFC1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4266" y="4536167"/>
            <a:ext cx="2048458" cy="21031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FF34F7-4E9B-1A44-F798-5A5506104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Implications: </a:t>
            </a:r>
            <a:r>
              <a:rPr lang="en-US" dirty="0">
                <a:solidFill>
                  <a:schemeClr val="tx1"/>
                </a:solidFill>
              </a:rPr>
              <a:t>Various Applications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A35AE3-7401-8184-A028-7F0B8437D978}"/>
              </a:ext>
            </a:extLst>
          </p:cNvPr>
          <p:cNvSpPr txBox="1"/>
          <p:nvPr/>
        </p:nvSpPr>
        <p:spPr>
          <a:xfrm>
            <a:off x="754292" y="867255"/>
            <a:ext cx="2550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</a:rPr>
              <a:t>Example: FLIM</a:t>
            </a: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4A4FF321-71EB-FDF5-BA08-332A501F6412}"/>
              </a:ext>
            </a:extLst>
          </p:cNvPr>
          <p:cNvSpPr/>
          <p:nvPr/>
        </p:nvSpPr>
        <p:spPr>
          <a:xfrm>
            <a:off x="7415280" y="2498978"/>
            <a:ext cx="363967" cy="986118"/>
          </a:xfrm>
          <a:prstGeom prst="rightArrow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ube 26">
            <a:extLst>
              <a:ext uri="{FF2B5EF4-FFF2-40B4-BE49-F238E27FC236}">
                <a16:creationId xmlns:a16="http://schemas.microsoft.com/office/drawing/2014/main" id="{11689A7B-4CFC-CD7B-FC92-2FFE75F2592D}"/>
              </a:ext>
            </a:extLst>
          </p:cNvPr>
          <p:cNvSpPr/>
          <p:nvPr/>
        </p:nvSpPr>
        <p:spPr>
          <a:xfrm>
            <a:off x="2238890" y="2557727"/>
            <a:ext cx="513227" cy="527034"/>
          </a:xfrm>
          <a:prstGeom prst="cube">
            <a:avLst>
              <a:gd name="adj" fmla="val 91138"/>
            </a:avLst>
          </a:prstGeom>
          <a:solidFill>
            <a:srgbClr val="00FF00">
              <a:alpha val="29804"/>
            </a:srgbClr>
          </a:solidFill>
          <a:ln w="12700">
            <a:solidFill>
              <a:srgbClr val="00FF00"/>
            </a:solidFill>
          </a:ln>
          <a:scene3d>
            <a:camera prst="isometricOffAxis2Left">
              <a:rot lat="2640000" lon="36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6D7DA34-17A7-CCC2-42E2-A78BF0325E0A}"/>
              </a:ext>
            </a:extLst>
          </p:cNvPr>
          <p:cNvSpPr txBox="1"/>
          <p:nvPr/>
        </p:nvSpPr>
        <p:spPr>
          <a:xfrm>
            <a:off x="1144015" y="1477480"/>
            <a:ext cx="3108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a typeface="Cambria Math" panose="02040503050406030204" pitchFamily="18" charset="0"/>
                <a:cs typeface="Arial" panose="020B0604020202020204" pitchFamily="34" charset="0"/>
              </a:rPr>
              <a:t>Photon transient cube</a:t>
            </a:r>
          </a:p>
        </p:txBody>
      </p:sp>
      <p:sp>
        <p:nvSpPr>
          <p:cNvPr id="48" name="Arrow: Right 47">
            <a:extLst>
              <a:ext uri="{FF2B5EF4-FFF2-40B4-BE49-F238E27FC236}">
                <a16:creationId xmlns:a16="http://schemas.microsoft.com/office/drawing/2014/main" id="{873384A7-21AF-F5B8-DED0-220E941345B8}"/>
              </a:ext>
            </a:extLst>
          </p:cNvPr>
          <p:cNvSpPr/>
          <p:nvPr/>
        </p:nvSpPr>
        <p:spPr>
          <a:xfrm>
            <a:off x="7415280" y="5094668"/>
            <a:ext cx="363967" cy="986118"/>
          </a:xfrm>
          <a:prstGeom prst="rightArrow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ube 48">
            <a:extLst>
              <a:ext uri="{FF2B5EF4-FFF2-40B4-BE49-F238E27FC236}">
                <a16:creationId xmlns:a16="http://schemas.microsoft.com/office/drawing/2014/main" id="{D54DA813-E962-21EA-511C-9E0997C26EC1}"/>
              </a:ext>
            </a:extLst>
          </p:cNvPr>
          <p:cNvSpPr/>
          <p:nvPr/>
        </p:nvSpPr>
        <p:spPr>
          <a:xfrm>
            <a:off x="2238890" y="5153417"/>
            <a:ext cx="513227" cy="527034"/>
          </a:xfrm>
          <a:prstGeom prst="cube">
            <a:avLst>
              <a:gd name="adj" fmla="val 91138"/>
            </a:avLst>
          </a:prstGeom>
          <a:solidFill>
            <a:srgbClr val="00FF00">
              <a:alpha val="29804"/>
            </a:srgbClr>
          </a:solidFill>
          <a:ln w="12700">
            <a:solidFill>
              <a:srgbClr val="00FF00"/>
            </a:solidFill>
          </a:ln>
          <a:scene3d>
            <a:camera prst="isometricOffAxis2Left">
              <a:rot lat="2640000" lon="36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E2824B2-C002-9C36-6B21-7818D298FE01}"/>
              </a:ext>
            </a:extLst>
          </p:cNvPr>
          <p:cNvGrpSpPr/>
          <p:nvPr/>
        </p:nvGrpSpPr>
        <p:grpSpPr>
          <a:xfrm>
            <a:off x="1931896" y="4119347"/>
            <a:ext cx="1533200" cy="390618"/>
            <a:chOff x="1931896" y="4081247"/>
            <a:chExt cx="1533200" cy="390618"/>
          </a:xfrm>
        </p:grpSpPr>
        <p:sp>
          <p:nvSpPr>
            <p:cNvPr id="30" name="Arrow: Right 29">
              <a:extLst>
                <a:ext uri="{FF2B5EF4-FFF2-40B4-BE49-F238E27FC236}">
                  <a16:creationId xmlns:a16="http://schemas.microsoft.com/office/drawing/2014/main" id="{EC9D95F5-09C5-070C-182E-30B12FBC4B77}"/>
                </a:ext>
              </a:extLst>
            </p:cNvPr>
            <p:cNvSpPr/>
            <p:nvPr/>
          </p:nvSpPr>
          <p:spPr>
            <a:xfrm rot="5400000">
              <a:off x="2516512" y="3523282"/>
              <a:ext cx="363967" cy="1533200"/>
            </a:xfrm>
            <a:prstGeom prst="rightArrow">
              <a:avLst>
                <a:gd name="adj1" fmla="val 59526"/>
                <a:gd name="adj2" fmla="val 50000"/>
              </a:avLst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672CD27-327A-4811-CCCB-07339C8D387C}"/>
                </a:ext>
              </a:extLst>
            </p:cNvPr>
            <p:cNvSpPr txBox="1"/>
            <p:nvPr/>
          </p:nvSpPr>
          <p:spPr>
            <a:xfrm>
              <a:off x="2287015" y="4081247"/>
              <a:ext cx="822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CASPI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C62A262-544E-4253-8FE5-47EF976EC8D0}"/>
              </a:ext>
            </a:extLst>
          </p:cNvPr>
          <p:cNvGrpSpPr/>
          <p:nvPr/>
        </p:nvGrpSpPr>
        <p:grpSpPr>
          <a:xfrm>
            <a:off x="917470" y="1872997"/>
            <a:ext cx="577710" cy="868563"/>
            <a:chOff x="763465" y="1872997"/>
            <a:chExt cx="577710" cy="868563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C2A6C65-0A98-554B-C1BE-35D1678BBEEF}"/>
                </a:ext>
              </a:extLst>
            </p:cNvPr>
            <p:cNvCxnSpPr>
              <a:cxnSpLocks/>
            </p:cNvCxnSpPr>
            <p:nvPr/>
          </p:nvCxnSpPr>
          <p:spPr>
            <a:xfrm rot="360000" flipH="1" flipV="1">
              <a:off x="865884" y="2246898"/>
              <a:ext cx="274320" cy="0"/>
            </a:xfrm>
            <a:prstGeom prst="line">
              <a:avLst/>
            </a:prstGeom>
            <a:ln w="12700">
              <a:solidFill>
                <a:schemeClr val="tx1"/>
              </a:solidFill>
              <a:headEnd type="stealth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668D008-43C1-4EA3-5EE3-91E9C22273E4}"/>
                </a:ext>
              </a:extLst>
            </p:cNvPr>
            <p:cNvCxnSpPr>
              <a:cxnSpLocks/>
            </p:cNvCxnSpPr>
            <p:nvPr/>
          </p:nvCxnSpPr>
          <p:spPr>
            <a:xfrm rot="3360000">
              <a:off x="985005" y="2016102"/>
              <a:ext cx="0" cy="274320"/>
            </a:xfrm>
            <a:prstGeom prst="line">
              <a:avLst/>
            </a:prstGeom>
            <a:ln w="12700">
              <a:solidFill>
                <a:schemeClr val="tx1"/>
              </a:solidFill>
              <a:headEnd type="stealth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4728E6C-DD22-E032-C51B-C7F02186B8F0}"/>
                </a:ext>
              </a:extLst>
            </p:cNvPr>
            <p:cNvCxnSpPr>
              <a:cxnSpLocks/>
            </p:cNvCxnSpPr>
            <p:nvPr/>
          </p:nvCxnSpPr>
          <p:spPr>
            <a:xfrm>
              <a:off x="866636" y="2230827"/>
              <a:ext cx="0" cy="274320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571F8FF6-0816-E3A3-6BD8-1A8215F88BF9}"/>
                    </a:ext>
                  </a:extLst>
                </p:cNvPr>
                <p:cNvSpPr txBox="1"/>
                <p:nvPr/>
              </p:nvSpPr>
              <p:spPr>
                <a:xfrm>
                  <a:off x="763465" y="2433783"/>
                  <a:ext cx="206339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571F8FF6-0816-E3A3-6BD8-1A8215F88B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3465" y="2433783"/>
                  <a:ext cx="206339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30303" r="-33333" b="-235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6816A611-3D2B-C81F-7F9D-2AE0671D296D}"/>
                    </a:ext>
                  </a:extLst>
                </p:cNvPr>
                <p:cNvSpPr txBox="1"/>
                <p:nvPr/>
              </p:nvSpPr>
              <p:spPr>
                <a:xfrm>
                  <a:off x="1117942" y="1872997"/>
                  <a:ext cx="164982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6816A611-3D2B-C81F-7F9D-2AE0671D29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7942" y="1872997"/>
                  <a:ext cx="164982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29630" r="-29630" b="-19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0564EC7-1E71-C864-B27A-3C964533389D}"/>
                    </a:ext>
                  </a:extLst>
                </p:cNvPr>
                <p:cNvSpPr txBox="1"/>
                <p:nvPr/>
              </p:nvSpPr>
              <p:spPr>
                <a:xfrm>
                  <a:off x="1139453" y="2126006"/>
                  <a:ext cx="201722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0564EC7-1E71-C864-B27A-3C96453338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9453" y="2126006"/>
                  <a:ext cx="201722" cy="307777"/>
                </a:xfrm>
                <a:prstGeom prst="rect">
                  <a:avLst/>
                </a:prstGeom>
                <a:blipFill>
                  <a:blip r:embed="rId9"/>
                  <a:stretch>
                    <a:fillRect l="-15152" r="-151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57211F4F-3267-6F6D-02B0-7F58F1818FD2}"/>
              </a:ext>
            </a:extLst>
          </p:cNvPr>
          <p:cNvSpPr/>
          <p:nvPr/>
        </p:nvSpPr>
        <p:spPr>
          <a:xfrm>
            <a:off x="2748211" y="1997602"/>
            <a:ext cx="1624013" cy="655345"/>
          </a:xfrm>
          <a:custGeom>
            <a:avLst/>
            <a:gdLst>
              <a:gd name="connsiteX0" fmla="*/ 0 w 1724025"/>
              <a:gd name="connsiteY0" fmla="*/ 655345 h 655345"/>
              <a:gd name="connsiteX1" fmla="*/ 990600 w 1724025"/>
              <a:gd name="connsiteY1" fmla="*/ 36220 h 655345"/>
              <a:gd name="connsiteX2" fmla="*/ 1724025 w 1724025"/>
              <a:gd name="connsiteY2" fmla="*/ 126708 h 65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4025" h="655345">
                <a:moveTo>
                  <a:pt x="0" y="655345"/>
                </a:moveTo>
                <a:cubicBezTo>
                  <a:pt x="351631" y="389835"/>
                  <a:pt x="703262" y="124326"/>
                  <a:pt x="990600" y="36220"/>
                </a:cubicBezTo>
                <a:cubicBezTo>
                  <a:pt x="1277938" y="-51886"/>
                  <a:pt x="1500981" y="37411"/>
                  <a:pt x="1724025" y="126708"/>
                </a:cubicBezTo>
              </a:path>
            </a:pathLst>
          </a:custGeom>
          <a:noFill/>
          <a:ln>
            <a:solidFill>
              <a:srgbClr val="00CC00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A22C368-E443-461E-2744-CBA65E359EAF}"/>
              </a:ext>
            </a:extLst>
          </p:cNvPr>
          <p:cNvSpPr/>
          <p:nvPr/>
        </p:nvSpPr>
        <p:spPr>
          <a:xfrm>
            <a:off x="2748211" y="4593292"/>
            <a:ext cx="1624013" cy="655345"/>
          </a:xfrm>
          <a:custGeom>
            <a:avLst/>
            <a:gdLst>
              <a:gd name="connsiteX0" fmla="*/ 0 w 1724025"/>
              <a:gd name="connsiteY0" fmla="*/ 655345 h 655345"/>
              <a:gd name="connsiteX1" fmla="*/ 990600 w 1724025"/>
              <a:gd name="connsiteY1" fmla="*/ 36220 h 655345"/>
              <a:gd name="connsiteX2" fmla="*/ 1724025 w 1724025"/>
              <a:gd name="connsiteY2" fmla="*/ 126708 h 65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4025" h="655345">
                <a:moveTo>
                  <a:pt x="0" y="655345"/>
                </a:moveTo>
                <a:cubicBezTo>
                  <a:pt x="351631" y="389835"/>
                  <a:pt x="703262" y="124326"/>
                  <a:pt x="990600" y="36220"/>
                </a:cubicBezTo>
                <a:cubicBezTo>
                  <a:pt x="1277938" y="-51886"/>
                  <a:pt x="1500981" y="37411"/>
                  <a:pt x="1724025" y="126708"/>
                </a:cubicBezTo>
              </a:path>
            </a:pathLst>
          </a:custGeom>
          <a:noFill/>
          <a:ln>
            <a:solidFill>
              <a:srgbClr val="00CC00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020B700-2188-2016-E105-043C730745DE}"/>
              </a:ext>
            </a:extLst>
          </p:cNvPr>
          <p:cNvGrpSpPr/>
          <p:nvPr/>
        </p:nvGrpSpPr>
        <p:grpSpPr>
          <a:xfrm>
            <a:off x="8278169" y="1477480"/>
            <a:ext cx="2377440" cy="5116087"/>
            <a:chOff x="8278169" y="1477480"/>
            <a:chExt cx="2377440" cy="5116087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124140F-4AEF-5C5A-D4A7-A1887AFC4274}"/>
                </a:ext>
              </a:extLst>
            </p:cNvPr>
            <p:cNvSpPr txBox="1"/>
            <p:nvPr/>
          </p:nvSpPr>
          <p:spPr>
            <a:xfrm>
              <a:off x="8278169" y="1477480"/>
              <a:ext cx="23774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ea typeface="Cambria Math" panose="02040503050406030204" pitchFamily="18" charset="0"/>
                  <a:cs typeface="Arial" panose="020B0604020202020204" pitchFamily="34" charset="0"/>
                </a:rPr>
                <a:t>Lifetime images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5E057957-EA3F-0200-A57E-FFC8799AB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461049" y="1986197"/>
              <a:ext cx="2011680" cy="2011680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42" name="Picture 41" descr="A picture containing several&#10;&#10;Description automatically generated">
              <a:extLst>
                <a:ext uri="{FF2B5EF4-FFF2-40B4-BE49-F238E27FC236}">
                  <a16:creationId xmlns:a16="http://schemas.microsoft.com/office/drawing/2014/main" id="{1106FC0A-1AB9-2F2F-ABAA-2E86BAF29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461049" y="4581887"/>
              <a:ext cx="2011680" cy="2011680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0570B0C-3BF9-7334-D7D5-4E909466F0D6}"/>
              </a:ext>
            </a:extLst>
          </p:cNvPr>
          <p:cNvGrpSpPr/>
          <p:nvPr/>
        </p:nvGrpSpPr>
        <p:grpSpPr>
          <a:xfrm>
            <a:off x="4974101" y="5563072"/>
            <a:ext cx="1521951" cy="446097"/>
            <a:chOff x="4371367" y="3982752"/>
            <a:chExt cx="1521951" cy="446097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01022B2-E395-F159-F190-F639A9A42BCD}"/>
                </a:ext>
              </a:extLst>
            </p:cNvPr>
            <p:cNvCxnSpPr>
              <a:cxnSpLocks/>
            </p:cNvCxnSpPr>
            <p:nvPr/>
          </p:nvCxnSpPr>
          <p:spPr>
            <a:xfrm>
              <a:off x="4371367" y="4428849"/>
              <a:ext cx="365760" cy="0"/>
            </a:xfrm>
            <a:prstGeom prst="straightConnector1">
              <a:avLst/>
            </a:prstGeom>
            <a:ln w="19050">
              <a:solidFill>
                <a:srgbClr val="FFC000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808670B-81DD-D326-CAE3-AD8EC0646525}"/>
                </a:ext>
              </a:extLst>
            </p:cNvPr>
            <p:cNvSpPr txBox="1"/>
            <p:nvPr/>
          </p:nvSpPr>
          <p:spPr>
            <a:xfrm>
              <a:off x="4773990" y="3982752"/>
              <a:ext cx="111932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solidFill>
                    <a:srgbClr val="FFC000"/>
                  </a:solidFill>
                  <a:cs typeface="Arial" panose="020B0604020202020204" pitchFamily="34" charset="0"/>
                </a:rPr>
                <a:t>Lifetime</a:t>
              </a: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470406-5031-8ACD-ACFE-67F08334A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87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48" grpId="0" animBg="1"/>
      <p:bldP spid="49" grpId="0" animBg="1"/>
      <p:bldP spid="34" grpId="0" animBg="1"/>
      <p:bldP spid="3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F34F7-4E9B-1A44-F798-5A5506104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Implications: </a:t>
            </a:r>
            <a:r>
              <a:rPr lang="en-US" dirty="0">
                <a:solidFill>
                  <a:schemeClr val="tx1"/>
                </a:solidFill>
              </a:rPr>
              <a:t>Various Applications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D25943B-7D5B-5132-0F5B-279F35EF361B}"/>
              </a:ext>
            </a:extLst>
          </p:cNvPr>
          <p:cNvGrpSpPr/>
          <p:nvPr/>
        </p:nvGrpSpPr>
        <p:grpSpPr>
          <a:xfrm>
            <a:off x="242316" y="1502635"/>
            <a:ext cx="2743200" cy="2103120"/>
            <a:chOff x="143853" y="1035314"/>
            <a:chExt cx="2935077" cy="2286000"/>
          </a:xfrm>
        </p:grpSpPr>
        <p:pic>
          <p:nvPicPr>
            <p:cNvPr id="4" name="Picture 3" descr="A car on a circular road&#10;&#10;Description automatically generated">
              <a:extLst>
                <a:ext uri="{FF2B5EF4-FFF2-40B4-BE49-F238E27FC236}">
                  <a16:creationId xmlns:a16="http://schemas.microsoft.com/office/drawing/2014/main" id="{34BDA796-7B81-5578-EC3C-FF49DFF95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853" y="1035314"/>
              <a:ext cx="2912550" cy="22860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14CC1F-BCB7-E76C-54A4-2A23C9FD3044}"/>
                </a:ext>
              </a:extLst>
            </p:cNvPr>
            <p:cNvSpPr txBox="1"/>
            <p:nvPr/>
          </p:nvSpPr>
          <p:spPr>
            <a:xfrm>
              <a:off x="143853" y="3121259"/>
              <a:ext cx="2935077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700" dirty="0">
                  <a:solidFill>
                    <a:schemeClr val="bg1">
                      <a:lumMod val="50000"/>
                      <a:lumOff val="50000"/>
                    </a:schemeClr>
                  </a:solidFill>
                  <a:latin typeface="+mj-lt"/>
                  <a:cs typeface="Arial" panose="020B0604020202020204" pitchFamily="34" charset="0"/>
                </a:rPr>
                <a:t>https://denso-x.com/stories/how-lidar-technology-is-shaping-our-lives/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F0A5D60-8B69-3887-8BEB-2A4CB74F6C09}"/>
              </a:ext>
            </a:extLst>
          </p:cNvPr>
          <p:cNvGrpSpPr/>
          <p:nvPr/>
        </p:nvGrpSpPr>
        <p:grpSpPr>
          <a:xfrm>
            <a:off x="3230372" y="1502635"/>
            <a:ext cx="2743200" cy="2103120"/>
            <a:chOff x="3143061" y="950166"/>
            <a:chExt cx="2763398" cy="2286000"/>
          </a:xfrm>
        </p:grpSpPr>
        <p:pic>
          <p:nvPicPr>
            <p:cNvPr id="7" name="Picture 6" descr="A green cell with blue and red dots&#10;&#10;Description automatically generated">
              <a:extLst>
                <a:ext uri="{FF2B5EF4-FFF2-40B4-BE49-F238E27FC236}">
                  <a16:creationId xmlns:a16="http://schemas.microsoft.com/office/drawing/2014/main" id="{EA2653BD-D3F2-5D1B-3BF3-0F7CDA5F2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3061" y="950166"/>
              <a:ext cx="2763398" cy="22860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D59665-A4B2-1823-124F-3500B54E4BF7}"/>
                </a:ext>
              </a:extLst>
            </p:cNvPr>
            <p:cNvSpPr txBox="1"/>
            <p:nvPr/>
          </p:nvSpPr>
          <p:spPr>
            <a:xfrm>
              <a:off x="3143061" y="2928389"/>
              <a:ext cx="27432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700" dirty="0">
                  <a:solidFill>
                    <a:schemeClr val="bg1">
                      <a:lumMod val="50000"/>
                      <a:lumOff val="50000"/>
                    </a:schemeClr>
                  </a:solidFill>
                  <a:latin typeface="+mj-lt"/>
                  <a:cs typeface="Arial" panose="020B0604020202020204" pitchFamily="34" charset="0"/>
                </a:rPr>
                <a:t>https://micro.magnet.fsu.edu/primer/techniques/fluorescence/gallery/cells/a549/a549cells.html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42EBF1B-4273-808E-ABAC-0F94D4AD805E}"/>
              </a:ext>
            </a:extLst>
          </p:cNvPr>
          <p:cNvGrpSpPr/>
          <p:nvPr/>
        </p:nvGrpSpPr>
        <p:grpSpPr>
          <a:xfrm>
            <a:off x="9206484" y="1502635"/>
            <a:ext cx="2743200" cy="2103120"/>
            <a:chOff x="6071579" y="961560"/>
            <a:chExt cx="3032910" cy="2286000"/>
          </a:xfrm>
        </p:grpSpPr>
        <p:pic>
          <p:nvPicPr>
            <p:cNvPr id="10" name="Picture 9" descr="A blue surface with a car in the background&#10;&#10;Description automatically generated">
              <a:extLst>
                <a:ext uri="{FF2B5EF4-FFF2-40B4-BE49-F238E27FC236}">
                  <a16:creationId xmlns:a16="http://schemas.microsoft.com/office/drawing/2014/main" id="{21A9CD22-5E9D-FA9A-DC44-7BD412019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1579" y="961560"/>
              <a:ext cx="3032910" cy="2286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7D12208-25F5-BB8F-C1DC-F9D20F258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71579" y="2029185"/>
              <a:ext cx="1895569" cy="121837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263BBD0-2062-933A-BBA4-7EE8264BB8F2}"/>
                </a:ext>
              </a:extLst>
            </p:cNvPr>
            <p:cNvSpPr txBox="1"/>
            <p:nvPr/>
          </p:nvSpPr>
          <p:spPr>
            <a:xfrm>
              <a:off x="6629069" y="961560"/>
              <a:ext cx="2475420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700" dirty="0">
                  <a:solidFill>
                    <a:schemeClr val="bg1">
                      <a:lumMod val="50000"/>
                      <a:lumOff val="50000"/>
                    </a:schemeClr>
                  </a:solidFill>
                  <a:latin typeface="+mj-lt"/>
                  <a:cs typeface="Arial" panose="020B0604020202020204" pitchFamily="34" charset="0"/>
                </a:rPr>
                <a:t>https://waymo.com/blog/2021/11/a-fog-blog.html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2C52968-4666-A8B8-6AB0-EE10C00B02DE}"/>
              </a:ext>
            </a:extLst>
          </p:cNvPr>
          <p:cNvGrpSpPr/>
          <p:nvPr/>
        </p:nvGrpSpPr>
        <p:grpSpPr>
          <a:xfrm>
            <a:off x="6218428" y="1502635"/>
            <a:ext cx="2743200" cy="2103120"/>
            <a:chOff x="9104489" y="935286"/>
            <a:chExt cx="3032910" cy="2286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7C1E961-F37F-C38D-BAA0-9A73D6E7B0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04489" y="935286"/>
              <a:ext cx="3032910" cy="22860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133303C-915C-0021-7C5A-EBFD1B26FB74}"/>
                </a:ext>
              </a:extLst>
            </p:cNvPr>
            <p:cNvSpPr txBox="1"/>
            <p:nvPr/>
          </p:nvSpPr>
          <p:spPr>
            <a:xfrm>
              <a:off x="9104489" y="2913509"/>
              <a:ext cx="301752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700" dirty="0">
                  <a:solidFill>
                    <a:schemeClr val="bg1">
                      <a:lumMod val="50000"/>
                      <a:lumOff val="50000"/>
                    </a:schemeClr>
                  </a:solidFill>
                  <a:latin typeface="+mj-lt"/>
                  <a:cs typeface="Arial" panose="020B0604020202020204" pitchFamily="34" charset="0"/>
                </a:rPr>
                <a:t>https://news.stanford.edu/2018/03/05/technique-can-see-objects-hidden-around-corners/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4520F04-0AA9-9540-BDAA-D8FA445AB645}"/>
              </a:ext>
            </a:extLst>
          </p:cNvPr>
          <p:cNvSpPr txBox="1"/>
          <p:nvPr/>
        </p:nvSpPr>
        <p:spPr>
          <a:xfrm>
            <a:off x="0" y="1055803"/>
            <a:ext cx="32278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LiDAR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8D4618-5F05-1BD5-65EF-927DA5D4DAF0}"/>
              </a:ext>
            </a:extLst>
          </p:cNvPr>
          <p:cNvSpPr txBox="1"/>
          <p:nvPr/>
        </p:nvSpPr>
        <p:spPr>
          <a:xfrm>
            <a:off x="8964168" y="1055803"/>
            <a:ext cx="32278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Imaging through scattering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B04787-4309-DB8A-8B97-47F7B590B09C}"/>
              </a:ext>
            </a:extLst>
          </p:cNvPr>
          <p:cNvSpPr txBox="1"/>
          <p:nvPr/>
        </p:nvSpPr>
        <p:spPr>
          <a:xfrm>
            <a:off x="2988056" y="1055803"/>
            <a:ext cx="32278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Fluorescence microscopy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434B74-AA24-C527-7BD0-3EAC4E01C314}"/>
              </a:ext>
            </a:extLst>
          </p:cNvPr>
          <p:cNvSpPr txBox="1"/>
          <p:nvPr/>
        </p:nvSpPr>
        <p:spPr>
          <a:xfrm>
            <a:off x="5976112" y="1055803"/>
            <a:ext cx="32278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NLOS imaging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CDE380-09CE-F6C9-B1E9-24FC035352EC}"/>
              </a:ext>
            </a:extLst>
          </p:cNvPr>
          <p:cNvSpPr txBox="1"/>
          <p:nvPr/>
        </p:nvSpPr>
        <p:spPr>
          <a:xfrm>
            <a:off x="1320200" y="5296306"/>
            <a:ext cx="8229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088667-7DFE-29B0-7004-1A8E8B925681}"/>
              </a:ext>
            </a:extLst>
          </p:cNvPr>
          <p:cNvSpPr txBox="1"/>
          <p:nvPr/>
        </p:nvSpPr>
        <p:spPr>
          <a:xfrm rot="16200000">
            <a:off x="-235314" y="4333658"/>
            <a:ext cx="12801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cs typeface="Arial" panose="020B0604020202020204" pitchFamily="34" charset="0"/>
              </a:rPr>
              <a:t>Intensity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29941B1-D0DA-FED7-43B5-04B4B14EBE7B}"/>
              </a:ext>
            </a:extLst>
          </p:cNvPr>
          <p:cNvCxnSpPr>
            <a:cxnSpLocks/>
          </p:cNvCxnSpPr>
          <p:nvPr/>
        </p:nvCxnSpPr>
        <p:spPr>
          <a:xfrm>
            <a:off x="634400" y="5280621"/>
            <a:ext cx="2194560" cy="0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32AA80D-E717-E39A-F9B2-D2A91DBBBFBF}"/>
              </a:ext>
            </a:extLst>
          </p:cNvPr>
          <p:cNvCxnSpPr>
            <a:cxnSpLocks/>
          </p:cNvCxnSpPr>
          <p:nvPr/>
        </p:nvCxnSpPr>
        <p:spPr>
          <a:xfrm rot="16200000">
            <a:off x="-97119" y="4549101"/>
            <a:ext cx="1463040" cy="0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4789A91-B65E-C8C7-2BE2-4168604C4B42}"/>
              </a:ext>
            </a:extLst>
          </p:cNvPr>
          <p:cNvGrpSpPr/>
          <p:nvPr/>
        </p:nvGrpSpPr>
        <p:grpSpPr>
          <a:xfrm>
            <a:off x="634400" y="4179929"/>
            <a:ext cx="1963697" cy="928567"/>
            <a:chOff x="739175" y="4258234"/>
            <a:chExt cx="1963697" cy="928567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FF0EE1F-2223-5B37-AAC6-9D897B116317}"/>
                </a:ext>
              </a:extLst>
            </p:cNvPr>
            <p:cNvSpPr/>
            <p:nvPr/>
          </p:nvSpPr>
          <p:spPr>
            <a:xfrm>
              <a:off x="2013939" y="4686740"/>
              <a:ext cx="156320" cy="500061"/>
            </a:xfrm>
            <a:custGeom>
              <a:avLst/>
              <a:gdLst>
                <a:gd name="connsiteX0" fmla="*/ 0 w 323850"/>
                <a:gd name="connsiteY0" fmla="*/ 1238250 h 1238250"/>
                <a:gd name="connsiteX1" fmla="*/ 219075 w 323850"/>
                <a:gd name="connsiteY1" fmla="*/ 981075 h 1238250"/>
                <a:gd name="connsiteX2" fmla="*/ 323850 w 323850"/>
                <a:gd name="connsiteY2" fmla="*/ 0 h 123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3850" h="1238250">
                  <a:moveTo>
                    <a:pt x="0" y="1238250"/>
                  </a:moveTo>
                  <a:cubicBezTo>
                    <a:pt x="82550" y="1212850"/>
                    <a:pt x="165100" y="1187450"/>
                    <a:pt x="219075" y="981075"/>
                  </a:cubicBezTo>
                  <a:cubicBezTo>
                    <a:pt x="273050" y="774700"/>
                    <a:pt x="298450" y="387350"/>
                    <a:pt x="323850" y="0"/>
                  </a:cubicBezTo>
                </a:path>
              </a:pathLst>
            </a:custGeom>
            <a:noFill/>
            <a:ln w="38100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C2778BC-10E2-9609-F1C6-EA472C0187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9175" y="5186801"/>
              <a:ext cx="1280160" cy="0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27C84BE-2509-DECE-212A-3B35EEE06CDF}"/>
                </a:ext>
              </a:extLst>
            </p:cNvPr>
            <p:cNvSpPr/>
            <p:nvPr/>
          </p:nvSpPr>
          <p:spPr>
            <a:xfrm>
              <a:off x="2169838" y="4258234"/>
              <a:ext cx="107156" cy="430887"/>
            </a:xfrm>
            <a:custGeom>
              <a:avLst/>
              <a:gdLst>
                <a:gd name="connsiteX0" fmla="*/ 0 w 154781"/>
                <a:gd name="connsiteY0" fmla="*/ 666751 h 671514"/>
                <a:gd name="connsiteX1" fmla="*/ 78581 w 154781"/>
                <a:gd name="connsiteY1" fmla="*/ 1 h 671514"/>
                <a:gd name="connsiteX2" fmla="*/ 154781 w 154781"/>
                <a:gd name="connsiteY2" fmla="*/ 671514 h 67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4781" h="671514">
                  <a:moveTo>
                    <a:pt x="0" y="666751"/>
                  </a:moveTo>
                  <a:cubicBezTo>
                    <a:pt x="26392" y="332979"/>
                    <a:pt x="52784" y="-793"/>
                    <a:pt x="78581" y="1"/>
                  </a:cubicBezTo>
                  <a:cubicBezTo>
                    <a:pt x="104378" y="795"/>
                    <a:pt x="129579" y="336154"/>
                    <a:pt x="154781" y="671514"/>
                  </a:cubicBezTo>
                </a:path>
              </a:pathLst>
            </a:custGeom>
            <a:noFill/>
            <a:ln w="38100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3F31F08-88B3-E9B6-4183-88D9F6FE580F}"/>
                </a:ext>
              </a:extLst>
            </p:cNvPr>
            <p:cNvSpPr/>
            <p:nvPr/>
          </p:nvSpPr>
          <p:spPr>
            <a:xfrm flipH="1">
              <a:off x="2276994" y="4686740"/>
              <a:ext cx="156320" cy="500061"/>
            </a:xfrm>
            <a:custGeom>
              <a:avLst/>
              <a:gdLst>
                <a:gd name="connsiteX0" fmla="*/ 0 w 323850"/>
                <a:gd name="connsiteY0" fmla="*/ 1238250 h 1238250"/>
                <a:gd name="connsiteX1" fmla="*/ 219075 w 323850"/>
                <a:gd name="connsiteY1" fmla="*/ 981075 h 1238250"/>
                <a:gd name="connsiteX2" fmla="*/ 323850 w 323850"/>
                <a:gd name="connsiteY2" fmla="*/ 0 h 123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3850" h="1238250">
                  <a:moveTo>
                    <a:pt x="0" y="1238250"/>
                  </a:moveTo>
                  <a:cubicBezTo>
                    <a:pt x="82550" y="1212850"/>
                    <a:pt x="165100" y="1187450"/>
                    <a:pt x="219075" y="981075"/>
                  </a:cubicBezTo>
                  <a:cubicBezTo>
                    <a:pt x="273050" y="774700"/>
                    <a:pt x="298450" y="387350"/>
                    <a:pt x="323850" y="0"/>
                  </a:cubicBezTo>
                </a:path>
              </a:pathLst>
            </a:custGeom>
            <a:noFill/>
            <a:ln w="38100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3A28729-4C49-ABB0-5A84-F4080B3B80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28552" y="5186801"/>
              <a:ext cx="274320" cy="0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1293E218-80C4-1E73-B086-4B034CF290B2}"/>
              </a:ext>
            </a:extLst>
          </p:cNvPr>
          <p:cNvSpPr txBox="1"/>
          <p:nvPr/>
        </p:nvSpPr>
        <p:spPr>
          <a:xfrm>
            <a:off x="4308256" y="5296306"/>
            <a:ext cx="8229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BB03CB9-F1FC-265A-4650-018CF386A148}"/>
              </a:ext>
            </a:extLst>
          </p:cNvPr>
          <p:cNvSpPr txBox="1"/>
          <p:nvPr/>
        </p:nvSpPr>
        <p:spPr>
          <a:xfrm rot="16200000">
            <a:off x="2752742" y="4333658"/>
            <a:ext cx="12801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cs typeface="Arial" panose="020B0604020202020204" pitchFamily="34" charset="0"/>
              </a:rPr>
              <a:t>Intensity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9CBE53A-FE9F-7190-98B3-2F97B88A2A9A}"/>
              </a:ext>
            </a:extLst>
          </p:cNvPr>
          <p:cNvCxnSpPr>
            <a:cxnSpLocks/>
          </p:cNvCxnSpPr>
          <p:nvPr/>
        </p:nvCxnSpPr>
        <p:spPr>
          <a:xfrm>
            <a:off x="3622456" y="5280621"/>
            <a:ext cx="2194560" cy="0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DDEB16E-2F44-DD60-A35D-062BA5DF236C}"/>
              </a:ext>
            </a:extLst>
          </p:cNvPr>
          <p:cNvCxnSpPr>
            <a:cxnSpLocks/>
          </p:cNvCxnSpPr>
          <p:nvPr/>
        </p:nvCxnSpPr>
        <p:spPr>
          <a:xfrm rot="16200000">
            <a:off x="2890937" y="4549101"/>
            <a:ext cx="1463040" cy="0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CC203D9B-4D98-CA2F-FD8F-9DCCA1A57A19}"/>
              </a:ext>
            </a:extLst>
          </p:cNvPr>
          <p:cNvSpPr txBox="1"/>
          <p:nvPr/>
        </p:nvSpPr>
        <p:spPr>
          <a:xfrm>
            <a:off x="7296312" y="5296306"/>
            <a:ext cx="8229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7D75246-5830-D153-ECBC-806C82F67BF4}"/>
              </a:ext>
            </a:extLst>
          </p:cNvPr>
          <p:cNvSpPr txBox="1"/>
          <p:nvPr/>
        </p:nvSpPr>
        <p:spPr>
          <a:xfrm rot="16200000">
            <a:off x="5740798" y="4333658"/>
            <a:ext cx="12801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cs typeface="Arial" panose="020B0604020202020204" pitchFamily="34" charset="0"/>
              </a:rPr>
              <a:t>Intensity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9A7CEA1-6BCD-C79D-EDB2-0780CEF93BBA}"/>
              </a:ext>
            </a:extLst>
          </p:cNvPr>
          <p:cNvCxnSpPr>
            <a:cxnSpLocks/>
          </p:cNvCxnSpPr>
          <p:nvPr/>
        </p:nvCxnSpPr>
        <p:spPr>
          <a:xfrm>
            <a:off x="6610512" y="5280621"/>
            <a:ext cx="2194560" cy="0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72A027E-8E6C-1230-2783-A98D1B37372E}"/>
              </a:ext>
            </a:extLst>
          </p:cNvPr>
          <p:cNvCxnSpPr>
            <a:cxnSpLocks/>
          </p:cNvCxnSpPr>
          <p:nvPr/>
        </p:nvCxnSpPr>
        <p:spPr>
          <a:xfrm rot="16200000">
            <a:off x="5878993" y="4549101"/>
            <a:ext cx="1463040" cy="0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DECBCC2D-2E92-F232-F0D2-8A23CB520C33}"/>
              </a:ext>
            </a:extLst>
          </p:cNvPr>
          <p:cNvSpPr txBox="1"/>
          <p:nvPr/>
        </p:nvSpPr>
        <p:spPr>
          <a:xfrm>
            <a:off x="10284368" y="5296306"/>
            <a:ext cx="8229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7E2AC2B-1AE7-D83B-B6C3-E56C54BB4B67}"/>
              </a:ext>
            </a:extLst>
          </p:cNvPr>
          <p:cNvSpPr txBox="1"/>
          <p:nvPr/>
        </p:nvSpPr>
        <p:spPr>
          <a:xfrm rot="16200000">
            <a:off x="8728854" y="4333658"/>
            <a:ext cx="12801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cs typeface="Arial" panose="020B0604020202020204" pitchFamily="34" charset="0"/>
              </a:rPr>
              <a:t>Intensity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C8B7F90-2D79-E654-47BB-F31A063FC077}"/>
              </a:ext>
            </a:extLst>
          </p:cNvPr>
          <p:cNvCxnSpPr>
            <a:cxnSpLocks/>
          </p:cNvCxnSpPr>
          <p:nvPr/>
        </p:nvCxnSpPr>
        <p:spPr>
          <a:xfrm>
            <a:off x="9598568" y="5280621"/>
            <a:ext cx="2194560" cy="0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9FD9D05-7051-6832-6494-2C53155A8287}"/>
              </a:ext>
            </a:extLst>
          </p:cNvPr>
          <p:cNvCxnSpPr>
            <a:cxnSpLocks/>
          </p:cNvCxnSpPr>
          <p:nvPr/>
        </p:nvCxnSpPr>
        <p:spPr>
          <a:xfrm rot="16200000">
            <a:off x="8867049" y="4549101"/>
            <a:ext cx="1463040" cy="0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081A5D2-4B36-D07E-6D88-D811AE6A0C79}"/>
              </a:ext>
            </a:extLst>
          </p:cNvPr>
          <p:cNvGrpSpPr/>
          <p:nvPr/>
        </p:nvGrpSpPr>
        <p:grpSpPr>
          <a:xfrm>
            <a:off x="3649126" y="4179930"/>
            <a:ext cx="1951422" cy="1085008"/>
            <a:chOff x="7092977" y="2541691"/>
            <a:chExt cx="3206055" cy="2285625"/>
          </a:xfrm>
        </p:grpSpPr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EC4708ED-4445-578A-F021-7751012D99F4}"/>
                </a:ext>
              </a:extLst>
            </p:cNvPr>
            <p:cNvSpPr/>
            <p:nvPr/>
          </p:nvSpPr>
          <p:spPr>
            <a:xfrm>
              <a:off x="7092977" y="2628899"/>
              <a:ext cx="210949" cy="2198417"/>
            </a:xfrm>
            <a:custGeom>
              <a:avLst/>
              <a:gdLst>
                <a:gd name="connsiteX0" fmla="*/ 0 w 244443"/>
                <a:gd name="connsiteY0" fmla="*/ 1122629 h 1122629"/>
                <a:gd name="connsiteX1" fmla="*/ 135802 w 244443"/>
                <a:gd name="connsiteY1" fmla="*/ 923453 h 1122629"/>
                <a:gd name="connsiteX2" fmla="*/ 199176 w 244443"/>
                <a:gd name="connsiteY2" fmla="*/ 199176 h 1122629"/>
                <a:gd name="connsiteX3" fmla="*/ 244443 w 244443"/>
                <a:gd name="connsiteY3" fmla="*/ 0 h 1122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443" h="1122629">
                  <a:moveTo>
                    <a:pt x="0" y="1122629"/>
                  </a:moveTo>
                  <a:cubicBezTo>
                    <a:pt x="51303" y="1099995"/>
                    <a:pt x="102606" y="1077362"/>
                    <a:pt x="135802" y="923453"/>
                  </a:cubicBezTo>
                  <a:cubicBezTo>
                    <a:pt x="168998" y="769544"/>
                    <a:pt x="181069" y="353085"/>
                    <a:pt x="199176" y="199176"/>
                  </a:cubicBezTo>
                  <a:cubicBezTo>
                    <a:pt x="217283" y="45267"/>
                    <a:pt x="230863" y="22633"/>
                    <a:pt x="244443" y="0"/>
                  </a:cubicBezTo>
                </a:path>
              </a:pathLst>
            </a:custGeom>
            <a:noFill/>
            <a:ln w="38100"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A371339-795C-D364-3014-0AFEE250F56D}"/>
                </a:ext>
              </a:extLst>
            </p:cNvPr>
            <p:cNvSpPr/>
            <p:nvPr/>
          </p:nvSpPr>
          <p:spPr>
            <a:xfrm>
              <a:off x="7458075" y="2752725"/>
              <a:ext cx="2840957" cy="1982702"/>
            </a:xfrm>
            <a:custGeom>
              <a:avLst/>
              <a:gdLst>
                <a:gd name="connsiteX0" fmla="*/ 0 w 3040380"/>
                <a:gd name="connsiteY0" fmla="*/ 0 h 2118360"/>
                <a:gd name="connsiteX1" fmla="*/ 1051560 w 3040380"/>
                <a:gd name="connsiteY1" fmla="*/ 1577340 h 2118360"/>
                <a:gd name="connsiteX2" fmla="*/ 3040380 w 3040380"/>
                <a:gd name="connsiteY2" fmla="*/ 2118360 h 2118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0380" h="2118360">
                  <a:moveTo>
                    <a:pt x="0" y="0"/>
                  </a:moveTo>
                  <a:cubicBezTo>
                    <a:pt x="272415" y="612140"/>
                    <a:pt x="544830" y="1224280"/>
                    <a:pt x="1051560" y="1577340"/>
                  </a:cubicBezTo>
                  <a:cubicBezTo>
                    <a:pt x="1558290" y="1930400"/>
                    <a:pt x="2299335" y="2024380"/>
                    <a:pt x="3040380" y="2118360"/>
                  </a:cubicBezTo>
                </a:path>
              </a:pathLst>
            </a:custGeom>
            <a:noFill/>
            <a:ln w="38100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6C0922E-DF8B-17AC-4E4F-ABA30B22C07A}"/>
                </a:ext>
              </a:extLst>
            </p:cNvPr>
            <p:cNvSpPr/>
            <p:nvPr/>
          </p:nvSpPr>
          <p:spPr>
            <a:xfrm>
              <a:off x="7302500" y="2541691"/>
              <a:ext cx="155575" cy="211034"/>
            </a:xfrm>
            <a:custGeom>
              <a:avLst/>
              <a:gdLst>
                <a:gd name="connsiteX0" fmla="*/ 0 w 155575"/>
                <a:gd name="connsiteY0" fmla="*/ 87209 h 211034"/>
                <a:gd name="connsiteX1" fmla="*/ 44450 w 155575"/>
                <a:gd name="connsiteY1" fmla="*/ 4659 h 211034"/>
                <a:gd name="connsiteX2" fmla="*/ 155575 w 155575"/>
                <a:gd name="connsiteY2" fmla="*/ 211034 h 21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575" h="211034">
                  <a:moveTo>
                    <a:pt x="0" y="87209"/>
                  </a:moveTo>
                  <a:cubicBezTo>
                    <a:pt x="9260" y="35615"/>
                    <a:pt x="18521" y="-15979"/>
                    <a:pt x="44450" y="4659"/>
                  </a:cubicBezTo>
                  <a:cubicBezTo>
                    <a:pt x="70379" y="25296"/>
                    <a:pt x="112977" y="118165"/>
                    <a:pt x="155575" y="211034"/>
                  </a:cubicBezTo>
                </a:path>
              </a:pathLst>
            </a:custGeom>
            <a:noFill/>
            <a:ln w="38100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DAE3962-8563-3380-478F-9766FDB39A4B}"/>
              </a:ext>
            </a:extLst>
          </p:cNvPr>
          <p:cNvGrpSpPr/>
          <p:nvPr/>
        </p:nvGrpSpPr>
        <p:grpSpPr>
          <a:xfrm>
            <a:off x="6610512" y="4179929"/>
            <a:ext cx="2008821" cy="928567"/>
            <a:chOff x="6610512" y="4382059"/>
            <a:chExt cx="2008821" cy="92856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209172C-6A0E-45B4-C7B5-DA25325B86A1}"/>
                </a:ext>
              </a:extLst>
            </p:cNvPr>
            <p:cNvSpPr/>
            <p:nvPr/>
          </p:nvSpPr>
          <p:spPr>
            <a:xfrm>
              <a:off x="6880706" y="4810565"/>
              <a:ext cx="156320" cy="500061"/>
            </a:xfrm>
            <a:custGeom>
              <a:avLst/>
              <a:gdLst>
                <a:gd name="connsiteX0" fmla="*/ 0 w 323850"/>
                <a:gd name="connsiteY0" fmla="*/ 1238250 h 1238250"/>
                <a:gd name="connsiteX1" fmla="*/ 219075 w 323850"/>
                <a:gd name="connsiteY1" fmla="*/ 981075 h 1238250"/>
                <a:gd name="connsiteX2" fmla="*/ 323850 w 323850"/>
                <a:gd name="connsiteY2" fmla="*/ 0 h 123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3850" h="1238250">
                  <a:moveTo>
                    <a:pt x="0" y="1238250"/>
                  </a:moveTo>
                  <a:cubicBezTo>
                    <a:pt x="82550" y="1212850"/>
                    <a:pt x="165100" y="1187450"/>
                    <a:pt x="219075" y="981075"/>
                  </a:cubicBezTo>
                  <a:cubicBezTo>
                    <a:pt x="273050" y="774700"/>
                    <a:pt x="298450" y="387350"/>
                    <a:pt x="323850" y="0"/>
                  </a:cubicBezTo>
                </a:path>
              </a:pathLst>
            </a:custGeom>
            <a:noFill/>
            <a:ln w="38100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917A02A-C354-A359-38A2-8DC898DF49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10512" y="5310626"/>
              <a:ext cx="274320" cy="0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35FE21DC-338F-775A-D84E-A90D0052AB8A}"/>
                </a:ext>
              </a:extLst>
            </p:cNvPr>
            <p:cNvSpPr/>
            <p:nvPr/>
          </p:nvSpPr>
          <p:spPr>
            <a:xfrm>
              <a:off x="7036605" y="4382059"/>
              <a:ext cx="107156" cy="430887"/>
            </a:xfrm>
            <a:custGeom>
              <a:avLst/>
              <a:gdLst>
                <a:gd name="connsiteX0" fmla="*/ 0 w 154781"/>
                <a:gd name="connsiteY0" fmla="*/ 666751 h 671514"/>
                <a:gd name="connsiteX1" fmla="*/ 78581 w 154781"/>
                <a:gd name="connsiteY1" fmla="*/ 1 h 671514"/>
                <a:gd name="connsiteX2" fmla="*/ 154781 w 154781"/>
                <a:gd name="connsiteY2" fmla="*/ 671514 h 67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4781" h="671514">
                  <a:moveTo>
                    <a:pt x="0" y="666751"/>
                  </a:moveTo>
                  <a:cubicBezTo>
                    <a:pt x="26392" y="332979"/>
                    <a:pt x="52784" y="-793"/>
                    <a:pt x="78581" y="1"/>
                  </a:cubicBezTo>
                  <a:cubicBezTo>
                    <a:pt x="104378" y="795"/>
                    <a:pt x="129579" y="336154"/>
                    <a:pt x="154781" y="671514"/>
                  </a:cubicBezTo>
                </a:path>
              </a:pathLst>
            </a:custGeom>
            <a:noFill/>
            <a:ln w="38100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834A2AA-4B7C-94C0-0ED0-AF76BAEE521A}"/>
                </a:ext>
              </a:extLst>
            </p:cNvPr>
            <p:cNvSpPr/>
            <p:nvPr/>
          </p:nvSpPr>
          <p:spPr>
            <a:xfrm flipH="1">
              <a:off x="7143761" y="4810565"/>
              <a:ext cx="156320" cy="500061"/>
            </a:xfrm>
            <a:custGeom>
              <a:avLst/>
              <a:gdLst>
                <a:gd name="connsiteX0" fmla="*/ 0 w 323850"/>
                <a:gd name="connsiteY0" fmla="*/ 1238250 h 1238250"/>
                <a:gd name="connsiteX1" fmla="*/ 219075 w 323850"/>
                <a:gd name="connsiteY1" fmla="*/ 981075 h 1238250"/>
                <a:gd name="connsiteX2" fmla="*/ 323850 w 323850"/>
                <a:gd name="connsiteY2" fmla="*/ 0 h 123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3850" h="1238250">
                  <a:moveTo>
                    <a:pt x="0" y="1238250"/>
                  </a:moveTo>
                  <a:cubicBezTo>
                    <a:pt x="82550" y="1212850"/>
                    <a:pt x="165100" y="1187450"/>
                    <a:pt x="219075" y="981075"/>
                  </a:cubicBezTo>
                  <a:cubicBezTo>
                    <a:pt x="273050" y="774700"/>
                    <a:pt x="298450" y="387350"/>
                    <a:pt x="323850" y="0"/>
                  </a:cubicBezTo>
                </a:path>
              </a:pathLst>
            </a:custGeom>
            <a:noFill/>
            <a:ln w="38100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E8DD6D4-40F9-7C1A-4DAE-C751114ECB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95319" y="5310626"/>
              <a:ext cx="91440" cy="0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05B9FC0-5AF3-C6F3-9021-85AAF04F810D}"/>
                </a:ext>
              </a:extLst>
            </p:cNvPr>
            <p:cNvGrpSpPr/>
            <p:nvPr/>
          </p:nvGrpSpPr>
          <p:grpSpPr>
            <a:xfrm>
              <a:off x="7380340" y="4810565"/>
              <a:ext cx="419375" cy="500061"/>
              <a:chOff x="7878728" y="4202545"/>
              <a:chExt cx="419375" cy="928567"/>
            </a:xfrm>
          </p:grpSpPr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BB2592C6-6423-F10B-03FE-42335A08AB4A}"/>
                  </a:ext>
                </a:extLst>
              </p:cNvPr>
              <p:cNvSpPr/>
              <p:nvPr/>
            </p:nvSpPr>
            <p:spPr>
              <a:xfrm>
                <a:off x="7878728" y="4631051"/>
                <a:ext cx="156320" cy="500061"/>
              </a:xfrm>
              <a:custGeom>
                <a:avLst/>
                <a:gdLst>
                  <a:gd name="connsiteX0" fmla="*/ 0 w 323850"/>
                  <a:gd name="connsiteY0" fmla="*/ 1238250 h 1238250"/>
                  <a:gd name="connsiteX1" fmla="*/ 219075 w 323850"/>
                  <a:gd name="connsiteY1" fmla="*/ 981075 h 1238250"/>
                  <a:gd name="connsiteX2" fmla="*/ 323850 w 323850"/>
                  <a:gd name="connsiteY2" fmla="*/ 0 h 1238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3850" h="1238250">
                    <a:moveTo>
                      <a:pt x="0" y="1238250"/>
                    </a:moveTo>
                    <a:cubicBezTo>
                      <a:pt x="82550" y="1212850"/>
                      <a:pt x="165100" y="1187450"/>
                      <a:pt x="219075" y="981075"/>
                    </a:cubicBezTo>
                    <a:cubicBezTo>
                      <a:pt x="273050" y="774700"/>
                      <a:pt x="298450" y="387350"/>
                      <a:pt x="323850" y="0"/>
                    </a:cubicBezTo>
                  </a:path>
                </a:pathLst>
              </a:custGeom>
              <a:noFill/>
              <a:ln w="38100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DFE599E2-04A8-0357-5316-F2BB27ADBE18}"/>
                  </a:ext>
                </a:extLst>
              </p:cNvPr>
              <p:cNvSpPr/>
              <p:nvPr/>
            </p:nvSpPr>
            <p:spPr>
              <a:xfrm>
                <a:off x="8034627" y="4202545"/>
                <a:ext cx="107156" cy="430887"/>
              </a:xfrm>
              <a:custGeom>
                <a:avLst/>
                <a:gdLst>
                  <a:gd name="connsiteX0" fmla="*/ 0 w 154781"/>
                  <a:gd name="connsiteY0" fmla="*/ 666751 h 671514"/>
                  <a:gd name="connsiteX1" fmla="*/ 78581 w 154781"/>
                  <a:gd name="connsiteY1" fmla="*/ 1 h 671514"/>
                  <a:gd name="connsiteX2" fmla="*/ 154781 w 154781"/>
                  <a:gd name="connsiteY2" fmla="*/ 671514 h 671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4781" h="671514">
                    <a:moveTo>
                      <a:pt x="0" y="666751"/>
                    </a:moveTo>
                    <a:cubicBezTo>
                      <a:pt x="26392" y="332979"/>
                      <a:pt x="52784" y="-793"/>
                      <a:pt x="78581" y="1"/>
                    </a:cubicBezTo>
                    <a:cubicBezTo>
                      <a:pt x="104378" y="795"/>
                      <a:pt x="129579" y="336154"/>
                      <a:pt x="154781" y="671514"/>
                    </a:cubicBezTo>
                  </a:path>
                </a:pathLst>
              </a:custGeom>
              <a:noFill/>
              <a:ln w="38100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6A5789DE-84E1-616E-3D6E-0F065A94B363}"/>
                  </a:ext>
                </a:extLst>
              </p:cNvPr>
              <p:cNvSpPr/>
              <p:nvPr/>
            </p:nvSpPr>
            <p:spPr>
              <a:xfrm flipH="1">
                <a:off x="8141783" y="4631051"/>
                <a:ext cx="156320" cy="500061"/>
              </a:xfrm>
              <a:custGeom>
                <a:avLst/>
                <a:gdLst>
                  <a:gd name="connsiteX0" fmla="*/ 0 w 323850"/>
                  <a:gd name="connsiteY0" fmla="*/ 1238250 h 1238250"/>
                  <a:gd name="connsiteX1" fmla="*/ 219075 w 323850"/>
                  <a:gd name="connsiteY1" fmla="*/ 981075 h 1238250"/>
                  <a:gd name="connsiteX2" fmla="*/ 323850 w 323850"/>
                  <a:gd name="connsiteY2" fmla="*/ 0 h 1238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3850" h="1238250">
                    <a:moveTo>
                      <a:pt x="0" y="1238250"/>
                    </a:moveTo>
                    <a:cubicBezTo>
                      <a:pt x="82550" y="1212850"/>
                      <a:pt x="165100" y="1187450"/>
                      <a:pt x="219075" y="981075"/>
                    </a:cubicBezTo>
                    <a:cubicBezTo>
                      <a:pt x="273050" y="774700"/>
                      <a:pt x="298450" y="387350"/>
                      <a:pt x="323850" y="0"/>
                    </a:cubicBezTo>
                  </a:path>
                </a:pathLst>
              </a:custGeom>
              <a:noFill/>
              <a:ln w="38100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37BA4DE-383E-C139-5B4E-2D29EA1A92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96373" y="5310626"/>
              <a:ext cx="822960" cy="0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E2FF4E00-6855-4A71-1828-D182FD5004FA}"/>
              </a:ext>
            </a:extLst>
          </p:cNvPr>
          <p:cNvSpPr/>
          <p:nvPr/>
        </p:nvSpPr>
        <p:spPr>
          <a:xfrm>
            <a:off x="9616586" y="4179929"/>
            <a:ext cx="758227" cy="1081661"/>
          </a:xfrm>
          <a:custGeom>
            <a:avLst/>
            <a:gdLst>
              <a:gd name="connsiteX0" fmla="*/ 0 w 833438"/>
              <a:gd name="connsiteY0" fmla="*/ 1021753 h 1021753"/>
              <a:gd name="connsiteX1" fmla="*/ 314325 w 833438"/>
              <a:gd name="connsiteY1" fmla="*/ 31153 h 1021753"/>
              <a:gd name="connsiteX2" fmla="*/ 833438 w 833438"/>
              <a:gd name="connsiteY2" fmla="*/ 345478 h 1021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3438" h="1021753">
                <a:moveTo>
                  <a:pt x="0" y="1021753"/>
                </a:moveTo>
                <a:cubicBezTo>
                  <a:pt x="87709" y="582809"/>
                  <a:pt x="175419" y="143865"/>
                  <a:pt x="314325" y="31153"/>
                </a:cubicBezTo>
                <a:cubicBezTo>
                  <a:pt x="453231" y="-81559"/>
                  <a:pt x="643334" y="131959"/>
                  <a:pt x="833438" y="345478"/>
                </a:cubicBezTo>
              </a:path>
            </a:pathLst>
          </a:cu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D3C15A03-A1CF-2590-1746-1F960F3D8ED1}"/>
              </a:ext>
            </a:extLst>
          </p:cNvPr>
          <p:cNvSpPr/>
          <p:nvPr/>
        </p:nvSpPr>
        <p:spPr>
          <a:xfrm>
            <a:off x="10367670" y="4361826"/>
            <a:ext cx="166687" cy="347533"/>
          </a:xfrm>
          <a:custGeom>
            <a:avLst/>
            <a:gdLst>
              <a:gd name="connsiteX0" fmla="*/ 0 w 166687"/>
              <a:gd name="connsiteY0" fmla="*/ 180845 h 347533"/>
              <a:gd name="connsiteX1" fmla="*/ 71437 w 166687"/>
              <a:gd name="connsiteY1" fmla="*/ 4633 h 347533"/>
              <a:gd name="connsiteX2" fmla="*/ 166687 w 166687"/>
              <a:gd name="connsiteY2" fmla="*/ 347533 h 34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6687" h="347533">
                <a:moveTo>
                  <a:pt x="0" y="180845"/>
                </a:moveTo>
                <a:cubicBezTo>
                  <a:pt x="21828" y="78848"/>
                  <a:pt x="43656" y="-23148"/>
                  <a:pt x="71437" y="4633"/>
                </a:cubicBezTo>
                <a:cubicBezTo>
                  <a:pt x="99218" y="32414"/>
                  <a:pt x="132952" y="189973"/>
                  <a:pt x="166687" y="347533"/>
                </a:cubicBezTo>
              </a:path>
            </a:pathLst>
          </a:cu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128B892-1658-DB09-E1FD-43DC2F35B695}"/>
              </a:ext>
            </a:extLst>
          </p:cNvPr>
          <p:cNvSpPr txBox="1"/>
          <p:nvPr/>
        </p:nvSpPr>
        <p:spPr>
          <a:xfrm>
            <a:off x="7304630" y="3849792"/>
            <a:ext cx="15064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Arial" panose="020B0604020202020204" pitchFamily="34" charset="0"/>
              </a:rPr>
              <a:t>Indirect light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8AAB309-29E3-E647-9D11-84DBDCB6E5CD}"/>
              </a:ext>
            </a:extLst>
          </p:cNvPr>
          <p:cNvSpPr txBox="1"/>
          <p:nvPr/>
        </p:nvSpPr>
        <p:spPr>
          <a:xfrm>
            <a:off x="10695788" y="3849792"/>
            <a:ext cx="1016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Arial" panose="020B0604020202020204" pitchFamily="34" charset="0"/>
              </a:rPr>
              <a:t>Signal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732E8A6-93BD-9D6D-6C46-F0D70A03F57C}"/>
              </a:ext>
            </a:extLst>
          </p:cNvPr>
          <p:cNvSpPr txBox="1"/>
          <p:nvPr/>
        </p:nvSpPr>
        <p:spPr>
          <a:xfrm>
            <a:off x="4144116" y="4506359"/>
            <a:ext cx="1336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Arial" panose="020B0604020202020204" pitchFamily="34" charset="0"/>
              </a:rPr>
              <a:t>Lifetime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AD7B46D-3D4E-074D-12D2-942A423A7F06}"/>
              </a:ext>
            </a:extLst>
          </p:cNvPr>
          <p:cNvSpPr txBox="1"/>
          <p:nvPr/>
        </p:nvSpPr>
        <p:spPr>
          <a:xfrm>
            <a:off x="933397" y="4158335"/>
            <a:ext cx="88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Arial" panose="020B0604020202020204" pitchFamily="34" charset="0"/>
              </a:rPr>
              <a:t>Depth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B5E5391-93EB-537D-C2CE-32516D6B2EF7}"/>
              </a:ext>
            </a:extLst>
          </p:cNvPr>
          <p:cNvCxnSpPr>
            <a:cxnSpLocks/>
          </p:cNvCxnSpPr>
          <p:nvPr/>
        </p:nvCxnSpPr>
        <p:spPr>
          <a:xfrm>
            <a:off x="644025" y="4145212"/>
            <a:ext cx="1463040" cy="0"/>
          </a:xfrm>
          <a:prstGeom prst="straightConnector1">
            <a:avLst/>
          </a:prstGeom>
          <a:ln w="19050">
            <a:solidFill>
              <a:srgbClr val="FFC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09F32B19-E17C-34C3-5CA0-667740F3317B}"/>
              </a:ext>
            </a:extLst>
          </p:cNvPr>
          <p:cNvCxnSpPr>
            <a:cxnSpLocks/>
          </p:cNvCxnSpPr>
          <p:nvPr/>
        </p:nvCxnSpPr>
        <p:spPr>
          <a:xfrm>
            <a:off x="3738556" y="4970712"/>
            <a:ext cx="640080" cy="0"/>
          </a:xfrm>
          <a:prstGeom prst="straightConnector1">
            <a:avLst/>
          </a:prstGeom>
          <a:ln w="19050">
            <a:solidFill>
              <a:srgbClr val="FFC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9B2D045-2C59-7F20-D0D8-B9C8570E1211}"/>
              </a:ext>
            </a:extLst>
          </p:cNvPr>
          <p:cNvCxnSpPr>
            <a:cxnSpLocks/>
          </p:cNvCxnSpPr>
          <p:nvPr/>
        </p:nvCxnSpPr>
        <p:spPr>
          <a:xfrm flipH="1">
            <a:off x="7606287" y="4265586"/>
            <a:ext cx="358002" cy="307276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CBB8CC6F-0799-1FBE-8C6B-9F7CA491B75F}"/>
              </a:ext>
            </a:extLst>
          </p:cNvPr>
          <p:cNvCxnSpPr>
            <a:cxnSpLocks/>
          </p:cNvCxnSpPr>
          <p:nvPr/>
        </p:nvCxnSpPr>
        <p:spPr>
          <a:xfrm flipH="1">
            <a:off x="10456379" y="4104106"/>
            <a:ext cx="373823" cy="201758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45275BA3-A7DE-6747-77AE-6C2A5BCEA3B0}"/>
              </a:ext>
            </a:extLst>
          </p:cNvPr>
          <p:cNvSpPr/>
          <p:nvPr/>
        </p:nvSpPr>
        <p:spPr>
          <a:xfrm>
            <a:off x="10529887" y="4698206"/>
            <a:ext cx="1083469" cy="545306"/>
          </a:xfrm>
          <a:custGeom>
            <a:avLst/>
            <a:gdLst>
              <a:gd name="connsiteX0" fmla="*/ 0 w 1083469"/>
              <a:gd name="connsiteY0" fmla="*/ 0 h 545306"/>
              <a:gd name="connsiteX1" fmla="*/ 457200 w 1083469"/>
              <a:gd name="connsiteY1" fmla="*/ 366713 h 545306"/>
              <a:gd name="connsiteX2" fmla="*/ 1083469 w 1083469"/>
              <a:gd name="connsiteY2" fmla="*/ 545306 h 545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3469" h="545306">
                <a:moveTo>
                  <a:pt x="0" y="0"/>
                </a:moveTo>
                <a:cubicBezTo>
                  <a:pt x="138311" y="137914"/>
                  <a:pt x="276622" y="275829"/>
                  <a:pt x="457200" y="366713"/>
                </a:cubicBezTo>
                <a:cubicBezTo>
                  <a:pt x="637778" y="457597"/>
                  <a:pt x="860623" y="501451"/>
                  <a:pt x="1083469" y="545306"/>
                </a:cubicBezTo>
              </a:path>
            </a:pathLst>
          </a:cu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70F2251-22B4-C26A-927D-3A26A1BB9E63}"/>
              </a:ext>
            </a:extLst>
          </p:cNvPr>
          <p:cNvSpPr txBox="1"/>
          <p:nvPr/>
        </p:nvSpPr>
        <p:spPr>
          <a:xfrm>
            <a:off x="611167" y="5884135"/>
            <a:ext cx="10969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Applicable to other active single-photon applications</a:t>
            </a:r>
          </a:p>
        </p:txBody>
      </p:sp>
      <p:sp>
        <p:nvSpPr>
          <p:cNvPr id="69" name="Slide Number Placeholder 68">
            <a:extLst>
              <a:ext uri="{FF2B5EF4-FFF2-40B4-BE49-F238E27FC236}">
                <a16:creationId xmlns:a16="http://schemas.microsoft.com/office/drawing/2014/main" id="{EC7676B6-46B7-B215-B837-438A3ACF6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9190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F34F7-4E9B-1A44-F798-5A5506104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Implications: </a:t>
            </a:r>
            <a:r>
              <a:rPr lang="en-US" dirty="0">
                <a:solidFill>
                  <a:schemeClr val="tx1"/>
                </a:solidFill>
              </a:rPr>
              <a:t>No Training</a:t>
            </a:r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A4BF514-3C80-0753-CC4E-FED172658D11}"/>
              </a:ext>
            </a:extLst>
          </p:cNvPr>
          <p:cNvSpPr txBox="1"/>
          <p:nvPr/>
        </p:nvSpPr>
        <p:spPr>
          <a:xfrm>
            <a:off x="1171967" y="6158153"/>
            <a:ext cx="9848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Learning is difficult to generalize for various illumination conditions</a:t>
            </a:r>
          </a:p>
        </p:txBody>
      </p:sp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FF9B6D09-3F57-202C-FDD0-A169799BB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0502" y="1287237"/>
            <a:ext cx="1828800" cy="1463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1" name="Picture 30" descr="A picture containing indoor&#10;&#10;Description automatically generated">
            <a:extLst>
              <a:ext uri="{FF2B5EF4-FFF2-40B4-BE49-F238E27FC236}">
                <a16:creationId xmlns:a16="http://schemas.microsoft.com/office/drawing/2014/main" id="{20F1DCE1-F964-EDDC-D389-D57E9080A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664" y="1287237"/>
            <a:ext cx="1828800" cy="1463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2" name="Picture 3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B9148B3-BE39-38C5-4F01-9B516B7BFE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5817" y="1287237"/>
            <a:ext cx="1828800" cy="14630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0B1BEF2B-89A3-120A-871A-0A41ADE5A6DC}"/>
              </a:ext>
            </a:extLst>
          </p:cNvPr>
          <p:cNvSpPr txBox="1"/>
          <p:nvPr/>
        </p:nvSpPr>
        <p:spPr>
          <a:xfrm>
            <a:off x="1366214" y="822325"/>
            <a:ext cx="1155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Scene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948A6B5-D412-B166-71F1-6E8A1B7B6B6A}"/>
              </a:ext>
            </a:extLst>
          </p:cNvPr>
          <p:cNvSpPr txBox="1"/>
          <p:nvPr/>
        </p:nvSpPr>
        <p:spPr>
          <a:xfrm>
            <a:off x="2797351" y="822324"/>
            <a:ext cx="2645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Ground-truth depth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2C5F8B6-AB55-01A1-D323-4C1122A147D6}"/>
                  </a:ext>
                </a:extLst>
              </p:cNvPr>
              <p:cNvSpPr txBox="1"/>
              <p:nvPr/>
            </p:nvSpPr>
            <p:spPr>
              <a:xfrm rot="16200000">
                <a:off x="6131096" y="1818702"/>
                <a:ext cx="14630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000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2C5F8B6-AB55-01A1-D323-4C1122A147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131096" y="1818702"/>
                <a:ext cx="1463040" cy="400110"/>
              </a:xfrm>
              <a:prstGeom prst="rect">
                <a:avLst/>
              </a:prstGeom>
              <a:blipFill>
                <a:blip r:embed="rId6"/>
                <a:stretch>
                  <a:fillRect r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50B457C-E6BC-C80E-F394-CFE2B009AE35}"/>
                  </a:ext>
                </a:extLst>
              </p:cNvPr>
              <p:cNvSpPr txBox="1"/>
              <p:nvPr/>
            </p:nvSpPr>
            <p:spPr>
              <a:xfrm rot="16200000">
                <a:off x="6056261" y="3506253"/>
                <a:ext cx="161271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200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50B457C-E6BC-C80E-F394-CFE2B009AE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056261" y="3506253"/>
                <a:ext cx="1612712" cy="400110"/>
              </a:xfrm>
              <a:prstGeom prst="rect">
                <a:avLst/>
              </a:prstGeom>
              <a:blipFill>
                <a:blip r:embed="rId7"/>
                <a:stretch>
                  <a:fillRect r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3427592-2D5B-D22E-872C-5B682B2D0D65}"/>
                  </a:ext>
                </a:extLst>
              </p:cNvPr>
              <p:cNvSpPr txBox="1"/>
              <p:nvPr/>
            </p:nvSpPr>
            <p:spPr>
              <a:xfrm rot="16200000">
                <a:off x="6131096" y="5044131"/>
                <a:ext cx="14630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0.2/10</m:t>
                      </m:r>
                    </m:oMath>
                  </m:oMathPara>
                </a14:m>
                <a:endParaRPr lang="en-US" sz="2000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3427592-2D5B-D22E-872C-5B682B2D0D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131096" y="5044131"/>
                <a:ext cx="1463040" cy="400110"/>
              </a:xfrm>
              <a:prstGeom prst="rect">
                <a:avLst/>
              </a:prstGeom>
              <a:blipFill>
                <a:blip r:embed="rId8"/>
                <a:stretch>
                  <a:fillRect r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>
            <a:extLst>
              <a:ext uri="{FF2B5EF4-FFF2-40B4-BE49-F238E27FC236}">
                <a16:creationId xmlns:a16="http://schemas.microsoft.com/office/drawing/2014/main" id="{4D66C289-E09F-A79B-2FED-5406468E39B7}"/>
              </a:ext>
            </a:extLst>
          </p:cNvPr>
          <p:cNvSpPr txBox="1"/>
          <p:nvPr/>
        </p:nvSpPr>
        <p:spPr>
          <a:xfrm rot="16200000">
            <a:off x="4317076" y="3513032"/>
            <a:ext cx="40020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ea typeface="Cambria Math" panose="02040503050406030204" pitchFamily="18" charset="0"/>
                <a:cs typeface="Arial" panose="020B0604020202020204" pitchFamily="34" charset="0"/>
              </a:rPr>
              <a:t>Different SBRs</a:t>
            </a:r>
            <a:endParaRPr lang="en-US" sz="2400" dirty="0"/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AB27633-0B2D-9D4E-720D-490ACB69DACA}"/>
              </a:ext>
            </a:extLst>
          </p:cNvPr>
          <p:cNvCxnSpPr/>
          <p:nvPr/>
        </p:nvCxnSpPr>
        <p:spPr>
          <a:xfrm>
            <a:off x="6563041" y="1283709"/>
            <a:ext cx="0" cy="4690872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E0B63AE4-1E4F-8DA6-3F97-DFB250883E07}"/>
              </a:ext>
            </a:extLst>
          </p:cNvPr>
          <p:cNvSpPr txBox="1"/>
          <p:nvPr/>
        </p:nvSpPr>
        <p:spPr>
          <a:xfrm>
            <a:off x="7043342" y="822324"/>
            <a:ext cx="2103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Learning-based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59A30684-98AD-46A8-4CF8-428C271EF6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5817" y="2899951"/>
            <a:ext cx="1828800" cy="1463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9" name="Picture 58" descr="A picture containing indoor, dirty&#10;&#10;Description automatically generated">
            <a:extLst>
              <a:ext uri="{FF2B5EF4-FFF2-40B4-BE49-F238E27FC236}">
                <a16:creationId xmlns:a16="http://schemas.microsoft.com/office/drawing/2014/main" id="{B27980BD-5AA5-5717-014D-C156AAB941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9664" y="2899951"/>
            <a:ext cx="1828800" cy="1463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DF7005F-89DE-D00B-40C6-EC80DA0394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05817" y="4512665"/>
            <a:ext cx="1828800" cy="1463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5" name="Picture 64" descr="A picture containing indoor, cluttered&#10;&#10;Description automatically generated">
            <a:extLst>
              <a:ext uri="{FF2B5EF4-FFF2-40B4-BE49-F238E27FC236}">
                <a16:creationId xmlns:a16="http://schemas.microsoft.com/office/drawing/2014/main" id="{AEFAED6F-3A52-750C-FA50-00663402CB1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9664" y="4512665"/>
            <a:ext cx="1828800" cy="1463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6" name="Picture 6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EABD743-4E74-EE77-C9F3-73B3F19B277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80502" y="4512665"/>
            <a:ext cx="1828800" cy="146304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9AD9865-AAAE-9570-D8EE-0E79F9FE0DEB}"/>
              </a:ext>
            </a:extLst>
          </p:cNvPr>
          <p:cNvGrpSpPr/>
          <p:nvPr/>
        </p:nvGrpSpPr>
        <p:grpSpPr>
          <a:xfrm>
            <a:off x="9333537" y="822324"/>
            <a:ext cx="1828800" cy="5153381"/>
            <a:chOff x="9333537" y="822324"/>
            <a:chExt cx="1828800" cy="5153381"/>
          </a:xfrm>
        </p:grpSpPr>
        <p:pic>
          <p:nvPicPr>
            <p:cNvPr id="30" name="Picture 29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FFDB5F02-327F-2515-2454-B00B50D15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333537" y="1287237"/>
              <a:ext cx="1828800" cy="14630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25F3D19-8D2B-9801-4370-D6A598118B68}"/>
                </a:ext>
              </a:extLst>
            </p:cNvPr>
            <p:cNvSpPr txBox="1"/>
            <p:nvPr/>
          </p:nvSpPr>
          <p:spPr>
            <a:xfrm>
              <a:off x="9379257" y="822324"/>
              <a:ext cx="17373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5050"/>
                  </a:solidFill>
                </a:rPr>
                <a:t>CASPI (ours)</a:t>
              </a:r>
            </a:p>
          </p:txBody>
        </p:sp>
        <p:pic>
          <p:nvPicPr>
            <p:cNvPr id="61" name="Picture 60" descr="A picture containing ocean floor&#10;&#10;Description automatically generated">
              <a:extLst>
                <a:ext uri="{FF2B5EF4-FFF2-40B4-BE49-F238E27FC236}">
                  <a16:creationId xmlns:a16="http://schemas.microsoft.com/office/drawing/2014/main" id="{BAA042D4-11AC-22FB-A9E6-2D307967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333537" y="2899951"/>
              <a:ext cx="1828800" cy="14630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8" name="Picture 67" descr="A picture containing colorful&#10;&#10;Description automatically generated">
              <a:extLst>
                <a:ext uri="{FF2B5EF4-FFF2-40B4-BE49-F238E27FC236}">
                  <a16:creationId xmlns:a16="http://schemas.microsoft.com/office/drawing/2014/main" id="{A80EEDCB-41A3-2691-C19F-E320BE1D7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333537" y="4512665"/>
              <a:ext cx="1828800" cy="14630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6" name="Picture 5" descr="A yellow and blue background&#10;&#10;Description automatically generated">
            <a:extLst>
              <a:ext uri="{FF2B5EF4-FFF2-40B4-BE49-F238E27FC236}">
                <a16:creationId xmlns:a16="http://schemas.microsoft.com/office/drawing/2014/main" id="{7DF1A694-5C14-94F9-8B7C-8C2AAC7DC5B2}"/>
              </a:ext>
            </a:extLst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502" y="2899951"/>
            <a:ext cx="1828800" cy="146304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D1B6B9-AFC7-0A93-8542-3BF7E9D20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79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F34F7-4E9B-1A44-F798-5A5506104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Implications: </a:t>
            </a:r>
            <a:r>
              <a:rPr lang="en-US" sz="4400" dirty="0">
                <a:solidFill>
                  <a:schemeClr val="tx1"/>
                </a:solidFill>
              </a:rPr>
              <a:t>Complement Conventional Techniques</a:t>
            </a:r>
            <a:endParaRPr lang="en-US" sz="4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FD18ED-4AFB-55C0-4153-851459BE7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9429" y="2651760"/>
            <a:ext cx="1954530" cy="1645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 descr="A picture containing indoor, dirty&#10;&#10;Description automatically generated">
            <a:extLst>
              <a:ext uri="{FF2B5EF4-FFF2-40B4-BE49-F238E27FC236}">
                <a16:creationId xmlns:a16="http://schemas.microsoft.com/office/drawing/2014/main" id="{C59333E6-83FD-9354-A149-1F05574C8B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263" y="2651760"/>
            <a:ext cx="1954530" cy="164592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6BCF922F-5B0C-5735-F265-18E9FFDB15CB}"/>
              </a:ext>
            </a:extLst>
          </p:cNvPr>
          <p:cNvGrpSpPr/>
          <p:nvPr/>
        </p:nvGrpSpPr>
        <p:grpSpPr>
          <a:xfrm>
            <a:off x="1289678" y="1853331"/>
            <a:ext cx="3617136" cy="830997"/>
            <a:chOff x="1289678" y="1853331"/>
            <a:chExt cx="3617136" cy="83099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C460450-EF30-72BE-7491-0C968B4A1372}"/>
                </a:ext>
              </a:extLst>
            </p:cNvPr>
            <p:cNvSpPr txBox="1"/>
            <p:nvPr/>
          </p:nvSpPr>
          <p:spPr>
            <a:xfrm>
              <a:off x="1289678" y="2037997"/>
              <a:ext cx="11557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Scene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AFFDC72-E8C1-F582-E81F-4FDB4548ADC7}"/>
                </a:ext>
              </a:extLst>
            </p:cNvPr>
            <p:cNvSpPr txBox="1"/>
            <p:nvPr/>
          </p:nvSpPr>
          <p:spPr>
            <a:xfrm>
              <a:off x="2986574" y="1853331"/>
              <a:ext cx="19202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Ground-truth depth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BCD8205-2DD7-3B0E-7BBF-20C2A5485361}"/>
              </a:ext>
            </a:extLst>
          </p:cNvPr>
          <p:cNvGrpSpPr/>
          <p:nvPr/>
        </p:nvGrpSpPr>
        <p:grpSpPr>
          <a:xfrm>
            <a:off x="8469974" y="1170076"/>
            <a:ext cx="2942888" cy="4368315"/>
            <a:chOff x="8469974" y="1170076"/>
            <a:chExt cx="2942888" cy="4368315"/>
          </a:xfrm>
        </p:grpSpPr>
        <p:pic>
          <p:nvPicPr>
            <p:cNvPr id="5" name="Picture 4" descr="A yellow and blue background&#10;&#10;Description automatically generated">
              <a:extLst>
                <a:ext uri="{FF2B5EF4-FFF2-40B4-BE49-F238E27FC236}">
                  <a16:creationId xmlns:a16="http://schemas.microsoft.com/office/drawing/2014/main" id="{2EE462CF-EB96-489C-FC3E-A7B78A7D2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37" y="3892471"/>
              <a:ext cx="1954530" cy="16459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8" name="Picture 17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86605219-33CA-3D2E-955C-A211410CE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84037" y="1617751"/>
              <a:ext cx="1954530" cy="16459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FA4A61A-D2DF-A149-0349-187E73875877}"/>
                </a:ext>
              </a:extLst>
            </p:cNvPr>
            <p:cNvSpPr txBox="1"/>
            <p:nvPr/>
          </p:nvSpPr>
          <p:spPr>
            <a:xfrm>
              <a:off x="9309742" y="1170076"/>
              <a:ext cx="21031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Statistical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9CD007D-47DC-F24D-C14C-F276D93D0857}"/>
                </a:ext>
              </a:extLst>
            </p:cNvPr>
            <p:cNvSpPr txBox="1"/>
            <p:nvPr/>
          </p:nvSpPr>
          <p:spPr>
            <a:xfrm>
              <a:off x="9309742" y="3444796"/>
              <a:ext cx="21031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Learning-based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0D70E94C-AA36-5A46-8854-A46111623F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69974" y="2440711"/>
              <a:ext cx="548640" cy="103400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50C75CE-91CE-888A-7B04-4ABDC12096F2}"/>
                </a:ext>
              </a:extLst>
            </p:cNvPr>
            <p:cNvCxnSpPr>
              <a:cxnSpLocks/>
            </p:cNvCxnSpPr>
            <p:nvPr/>
          </p:nvCxnSpPr>
          <p:spPr>
            <a:xfrm>
              <a:off x="8469974" y="3474720"/>
              <a:ext cx="548640" cy="124071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B9C403CD-2519-0027-5FC4-9C5F18D906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6443" y="2268829"/>
            <a:ext cx="2468880" cy="23361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4953699-563B-685D-212C-A90182C46728}"/>
                  </a:ext>
                </a:extLst>
              </p:cNvPr>
              <p:cNvSpPr txBox="1"/>
              <p:nvPr/>
            </p:nvSpPr>
            <p:spPr>
              <a:xfrm>
                <a:off x="5545265" y="1418459"/>
                <a:ext cx="277123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Measurement when SBR: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10/200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400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4953699-563B-685D-212C-A90182C467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5265" y="1418459"/>
                <a:ext cx="2771235" cy="830997"/>
              </a:xfrm>
              <a:prstGeom prst="rect">
                <a:avLst/>
              </a:prstGeom>
              <a:blipFill>
                <a:blip r:embed="rId8"/>
                <a:stretch>
                  <a:fillRect l="-2203" t="-5882" r="-4185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96983AA0-1DA8-2D71-519F-DDBE61EC03F3}"/>
              </a:ext>
            </a:extLst>
          </p:cNvPr>
          <p:cNvSpPr txBox="1"/>
          <p:nvPr/>
        </p:nvSpPr>
        <p:spPr>
          <a:xfrm>
            <a:off x="1171967" y="5862878"/>
            <a:ext cx="9848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Conventional techniques can fail in challenging scenarios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440D89-AC55-08F8-8D94-D9570E88E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8087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AA7FCE-FB76-BBA2-ED23-4FE8F2684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443" y="2268829"/>
            <a:ext cx="2468880" cy="23361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FF34F7-4E9B-1A44-F798-5A5506104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Implications: </a:t>
            </a:r>
            <a:r>
              <a:rPr lang="en-US" sz="4400" dirty="0">
                <a:solidFill>
                  <a:schemeClr val="tx1"/>
                </a:solidFill>
              </a:rPr>
              <a:t>Complement Conventional Techniques</a:t>
            </a:r>
            <a:endParaRPr lang="en-US" sz="4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FD18ED-4AFB-55C0-4153-851459BE79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9429" y="2651760"/>
            <a:ext cx="1954530" cy="1645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 descr="A picture containing indoor, dirty&#10;&#10;Description automatically generated">
            <a:extLst>
              <a:ext uri="{FF2B5EF4-FFF2-40B4-BE49-F238E27FC236}">
                <a16:creationId xmlns:a16="http://schemas.microsoft.com/office/drawing/2014/main" id="{C59333E6-83FD-9354-A149-1F05574C8B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263" y="2651760"/>
            <a:ext cx="1954530" cy="16459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C460450-EF30-72BE-7491-0C968B4A1372}"/>
              </a:ext>
            </a:extLst>
          </p:cNvPr>
          <p:cNvSpPr txBox="1"/>
          <p:nvPr/>
        </p:nvSpPr>
        <p:spPr>
          <a:xfrm>
            <a:off x="1289678" y="2037997"/>
            <a:ext cx="1155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Scene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FFDC72-E8C1-F582-E81F-4FDB4548ADC7}"/>
              </a:ext>
            </a:extLst>
          </p:cNvPr>
          <p:cNvSpPr txBox="1"/>
          <p:nvPr/>
        </p:nvSpPr>
        <p:spPr>
          <a:xfrm>
            <a:off x="2986574" y="1853331"/>
            <a:ext cx="192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Ground-truth depth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A4A61A-D2DF-A149-0349-187E73875877}"/>
              </a:ext>
            </a:extLst>
          </p:cNvPr>
          <p:cNvSpPr txBox="1"/>
          <p:nvPr/>
        </p:nvSpPr>
        <p:spPr>
          <a:xfrm>
            <a:off x="9309742" y="1170076"/>
            <a:ext cx="2103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Statistical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9CD007D-47DC-F24D-C14C-F276D93D0857}"/>
              </a:ext>
            </a:extLst>
          </p:cNvPr>
          <p:cNvSpPr txBox="1"/>
          <p:nvPr/>
        </p:nvSpPr>
        <p:spPr>
          <a:xfrm>
            <a:off x="9309742" y="3444796"/>
            <a:ext cx="2103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Learning-based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D70E94C-AA36-5A46-8854-A46111623FCE}"/>
              </a:ext>
            </a:extLst>
          </p:cNvPr>
          <p:cNvCxnSpPr>
            <a:cxnSpLocks/>
          </p:cNvCxnSpPr>
          <p:nvPr/>
        </p:nvCxnSpPr>
        <p:spPr>
          <a:xfrm flipV="1">
            <a:off x="8469974" y="2440711"/>
            <a:ext cx="548640" cy="1034009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50C75CE-91CE-888A-7B04-4ABDC12096F2}"/>
              </a:ext>
            </a:extLst>
          </p:cNvPr>
          <p:cNvCxnSpPr>
            <a:cxnSpLocks/>
          </p:cNvCxnSpPr>
          <p:nvPr/>
        </p:nvCxnSpPr>
        <p:spPr>
          <a:xfrm>
            <a:off x="8469974" y="3474720"/>
            <a:ext cx="548640" cy="1240711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B48F5E45-6C88-3AE0-1871-EDDCCED6DA1D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5696443" y="2268829"/>
            <a:ext cx="2468880" cy="234086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4953699-563B-685D-212C-A90182C46728}"/>
              </a:ext>
            </a:extLst>
          </p:cNvPr>
          <p:cNvSpPr txBox="1"/>
          <p:nvPr/>
        </p:nvSpPr>
        <p:spPr>
          <a:xfrm>
            <a:off x="5759511" y="1741576"/>
            <a:ext cx="2342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5050"/>
                </a:solidFill>
              </a:rPr>
              <a:t>CASPI (ours)</a:t>
            </a:r>
          </a:p>
        </p:txBody>
      </p:sp>
      <p:pic>
        <p:nvPicPr>
          <p:cNvPr id="7" name="Picture 6" descr="A yellow and blue background&#10;&#10;Description automatically generated">
            <a:extLst>
              <a:ext uri="{FF2B5EF4-FFF2-40B4-BE49-F238E27FC236}">
                <a16:creationId xmlns:a16="http://schemas.microsoft.com/office/drawing/2014/main" id="{BA43AAC3-251A-9224-7D89-B583566048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037" y="3892471"/>
            <a:ext cx="1954530" cy="1645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2D9CF633-396B-F715-EB58-7F60F36437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84037" y="1617751"/>
            <a:ext cx="1954530" cy="1645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A blue and yellow background&#10;&#10;Description automatically generated">
            <a:extLst>
              <a:ext uri="{FF2B5EF4-FFF2-40B4-BE49-F238E27FC236}">
                <a16:creationId xmlns:a16="http://schemas.microsoft.com/office/drawing/2014/main" id="{C49ADBFC-588D-FA40-B545-294B0DB376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037" y="3892471"/>
            <a:ext cx="1954530" cy="1645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3E88D57-2834-F8F5-5E58-14DD11DC03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84037" y="1617751"/>
            <a:ext cx="1954530" cy="16459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1FB740-2AF3-48BB-7582-9BA8D3B24E83}"/>
              </a:ext>
            </a:extLst>
          </p:cNvPr>
          <p:cNvSpPr txBox="1"/>
          <p:nvPr/>
        </p:nvSpPr>
        <p:spPr>
          <a:xfrm>
            <a:off x="1171967" y="5862878"/>
            <a:ext cx="9848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CASPI complements conventional techniques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25D1FA-E705-E6D4-B256-C8FE1715A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83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F9BA78-8188-45FF-0959-F0F8687B87A3}"/>
              </a:ext>
            </a:extLst>
          </p:cNvPr>
          <p:cNvSpPr txBox="1"/>
          <p:nvPr/>
        </p:nvSpPr>
        <p:spPr>
          <a:xfrm>
            <a:off x="15240" y="2136808"/>
            <a:ext cx="12161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C000"/>
                </a:solidFill>
              </a:rPr>
              <a:t>Algorithm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C579B4-F3A2-8873-FCB3-928A149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4620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B1D01-20B1-71C9-D7E3-D91774EC0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</a:t>
            </a:r>
          </a:p>
        </p:txBody>
      </p:sp>
      <p:pic>
        <p:nvPicPr>
          <p:cNvPr id="19" name="Picture 18" descr="A close-up of a rug&#10;&#10;Description automatically generated with low confidence">
            <a:extLst>
              <a:ext uri="{FF2B5EF4-FFF2-40B4-BE49-F238E27FC236}">
                <a16:creationId xmlns:a16="http://schemas.microsoft.com/office/drawing/2014/main" id="{7A8B96A6-E586-ACE8-5AC4-D27FC483B6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762" y="1416778"/>
            <a:ext cx="1879858" cy="1645920"/>
          </a:xfrm>
          <a:prstGeom prst="rect">
            <a:avLst/>
          </a:prstGeom>
        </p:spPr>
      </p:pic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9B46F2CF-B8BE-2BE8-B66A-936F4F55F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9028" y="1416778"/>
            <a:ext cx="1881687" cy="16459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B20E958-D72C-470D-59F9-A41D07B6F871}"/>
              </a:ext>
            </a:extLst>
          </p:cNvPr>
          <p:cNvGrpSpPr/>
          <p:nvPr/>
        </p:nvGrpSpPr>
        <p:grpSpPr>
          <a:xfrm>
            <a:off x="7236259" y="3322086"/>
            <a:ext cx="4114800" cy="3306137"/>
            <a:chOff x="7236259" y="3322086"/>
            <a:chExt cx="4114800" cy="3306137"/>
          </a:xfrm>
        </p:grpSpPr>
        <p:pic>
          <p:nvPicPr>
            <p:cNvPr id="8" name="Picture 7" descr="A green and red line graph&#10;&#10;Description automatically generated">
              <a:extLst>
                <a:ext uri="{FF2B5EF4-FFF2-40B4-BE49-F238E27FC236}">
                  <a16:creationId xmlns:a16="http://schemas.microsoft.com/office/drawing/2014/main" id="{8EDC633F-C2CD-B250-F663-1534E7114738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6277" y="3551981"/>
              <a:ext cx="3383280" cy="22860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5CBF39B-95E4-5882-94B4-56322D37827B}"/>
                </a:ext>
              </a:extLst>
            </p:cNvPr>
            <p:cNvSpPr txBox="1"/>
            <p:nvPr/>
          </p:nvSpPr>
          <p:spPr>
            <a:xfrm>
              <a:off x="7236259" y="6166558"/>
              <a:ext cx="411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Noise by low photon counts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59291AA1-552A-638A-22A6-B6430FBE4FB3}"/>
                </a:ext>
              </a:extLst>
            </p:cNvPr>
            <p:cNvCxnSpPr>
              <a:cxnSpLocks/>
            </p:cNvCxnSpPr>
            <p:nvPr/>
          </p:nvCxnSpPr>
          <p:spPr>
            <a:xfrm>
              <a:off x="7830619" y="5608086"/>
              <a:ext cx="292608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06F62EB-A23A-AC84-8E60-9A7BF8EC65B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687619" y="4465086"/>
              <a:ext cx="2286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BE047E8-5BC1-655B-5D58-D220C8E2C7D2}"/>
                </a:ext>
              </a:extLst>
            </p:cNvPr>
            <p:cNvSpPr txBox="1"/>
            <p:nvPr/>
          </p:nvSpPr>
          <p:spPr>
            <a:xfrm>
              <a:off x="8836459" y="5626549"/>
              <a:ext cx="914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7590A80-E523-DF36-22F6-8DEA69577C10}"/>
                </a:ext>
              </a:extLst>
            </p:cNvPr>
            <p:cNvSpPr txBox="1"/>
            <p:nvPr/>
          </p:nvSpPr>
          <p:spPr>
            <a:xfrm rot="16200000">
              <a:off x="7029283" y="4265032"/>
              <a:ext cx="10972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Intensity</a:t>
              </a:r>
            </a:p>
          </p:txBody>
        </p:sp>
      </p:grpSp>
      <p:sp>
        <p:nvSpPr>
          <p:cNvPr id="38" name="Cube 37">
            <a:extLst>
              <a:ext uri="{FF2B5EF4-FFF2-40B4-BE49-F238E27FC236}">
                <a16:creationId xmlns:a16="http://schemas.microsoft.com/office/drawing/2014/main" id="{64D631D1-532F-AFC6-9D20-04F1F777A51E}"/>
              </a:ext>
            </a:extLst>
          </p:cNvPr>
          <p:cNvSpPr/>
          <p:nvPr/>
        </p:nvSpPr>
        <p:spPr>
          <a:xfrm>
            <a:off x="8363427" y="1751305"/>
            <a:ext cx="418948" cy="444637"/>
          </a:xfrm>
          <a:prstGeom prst="cube">
            <a:avLst>
              <a:gd name="adj" fmla="val 91164"/>
            </a:avLst>
          </a:prstGeom>
          <a:solidFill>
            <a:srgbClr val="00FF00">
              <a:alpha val="29804"/>
            </a:srgbClr>
          </a:solidFill>
          <a:ln w="12700">
            <a:solidFill>
              <a:srgbClr val="00CC00"/>
            </a:solidFill>
          </a:ln>
          <a:scene3d>
            <a:camera prst="isometricOffAxis2Left">
              <a:rot lat="2640000" lon="36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24C75AE-DFDA-8452-71D3-6F5AB561DEBB}"/>
              </a:ext>
            </a:extLst>
          </p:cNvPr>
          <p:cNvGrpSpPr/>
          <p:nvPr/>
        </p:nvGrpSpPr>
        <p:grpSpPr>
          <a:xfrm>
            <a:off x="1216993" y="3322086"/>
            <a:ext cx="5140911" cy="3306137"/>
            <a:chOff x="1216993" y="3322086"/>
            <a:chExt cx="5140911" cy="3306137"/>
          </a:xfrm>
        </p:grpSpPr>
        <p:pic>
          <p:nvPicPr>
            <p:cNvPr id="9" name="Picture 8" descr="A green and pink graph&#10;&#10;Description automatically generated with low confidence">
              <a:extLst>
                <a:ext uri="{FF2B5EF4-FFF2-40B4-BE49-F238E27FC236}">
                  <a16:creationId xmlns:a16="http://schemas.microsoft.com/office/drawing/2014/main" id="{470AFDF5-CDD5-DC80-DC4B-057AF3374217}"/>
                </a:ext>
              </a:extLst>
            </p:cNvPr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7011" y="3551981"/>
              <a:ext cx="3383280" cy="2286000"/>
            </a:xfrm>
            <a:prstGeom prst="rect">
              <a:avLst/>
            </a:prstGeom>
          </p:spPr>
        </p:pic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255C320-F28D-E4F3-B1FC-2093A8242326}"/>
                </a:ext>
              </a:extLst>
            </p:cNvPr>
            <p:cNvGrpSpPr/>
            <p:nvPr/>
          </p:nvGrpSpPr>
          <p:grpSpPr>
            <a:xfrm>
              <a:off x="4305682" y="4165150"/>
              <a:ext cx="2052222" cy="798863"/>
              <a:chOff x="4883283" y="2830192"/>
              <a:chExt cx="2052222" cy="798863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3E6EDB8E-481E-6AD3-AC3B-A998DAC3426B}"/>
                  </a:ext>
                </a:extLst>
              </p:cNvPr>
              <p:cNvGrpSpPr/>
              <p:nvPr/>
            </p:nvGrpSpPr>
            <p:grpSpPr>
              <a:xfrm>
                <a:off x="4883283" y="3228945"/>
                <a:ext cx="1686462" cy="400110"/>
                <a:chOff x="6497345" y="5459973"/>
                <a:chExt cx="1686462" cy="400110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D2D786FD-2486-DCCF-1FE8-98C93854D0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97345" y="5660028"/>
                  <a:ext cx="365760" cy="0"/>
                </a:xfrm>
                <a:prstGeom prst="line">
                  <a:avLst/>
                </a:prstGeom>
                <a:ln w="38100">
                  <a:solidFill>
                    <a:srgbClr val="00CC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17F66085-397F-AA32-9988-6B27032C35D1}"/>
                    </a:ext>
                  </a:extLst>
                </p:cNvPr>
                <p:cNvSpPr txBox="1"/>
                <p:nvPr/>
              </p:nvSpPr>
              <p:spPr>
                <a:xfrm>
                  <a:off x="6903647" y="5459973"/>
                  <a:ext cx="128016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/>
                    <a:t>Measured</a:t>
                  </a:r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C5A4C46F-D539-7BCC-0963-DDFFF7305387}"/>
                  </a:ext>
                </a:extLst>
              </p:cNvPr>
              <p:cNvGrpSpPr/>
              <p:nvPr/>
            </p:nvGrpSpPr>
            <p:grpSpPr>
              <a:xfrm>
                <a:off x="4883283" y="2830192"/>
                <a:ext cx="2052222" cy="400110"/>
                <a:chOff x="4008194" y="5459973"/>
                <a:chExt cx="2052222" cy="400110"/>
              </a:xfrm>
            </p:grpSpPr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6D44F2B3-F790-570C-0ACD-8ECA4AFCD3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08194" y="5660028"/>
                  <a:ext cx="365760" cy="0"/>
                </a:xfrm>
                <a:prstGeom prst="line">
                  <a:avLst/>
                </a:prstGeom>
                <a:ln w="38100">
                  <a:solidFill>
                    <a:srgbClr val="FF006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436542A1-1305-4D23-344D-79576860C50E}"/>
                    </a:ext>
                  </a:extLst>
                </p:cNvPr>
                <p:cNvSpPr txBox="1"/>
                <p:nvPr/>
              </p:nvSpPr>
              <p:spPr>
                <a:xfrm>
                  <a:off x="4414496" y="5459973"/>
                  <a:ext cx="164592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/>
                    <a:t>Ground-truth</a:t>
                  </a:r>
                </a:p>
              </p:txBody>
            </p:sp>
          </p:grpSp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A8A9BF5-47F7-D0D1-AEDB-9066CB83B829}"/>
                </a:ext>
              </a:extLst>
            </p:cNvPr>
            <p:cNvSpPr txBox="1"/>
            <p:nvPr/>
          </p:nvSpPr>
          <p:spPr>
            <a:xfrm>
              <a:off x="1216993" y="6166558"/>
              <a:ext cx="411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Pileup distortion</a:t>
              </a:r>
            </a:p>
          </p:txBody>
        </p: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964C3B2D-4CD3-96B6-6422-2A5F96FDFF5B}"/>
                </a:ext>
              </a:extLst>
            </p:cNvPr>
            <p:cNvCxnSpPr>
              <a:cxnSpLocks/>
            </p:cNvCxnSpPr>
            <p:nvPr/>
          </p:nvCxnSpPr>
          <p:spPr>
            <a:xfrm>
              <a:off x="1811353" y="5608086"/>
              <a:ext cx="292608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7D2D04C0-43EE-CEF7-C4BA-9BD21564878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68353" y="4465086"/>
              <a:ext cx="2286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9EAB07D-C04A-68E8-3AC2-5813747EB84B}"/>
                </a:ext>
              </a:extLst>
            </p:cNvPr>
            <p:cNvSpPr txBox="1"/>
            <p:nvPr/>
          </p:nvSpPr>
          <p:spPr>
            <a:xfrm>
              <a:off x="2817193" y="5626549"/>
              <a:ext cx="914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C6A465EA-D11E-BBB1-717E-CD320F57979E}"/>
                </a:ext>
              </a:extLst>
            </p:cNvPr>
            <p:cNvSpPr txBox="1"/>
            <p:nvPr/>
          </p:nvSpPr>
          <p:spPr>
            <a:xfrm rot="16200000">
              <a:off x="1010017" y="4265032"/>
              <a:ext cx="10972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Intensity</a:t>
              </a:r>
            </a:p>
          </p:txBody>
        </p:sp>
      </p:grpSp>
      <p:sp>
        <p:nvSpPr>
          <p:cNvPr id="77" name="Cube 76">
            <a:extLst>
              <a:ext uri="{FF2B5EF4-FFF2-40B4-BE49-F238E27FC236}">
                <a16:creationId xmlns:a16="http://schemas.microsoft.com/office/drawing/2014/main" id="{B1C0A8AE-1369-2AF8-5FCA-47A73005DEF2}"/>
              </a:ext>
            </a:extLst>
          </p:cNvPr>
          <p:cNvSpPr/>
          <p:nvPr/>
        </p:nvSpPr>
        <p:spPr>
          <a:xfrm>
            <a:off x="2344161" y="1751305"/>
            <a:ext cx="418948" cy="444637"/>
          </a:xfrm>
          <a:prstGeom prst="cube">
            <a:avLst>
              <a:gd name="adj" fmla="val 91164"/>
            </a:avLst>
          </a:prstGeom>
          <a:solidFill>
            <a:srgbClr val="00FF00">
              <a:alpha val="29804"/>
            </a:srgbClr>
          </a:solidFill>
          <a:ln w="12700">
            <a:solidFill>
              <a:srgbClr val="00CC00"/>
            </a:solidFill>
          </a:ln>
          <a:scene3d>
            <a:camera prst="isometricOffAxis2Left">
              <a:rot lat="2640000" lon="36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0E2EE18D-C837-F7AE-FF4B-328AC5616ADF}"/>
              </a:ext>
            </a:extLst>
          </p:cNvPr>
          <p:cNvSpPr/>
          <p:nvPr/>
        </p:nvSpPr>
        <p:spPr>
          <a:xfrm>
            <a:off x="7008921" y="2118365"/>
            <a:ext cx="1352105" cy="1645920"/>
          </a:xfrm>
          <a:custGeom>
            <a:avLst/>
            <a:gdLst>
              <a:gd name="connsiteX0" fmla="*/ 1352105 w 1352105"/>
              <a:gd name="connsiteY0" fmla="*/ 0 h 1645920"/>
              <a:gd name="connsiteX1" fmla="*/ 26225 w 1352105"/>
              <a:gd name="connsiteY1" fmla="*/ 1043940 h 1645920"/>
              <a:gd name="connsiteX2" fmla="*/ 597725 w 1352105"/>
              <a:gd name="connsiteY2" fmla="*/ 1645920 h 16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52105" h="1645920">
                <a:moveTo>
                  <a:pt x="1352105" y="0"/>
                </a:moveTo>
                <a:cubicBezTo>
                  <a:pt x="752030" y="384810"/>
                  <a:pt x="151955" y="769620"/>
                  <a:pt x="26225" y="1043940"/>
                </a:cubicBezTo>
                <a:cubicBezTo>
                  <a:pt x="-99505" y="1318260"/>
                  <a:pt x="249110" y="1482090"/>
                  <a:pt x="597725" y="1645920"/>
                </a:cubicBezTo>
              </a:path>
            </a:pathLst>
          </a:custGeom>
          <a:noFill/>
          <a:ln>
            <a:solidFill>
              <a:srgbClr val="00CC00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969D3D75-66F8-503D-75B9-F6C9722F746E}"/>
              </a:ext>
            </a:extLst>
          </p:cNvPr>
          <p:cNvSpPr/>
          <p:nvPr/>
        </p:nvSpPr>
        <p:spPr>
          <a:xfrm>
            <a:off x="989655" y="2118365"/>
            <a:ext cx="1352105" cy="1645920"/>
          </a:xfrm>
          <a:custGeom>
            <a:avLst/>
            <a:gdLst>
              <a:gd name="connsiteX0" fmla="*/ 1352105 w 1352105"/>
              <a:gd name="connsiteY0" fmla="*/ 0 h 1645920"/>
              <a:gd name="connsiteX1" fmla="*/ 26225 w 1352105"/>
              <a:gd name="connsiteY1" fmla="*/ 1043940 h 1645920"/>
              <a:gd name="connsiteX2" fmla="*/ 597725 w 1352105"/>
              <a:gd name="connsiteY2" fmla="*/ 1645920 h 16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52105" h="1645920">
                <a:moveTo>
                  <a:pt x="1352105" y="0"/>
                </a:moveTo>
                <a:cubicBezTo>
                  <a:pt x="752030" y="384810"/>
                  <a:pt x="151955" y="769620"/>
                  <a:pt x="26225" y="1043940"/>
                </a:cubicBezTo>
                <a:cubicBezTo>
                  <a:pt x="-99505" y="1318260"/>
                  <a:pt x="249110" y="1482090"/>
                  <a:pt x="597725" y="1645920"/>
                </a:cubicBezTo>
              </a:path>
            </a:pathLst>
          </a:custGeom>
          <a:noFill/>
          <a:ln>
            <a:solidFill>
              <a:srgbClr val="00CC00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E6AA83-46D8-23FA-3004-1D719443419D}"/>
              </a:ext>
            </a:extLst>
          </p:cNvPr>
          <p:cNvSpPr txBox="1"/>
          <p:nvPr/>
        </p:nvSpPr>
        <p:spPr>
          <a:xfrm>
            <a:off x="8061668" y="866930"/>
            <a:ext cx="2444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Too small photons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0154F4-7F1B-579A-E2CD-C9C2433E1913}"/>
              </a:ext>
            </a:extLst>
          </p:cNvPr>
          <p:cNvSpPr txBox="1"/>
          <p:nvPr/>
        </p:nvSpPr>
        <p:spPr>
          <a:xfrm>
            <a:off x="1902793" y="86693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Too much photons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692EE7-C0AD-467F-8395-8CA8BE95F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81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77" grpId="0" animBg="1"/>
      <p:bldP spid="81" grpId="0" animBg="1"/>
      <p:bldP spid="8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and pink graph&#10;&#10;Description automatically generated with low confidence">
            <a:extLst>
              <a:ext uri="{FF2B5EF4-FFF2-40B4-BE49-F238E27FC236}">
                <a16:creationId xmlns:a16="http://schemas.microsoft.com/office/drawing/2014/main" id="{0436E3DF-0E4C-0B5B-E0BE-767192C44BA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011" y="3551981"/>
            <a:ext cx="3383280" cy="228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8B1D01-20B1-71C9-D7E3-D91774EC0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</a:t>
            </a:r>
          </a:p>
        </p:txBody>
      </p:sp>
      <p:pic>
        <p:nvPicPr>
          <p:cNvPr id="19" name="Picture 18" descr="A close-up of a rug&#10;&#10;Description automatically generated with low confidence">
            <a:extLst>
              <a:ext uri="{FF2B5EF4-FFF2-40B4-BE49-F238E27FC236}">
                <a16:creationId xmlns:a16="http://schemas.microsoft.com/office/drawing/2014/main" id="{7A8B96A6-E586-ACE8-5AC4-D27FC483B6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762" y="1416778"/>
            <a:ext cx="1879858" cy="164592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9255C320-F28D-E4F3-B1FC-2093A8242326}"/>
              </a:ext>
            </a:extLst>
          </p:cNvPr>
          <p:cNvGrpSpPr/>
          <p:nvPr/>
        </p:nvGrpSpPr>
        <p:grpSpPr>
          <a:xfrm>
            <a:off x="4305682" y="4165150"/>
            <a:ext cx="2052222" cy="798863"/>
            <a:chOff x="4883283" y="2830192"/>
            <a:chExt cx="2052222" cy="798863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E6EDB8E-481E-6AD3-AC3B-A998DAC3426B}"/>
                </a:ext>
              </a:extLst>
            </p:cNvPr>
            <p:cNvGrpSpPr/>
            <p:nvPr/>
          </p:nvGrpSpPr>
          <p:grpSpPr>
            <a:xfrm>
              <a:off x="4883283" y="3228945"/>
              <a:ext cx="1686462" cy="400110"/>
              <a:chOff x="6497345" y="5459973"/>
              <a:chExt cx="1686462" cy="40011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D2D786FD-2486-DCCF-1FE8-98C93854D0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97345" y="5660028"/>
                <a:ext cx="365760" cy="0"/>
              </a:xfrm>
              <a:prstGeom prst="line">
                <a:avLst/>
              </a:prstGeom>
              <a:ln w="38100">
                <a:solidFill>
                  <a:srgbClr val="00CC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7F66085-397F-AA32-9988-6B27032C35D1}"/>
                  </a:ext>
                </a:extLst>
              </p:cNvPr>
              <p:cNvSpPr txBox="1"/>
              <p:nvPr/>
            </p:nvSpPr>
            <p:spPr>
              <a:xfrm>
                <a:off x="6903647" y="5459973"/>
                <a:ext cx="12801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Measured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5A4C46F-D539-7BCC-0963-DDFFF7305387}"/>
                </a:ext>
              </a:extLst>
            </p:cNvPr>
            <p:cNvGrpSpPr/>
            <p:nvPr/>
          </p:nvGrpSpPr>
          <p:grpSpPr>
            <a:xfrm>
              <a:off x="4883283" y="2830192"/>
              <a:ext cx="2052222" cy="400110"/>
              <a:chOff x="4008194" y="5459973"/>
              <a:chExt cx="2052222" cy="400110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6D44F2B3-F790-570C-0ACD-8ECA4AFCD3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08194" y="5660028"/>
                <a:ext cx="365760" cy="0"/>
              </a:xfrm>
              <a:prstGeom prst="line">
                <a:avLst/>
              </a:prstGeom>
              <a:ln w="38100">
                <a:solidFill>
                  <a:srgbClr val="FF006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36542A1-1305-4D23-344D-79576860C50E}"/>
                  </a:ext>
                </a:extLst>
              </p:cNvPr>
              <p:cNvSpPr txBox="1"/>
              <p:nvPr/>
            </p:nvSpPr>
            <p:spPr>
              <a:xfrm>
                <a:off x="4414496" y="5459973"/>
                <a:ext cx="164592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Ground-truth</a:t>
                </a:r>
              </a:p>
            </p:txBody>
          </p:sp>
        </p:grp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6A8A9BF5-47F7-D0D1-AEDB-9066CB83B829}"/>
              </a:ext>
            </a:extLst>
          </p:cNvPr>
          <p:cNvSpPr txBox="1"/>
          <p:nvPr/>
        </p:nvSpPr>
        <p:spPr>
          <a:xfrm>
            <a:off x="1216993" y="6166558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Pileup distortion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964C3B2D-4CD3-96B6-6422-2A5F96FDFF5B}"/>
              </a:ext>
            </a:extLst>
          </p:cNvPr>
          <p:cNvCxnSpPr>
            <a:cxnSpLocks/>
          </p:cNvCxnSpPr>
          <p:nvPr/>
        </p:nvCxnSpPr>
        <p:spPr>
          <a:xfrm>
            <a:off x="1811353" y="5608086"/>
            <a:ext cx="2926080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D2D04C0-43EE-CEF7-C4BA-9BD21564878D}"/>
              </a:ext>
            </a:extLst>
          </p:cNvPr>
          <p:cNvCxnSpPr>
            <a:cxnSpLocks/>
          </p:cNvCxnSpPr>
          <p:nvPr/>
        </p:nvCxnSpPr>
        <p:spPr>
          <a:xfrm rot="16200000">
            <a:off x="668353" y="4465086"/>
            <a:ext cx="2286000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19EAB07D-C04A-68E8-3AC2-5813747EB84B}"/>
              </a:ext>
            </a:extLst>
          </p:cNvPr>
          <p:cNvSpPr txBox="1"/>
          <p:nvPr/>
        </p:nvSpPr>
        <p:spPr>
          <a:xfrm>
            <a:off x="2817193" y="5626549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6A465EA-D11E-BBB1-717E-CD320F57979E}"/>
              </a:ext>
            </a:extLst>
          </p:cNvPr>
          <p:cNvSpPr txBox="1"/>
          <p:nvPr/>
        </p:nvSpPr>
        <p:spPr>
          <a:xfrm rot="16200000">
            <a:off x="1010017" y="4265032"/>
            <a:ext cx="1097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Intensity</a:t>
            </a:r>
          </a:p>
        </p:txBody>
      </p:sp>
      <p:sp>
        <p:nvSpPr>
          <p:cNvPr id="77" name="Cube 76">
            <a:extLst>
              <a:ext uri="{FF2B5EF4-FFF2-40B4-BE49-F238E27FC236}">
                <a16:creationId xmlns:a16="http://schemas.microsoft.com/office/drawing/2014/main" id="{B1C0A8AE-1369-2AF8-5FCA-47A73005DEF2}"/>
              </a:ext>
            </a:extLst>
          </p:cNvPr>
          <p:cNvSpPr/>
          <p:nvPr/>
        </p:nvSpPr>
        <p:spPr>
          <a:xfrm>
            <a:off x="2344161" y="1751305"/>
            <a:ext cx="418948" cy="444637"/>
          </a:xfrm>
          <a:prstGeom prst="cube">
            <a:avLst>
              <a:gd name="adj" fmla="val 91164"/>
            </a:avLst>
          </a:prstGeom>
          <a:solidFill>
            <a:srgbClr val="00FF00">
              <a:alpha val="29804"/>
            </a:srgbClr>
          </a:solidFill>
          <a:ln w="12700">
            <a:solidFill>
              <a:srgbClr val="00CC00"/>
            </a:solidFill>
          </a:ln>
          <a:scene3d>
            <a:camera prst="isometricOffAxis2Left">
              <a:rot lat="2640000" lon="36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969D3D75-66F8-503D-75B9-F6C9722F746E}"/>
              </a:ext>
            </a:extLst>
          </p:cNvPr>
          <p:cNvSpPr/>
          <p:nvPr/>
        </p:nvSpPr>
        <p:spPr>
          <a:xfrm>
            <a:off x="989655" y="2118365"/>
            <a:ext cx="1352105" cy="1645920"/>
          </a:xfrm>
          <a:custGeom>
            <a:avLst/>
            <a:gdLst>
              <a:gd name="connsiteX0" fmla="*/ 1352105 w 1352105"/>
              <a:gd name="connsiteY0" fmla="*/ 0 h 1645920"/>
              <a:gd name="connsiteX1" fmla="*/ 26225 w 1352105"/>
              <a:gd name="connsiteY1" fmla="*/ 1043940 h 1645920"/>
              <a:gd name="connsiteX2" fmla="*/ 597725 w 1352105"/>
              <a:gd name="connsiteY2" fmla="*/ 1645920 h 16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52105" h="1645920">
                <a:moveTo>
                  <a:pt x="1352105" y="0"/>
                </a:moveTo>
                <a:cubicBezTo>
                  <a:pt x="752030" y="384810"/>
                  <a:pt x="151955" y="769620"/>
                  <a:pt x="26225" y="1043940"/>
                </a:cubicBezTo>
                <a:cubicBezTo>
                  <a:pt x="-99505" y="1318260"/>
                  <a:pt x="249110" y="1482090"/>
                  <a:pt x="597725" y="1645920"/>
                </a:cubicBezTo>
              </a:path>
            </a:pathLst>
          </a:custGeom>
          <a:noFill/>
          <a:ln>
            <a:solidFill>
              <a:srgbClr val="00CC00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2DE485-EA82-E334-1E0E-E61619EE8919}"/>
              </a:ext>
            </a:extLst>
          </p:cNvPr>
          <p:cNvSpPr txBox="1"/>
          <p:nvPr/>
        </p:nvSpPr>
        <p:spPr>
          <a:xfrm>
            <a:off x="6937897" y="3241065"/>
            <a:ext cx="4814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  <a:cs typeface="Arial" panose="020B0604020202020204" pitchFamily="34" charset="0"/>
              </a:rPr>
              <a:t>How can we reduce distortions?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4917AC-122C-E616-F8DD-AB2F6F55D082}"/>
              </a:ext>
            </a:extLst>
          </p:cNvPr>
          <p:cNvSpPr txBox="1"/>
          <p:nvPr/>
        </p:nvSpPr>
        <p:spPr>
          <a:xfrm>
            <a:off x="1902793" y="86693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Too much photons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386B9F-3D6A-37C2-800C-03D9AF1D6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4411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een line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A3FB47FA-6D72-00C6-BA5D-EBFD0ADAE53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14" y="3391995"/>
            <a:ext cx="3657600" cy="2468880"/>
          </a:xfrm>
          <a:prstGeom prst="rect">
            <a:avLst/>
          </a:prstGeom>
        </p:spPr>
      </p:pic>
      <p:pic>
        <p:nvPicPr>
          <p:cNvPr id="8" name="Picture 7" descr="A green line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A6A0C341-1FC2-6D53-BC8B-13D01367A7AC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769" y="3545108"/>
            <a:ext cx="3657600" cy="246888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E37947F-DFEB-B8AE-C1AF-45BC221FE856}"/>
              </a:ext>
            </a:extLst>
          </p:cNvPr>
          <p:cNvCxnSpPr>
            <a:cxnSpLocks/>
          </p:cNvCxnSpPr>
          <p:nvPr/>
        </p:nvCxnSpPr>
        <p:spPr>
          <a:xfrm>
            <a:off x="7938612" y="5769435"/>
            <a:ext cx="3108960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A46683E-AB52-CD17-FD6D-ED0356041BA7}"/>
              </a:ext>
            </a:extLst>
          </p:cNvPr>
          <p:cNvCxnSpPr>
            <a:cxnSpLocks/>
          </p:cNvCxnSpPr>
          <p:nvPr/>
        </p:nvCxnSpPr>
        <p:spPr>
          <a:xfrm rot="16200000">
            <a:off x="6749892" y="4580715"/>
            <a:ext cx="2377440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432D38E-5BF9-6DBB-CCE7-D8AA801472F1}"/>
              </a:ext>
            </a:extLst>
          </p:cNvPr>
          <p:cNvSpPr txBox="1"/>
          <p:nvPr/>
        </p:nvSpPr>
        <p:spPr>
          <a:xfrm>
            <a:off x="9035892" y="5787898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F7DE61-7BE1-D768-CD6F-5CCA74C3055F}"/>
              </a:ext>
            </a:extLst>
          </p:cNvPr>
          <p:cNvSpPr txBox="1"/>
          <p:nvPr/>
        </p:nvSpPr>
        <p:spPr>
          <a:xfrm rot="16200000">
            <a:off x="7137276" y="4289221"/>
            <a:ext cx="1097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Intensity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0ABA7D-9706-326F-270E-B777F76AB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Reduce Distortions?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F1D92E-C7E9-6C86-B18A-064F3810ACC6}"/>
              </a:ext>
            </a:extLst>
          </p:cNvPr>
          <p:cNvSpPr txBox="1"/>
          <p:nvPr/>
        </p:nvSpPr>
        <p:spPr>
          <a:xfrm>
            <a:off x="638476" y="1131581"/>
            <a:ext cx="768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If we know the distortion model, we can revert it!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F4A6CF7-9CE6-92A5-F31E-7781A66857AC}"/>
              </a:ext>
            </a:extLst>
          </p:cNvPr>
          <p:cNvCxnSpPr>
            <a:cxnSpLocks/>
          </p:cNvCxnSpPr>
          <p:nvPr/>
        </p:nvCxnSpPr>
        <p:spPr>
          <a:xfrm>
            <a:off x="1682257" y="5693235"/>
            <a:ext cx="3108960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544193F-BEF0-FC1D-2048-3982E3E0725E}"/>
              </a:ext>
            </a:extLst>
          </p:cNvPr>
          <p:cNvCxnSpPr>
            <a:cxnSpLocks/>
          </p:cNvCxnSpPr>
          <p:nvPr/>
        </p:nvCxnSpPr>
        <p:spPr>
          <a:xfrm rot="16200000">
            <a:off x="493537" y="4504515"/>
            <a:ext cx="2377440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F7CC65A-EB07-0DE5-83E1-BC417956E08C}"/>
              </a:ext>
            </a:extLst>
          </p:cNvPr>
          <p:cNvSpPr txBox="1"/>
          <p:nvPr/>
        </p:nvSpPr>
        <p:spPr>
          <a:xfrm>
            <a:off x="2779536" y="5711698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3AD45D-D464-AEFD-041A-756C67F4D20E}"/>
              </a:ext>
            </a:extLst>
          </p:cNvPr>
          <p:cNvSpPr txBox="1"/>
          <p:nvPr/>
        </p:nvSpPr>
        <p:spPr>
          <a:xfrm rot="16200000">
            <a:off x="683156" y="4293477"/>
            <a:ext cx="14928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Probability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E33D32-FBC0-6636-9787-BCDE7EC2F8EB}"/>
              </a:ext>
            </a:extLst>
          </p:cNvPr>
          <p:cNvSpPr txBox="1"/>
          <p:nvPr/>
        </p:nvSpPr>
        <p:spPr>
          <a:xfrm>
            <a:off x="1607009" y="2139040"/>
            <a:ext cx="32594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Photon detection probability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47796E-3F1B-6819-9FDE-3816D97B98CE}"/>
              </a:ext>
            </a:extLst>
          </p:cNvPr>
          <p:cNvSpPr txBox="1"/>
          <p:nvPr/>
        </p:nvSpPr>
        <p:spPr>
          <a:xfrm>
            <a:off x="7863363" y="2139040"/>
            <a:ext cx="32594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Incident photon flux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A727DF6-371E-BE5A-2247-9FAB97FCFCA3}"/>
                  </a:ext>
                </a:extLst>
              </p:cNvPr>
              <p:cNvSpPr txBox="1"/>
              <p:nvPr/>
            </p:nvSpPr>
            <p:spPr>
              <a:xfrm>
                <a:off x="2414396" y="2539813"/>
                <a:ext cx="164468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A727DF6-371E-BE5A-2247-9FAB97FCFC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4396" y="2539813"/>
                <a:ext cx="1644681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589A59B-F12B-2CBC-D3CB-A334AB5E02DF}"/>
                  </a:ext>
                </a:extLst>
              </p:cNvPr>
              <p:cNvSpPr txBox="1"/>
              <p:nvPr/>
            </p:nvSpPr>
            <p:spPr>
              <a:xfrm>
                <a:off x="8460147" y="2539813"/>
                <a:ext cx="206588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589A59B-F12B-2CBC-D3CB-A334AB5E02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0147" y="2539813"/>
                <a:ext cx="2065886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Arrow: Right 24">
            <a:extLst>
              <a:ext uri="{FF2B5EF4-FFF2-40B4-BE49-F238E27FC236}">
                <a16:creationId xmlns:a16="http://schemas.microsoft.com/office/drawing/2014/main" id="{B5424AA9-6FF0-A1F1-3F4B-A5FCC759493A}"/>
              </a:ext>
            </a:extLst>
          </p:cNvPr>
          <p:cNvSpPr/>
          <p:nvPr/>
        </p:nvSpPr>
        <p:spPr>
          <a:xfrm>
            <a:off x="5895945" y="3747127"/>
            <a:ext cx="400110" cy="998128"/>
          </a:xfrm>
          <a:prstGeom prst="rightArrow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84D5B0-3AF6-B52C-1793-B60D1A57A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7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0CDE0-7CA6-76FD-8C0D-4429A06A7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Measurable Property: </a:t>
            </a:r>
            <a:r>
              <a:rPr lang="en-US" dirty="0">
                <a:solidFill>
                  <a:schemeClr val="tx1"/>
                </a:solidFill>
              </a:rPr>
              <a:t>Depth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E4FB077-39A2-AA31-8652-80AF5F3AFED2}"/>
              </a:ext>
            </a:extLst>
          </p:cNvPr>
          <p:cNvGrpSpPr/>
          <p:nvPr/>
        </p:nvGrpSpPr>
        <p:grpSpPr>
          <a:xfrm>
            <a:off x="6573620" y="1281509"/>
            <a:ext cx="4131585" cy="4068581"/>
            <a:chOff x="6573620" y="1281509"/>
            <a:chExt cx="4131585" cy="406858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A303AEB-422F-2799-FA18-4AAD1A7EBE17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0405" y="2381773"/>
              <a:ext cx="4114800" cy="274320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4E2DBAF-2965-94D7-FDC1-0BEF8F3EC334}"/>
                </a:ext>
              </a:extLst>
            </p:cNvPr>
            <p:cNvGrpSpPr/>
            <p:nvPr/>
          </p:nvGrpSpPr>
          <p:grpSpPr>
            <a:xfrm>
              <a:off x="6573620" y="2358437"/>
              <a:ext cx="3969129" cy="2991653"/>
              <a:chOff x="94171" y="3464612"/>
              <a:chExt cx="3969129" cy="2991653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C5F9AF8-2513-370A-53E9-B6A80FC0F6C5}"/>
                  </a:ext>
                </a:extLst>
              </p:cNvPr>
              <p:cNvSpPr txBox="1"/>
              <p:nvPr/>
            </p:nvSpPr>
            <p:spPr>
              <a:xfrm>
                <a:off x="1502980" y="6025378"/>
                <a:ext cx="164592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>
                    <a:cs typeface="Arial" panose="020B0604020202020204" pitchFamily="34" charset="0"/>
                  </a:rPr>
                  <a:t>Time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B297578-D95D-A3FA-5699-EF0C5A2877D5}"/>
                  </a:ext>
                </a:extLst>
              </p:cNvPr>
              <p:cNvSpPr txBox="1"/>
              <p:nvPr/>
            </p:nvSpPr>
            <p:spPr>
              <a:xfrm rot="16200000">
                <a:off x="-604785" y="4593994"/>
                <a:ext cx="182880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>
                    <a:cs typeface="Arial" panose="020B0604020202020204" pitchFamily="34" charset="0"/>
                  </a:rPr>
                  <a:t>Photon counts</a:t>
                </a:r>
              </a:p>
            </p:txBody>
          </p: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524B5F69-B340-3C4E-3C7C-E122F2F2A1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8580" y="5933492"/>
                <a:ext cx="347472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6081CABC-3CFA-52D1-A38E-39787A8DDC2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645859" y="4699052"/>
                <a:ext cx="246888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1B7F2B0-3FCE-7015-695C-491676BE202C}"/>
                </a:ext>
              </a:extLst>
            </p:cNvPr>
            <p:cNvSpPr txBox="1"/>
            <p:nvPr/>
          </p:nvSpPr>
          <p:spPr>
            <a:xfrm>
              <a:off x="7059186" y="1281509"/>
              <a:ext cx="34924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cs typeface="Arial" panose="020B0604020202020204" pitchFamily="34" charset="0"/>
                </a:rPr>
                <a:t>Photon histogram</a:t>
              </a:r>
            </a:p>
          </p:txBody>
        </p:sp>
      </p:grpSp>
      <p:pic>
        <p:nvPicPr>
          <p:cNvPr id="21" name="Picture 20" descr="A picture containing text, dog, black, red&#10;&#10;Description automatically generated">
            <a:extLst>
              <a:ext uri="{FF2B5EF4-FFF2-40B4-BE49-F238E27FC236}">
                <a16:creationId xmlns:a16="http://schemas.microsoft.com/office/drawing/2014/main" id="{2CAF6B6F-FA95-4F87-1AB9-B54053D315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158" y="2000347"/>
            <a:ext cx="3864152" cy="338328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FCEFE7C-0764-1471-E01F-6C1AB8E3266B}"/>
              </a:ext>
            </a:extLst>
          </p:cNvPr>
          <p:cNvCxnSpPr>
            <a:cxnSpLocks/>
          </p:cNvCxnSpPr>
          <p:nvPr/>
        </p:nvCxnSpPr>
        <p:spPr>
          <a:xfrm rot="360000" flipH="1" flipV="1">
            <a:off x="1109286" y="1813808"/>
            <a:ext cx="457200" cy="0"/>
          </a:xfrm>
          <a:prstGeom prst="line">
            <a:avLst/>
          </a:prstGeom>
          <a:ln w="12700">
            <a:solidFill>
              <a:schemeClr val="tx1"/>
            </a:solidFill>
            <a:headEnd type="stealth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39AC3AE-A760-B143-515A-DDDAA033FFEB}"/>
              </a:ext>
            </a:extLst>
          </p:cNvPr>
          <p:cNvCxnSpPr>
            <a:cxnSpLocks/>
          </p:cNvCxnSpPr>
          <p:nvPr/>
        </p:nvCxnSpPr>
        <p:spPr>
          <a:xfrm rot="3360000">
            <a:off x="1300056" y="1435282"/>
            <a:ext cx="0" cy="457200"/>
          </a:xfrm>
          <a:prstGeom prst="line">
            <a:avLst/>
          </a:prstGeom>
          <a:ln w="12700">
            <a:solidFill>
              <a:schemeClr val="tx1"/>
            </a:solidFill>
            <a:headEnd type="stealth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3315899-D849-60A1-45D7-2C03F9266F0B}"/>
              </a:ext>
            </a:extLst>
          </p:cNvPr>
          <p:cNvCxnSpPr>
            <a:cxnSpLocks/>
          </p:cNvCxnSpPr>
          <p:nvPr/>
        </p:nvCxnSpPr>
        <p:spPr>
          <a:xfrm>
            <a:off x="1110538" y="1788179"/>
            <a:ext cx="0" cy="45720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B029706-DB31-D278-C063-221B8AF18D00}"/>
                  </a:ext>
                </a:extLst>
              </p:cNvPr>
              <p:cNvSpPr txBox="1"/>
              <p:nvPr/>
            </p:nvSpPr>
            <p:spPr>
              <a:xfrm>
                <a:off x="1007367" y="2270955"/>
                <a:ext cx="20633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B029706-DB31-D278-C063-221B8AF18D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367" y="2270955"/>
                <a:ext cx="206339" cy="307777"/>
              </a:xfrm>
              <a:prstGeom prst="rect">
                <a:avLst/>
              </a:prstGeom>
              <a:blipFill>
                <a:blip r:embed="rId5"/>
                <a:stretch>
                  <a:fillRect l="-29412" r="-29412" b="-2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4A4E42C-6F83-2595-CA32-5306410C7699}"/>
                  </a:ext>
                </a:extLst>
              </p:cNvPr>
              <p:cNvSpPr txBox="1"/>
              <p:nvPr/>
            </p:nvSpPr>
            <p:spPr>
              <a:xfrm>
                <a:off x="1523706" y="1273186"/>
                <a:ext cx="16498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4A4E42C-6F83-2595-CA32-5306410C76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706" y="1273186"/>
                <a:ext cx="164982" cy="307777"/>
              </a:xfrm>
              <a:prstGeom prst="rect">
                <a:avLst/>
              </a:prstGeom>
              <a:blipFill>
                <a:blip r:embed="rId6"/>
                <a:stretch>
                  <a:fillRect l="-29630" r="-29630"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242D384-9F0A-6665-198C-CD18B1EF8716}"/>
                  </a:ext>
                </a:extLst>
              </p:cNvPr>
              <p:cNvSpPr txBox="1"/>
              <p:nvPr/>
            </p:nvSpPr>
            <p:spPr>
              <a:xfrm>
                <a:off x="1607586" y="1683815"/>
                <a:ext cx="20172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242D384-9F0A-6665-198C-CD18B1EF87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7586" y="1683815"/>
                <a:ext cx="201722" cy="307777"/>
              </a:xfrm>
              <a:prstGeom prst="rect">
                <a:avLst/>
              </a:prstGeom>
              <a:blipFill>
                <a:blip r:embed="rId7"/>
                <a:stretch>
                  <a:fillRect l="-18182" r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D8EE4EC6-AE04-649C-7CCB-2B173E678FD1}"/>
              </a:ext>
            </a:extLst>
          </p:cNvPr>
          <p:cNvSpPr txBox="1"/>
          <p:nvPr/>
        </p:nvSpPr>
        <p:spPr>
          <a:xfrm>
            <a:off x="1882836" y="1285308"/>
            <a:ext cx="349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cs typeface="Arial" panose="020B0604020202020204" pitchFamily="34" charset="0"/>
              </a:rPr>
              <a:t>3D photon transient cube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820CF910-2933-34E4-D820-4BD2DC68FAD3}"/>
              </a:ext>
            </a:extLst>
          </p:cNvPr>
          <p:cNvSpPr/>
          <p:nvPr/>
        </p:nvSpPr>
        <p:spPr>
          <a:xfrm>
            <a:off x="2751620" y="2693449"/>
            <a:ext cx="781192" cy="799957"/>
          </a:xfrm>
          <a:prstGeom prst="cube">
            <a:avLst>
              <a:gd name="adj" fmla="val 93621"/>
            </a:avLst>
          </a:prstGeom>
          <a:solidFill>
            <a:srgbClr val="00FF00">
              <a:alpha val="40000"/>
            </a:srgbClr>
          </a:solidFill>
          <a:ln w="19050">
            <a:solidFill>
              <a:srgbClr val="00FF00"/>
            </a:solidFill>
          </a:ln>
          <a:scene3d>
            <a:camera prst="isometricOffAxis2Left">
              <a:rot lat="2280000" lon="360000" rev="2148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4D587723-9D33-FEB6-0531-8B18EE9DB79C}"/>
              </a:ext>
            </a:extLst>
          </p:cNvPr>
          <p:cNvSpPr/>
          <p:nvPr/>
        </p:nvSpPr>
        <p:spPr>
          <a:xfrm>
            <a:off x="3536950" y="1961956"/>
            <a:ext cx="3244850" cy="844744"/>
          </a:xfrm>
          <a:custGeom>
            <a:avLst/>
            <a:gdLst>
              <a:gd name="connsiteX0" fmla="*/ 0 w 3244850"/>
              <a:gd name="connsiteY0" fmla="*/ 844744 h 844744"/>
              <a:gd name="connsiteX1" fmla="*/ 1631950 w 3244850"/>
              <a:gd name="connsiteY1" fmla="*/ 19244 h 844744"/>
              <a:gd name="connsiteX2" fmla="*/ 3244850 w 3244850"/>
              <a:gd name="connsiteY2" fmla="*/ 343094 h 844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44850" h="844744">
                <a:moveTo>
                  <a:pt x="0" y="844744"/>
                </a:moveTo>
                <a:cubicBezTo>
                  <a:pt x="545571" y="473798"/>
                  <a:pt x="1091142" y="102852"/>
                  <a:pt x="1631950" y="19244"/>
                </a:cubicBezTo>
                <a:cubicBezTo>
                  <a:pt x="2172758" y="-64364"/>
                  <a:pt x="2708804" y="139365"/>
                  <a:pt x="3244850" y="343094"/>
                </a:cubicBezTo>
              </a:path>
            </a:pathLst>
          </a:custGeom>
          <a:noFill/>
          <a:ln>
            <a:solidFill>
              <a:srgbClr val="00CC00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1F8E553-4661-F001-B12E-2236BFDAA6B5}"/>
              </a:ext>
            </a:extLst>
          </p:cNvPr>
          <p:cNvGrpSpPr/>
          <p:nvPr/>
        </p:nvGrpSpPr>
        <p:grpSpPr>
          <a:xfrm>
            <a:off x="7075172" y="2222440"/>
            <a:ext cx="2359152" cy="455247"/>
            <a:chOff x="1243423" y="3176215"/>
            <a:chExt cx="2359152" cy="455247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0BC9A16-70F5-147B-E928-724305BC3C74}"/>
                </a:ext>
              </a:extLst>
            </p:cNvPr>
            <p:cNvCxnSpPr>
              <a:cxnSpLocks/>
            </p:cNvCxnSpPr>
            <p:nvPr/>
          </p:nvCxnSpPr>
          <p:spPr>
            <a:xfrm>
              <a:off x="1243423" y="3631462"/>
              <a:ext cx="2359152" cy="0"/>
            </a:xfrm>
            <a:prstGeom prst="straightConnector1">
              <a:avLst/>
            </a:prstGeom>
            <a:ln w="19050">
              <a:solidFill>
                <a:srgbClr val="FFC000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0579BAF-5AFA-6EC7-5E28-681417719D22}"/>
                </a:ext>
              </a:extLst>
            </p:cNvPr>
            <p:cNvSpPr txBox="1"/>
            <p:nvPr/>
          </p:nvSpPr>
          <p:spPr>
            <a:xfrm>
              <a:off x="1462879" y="3176215"/>
              <a:ext cx="192024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solidFill>
                    <a:srgbClr val="FFC000"/>
                  </a:solidFill>
                  <a:cs typeface="Arial" panose="020B0604020202020204" pitchFamily="34" charset="0"/>
                </a:rPr>
                <a:t>Scene depth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4244CB-6C3F-248F-F4CD-A17A48DDE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545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green line graph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37752EDA-C292-1927-C1C4-1C723DF81E0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14" y="3468909"/>
            <a:ext cx="3657600" cy="2468880"/>
          </a:xfrm>
          <a:prstGeom prst="rect">
            <a:avLst/>
          </a:prstGeom>
        </p:spPr>
      </p:pic>
      <p:pic>
        <p:nvPicPr>
          <p:cNvPr id="33" name="Picture 32" descr="A green graph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308F5CE-E9F5-66AD-3F24-202FABC02A6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769" y="3545108"/>
            <a:ext cx="3657600" cy="246888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E37947F-DFEB-B8AE-C1AF-45BC221FE856}"/>
              </a:ext>
            </a:extLst>
          </p:cNvPr>
          <p:cNvCxnSpPr>
            <a:cxnSpLocks/>
          </p:cNvCxnSpPr>
          <p:nvPr/>
        </p:nvCxnSpPr>
        <p:spPr>
          <a:xfrm>
            <a:off x="7938612" y="5769435"/>
            <a:ext cx="3108960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A46683E-AB52-CD17-FD6D-ED0356041BA7}"/>
              </a:ext>
            </a:extLst>
          </p:cNvPr>
          <p:cNvCxnSpPr>
            <a:cxnSpLocks/>
          </p:cNvCxnSpPr>
          <p:nvPr/>
        </p:nvCxnSpPr>
        <p:spPr>
          <a:xfrm rot="16200000">
            <a:off x="6749892" y="4580715"/>
            <a:ext cx="2377440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432D38E-5BF9-6DBB-CCE7-D8AA801472F1}"/>
              </a:ext>
            </a:extLst>
          </p:cNvPr>
          <p:cNvSpPr txBox="1"/>
          <p:nvPr/>
        </p:nvSpPr>
        <p:spPr>
          <a:xfrm>
            <a:off x="9035892" y="5787898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F7DE61-7BE1-D768-CD6F-5CCA74C3055F}"/>
              </a:ext>
            </a:extLst>
          </p:cNvPr>
          <p:cNvSpPr txBox="1"/>
          <p:nvPr/>
        </p:nvSpPr>
        <p:spPr>
          <a:xfrm rot="16200000">
            <a:off x="7137276" y="4289221"/>
            <a:ext cx="1097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Intensity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0ABA7D-9706-326F-270E-B777F76AB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Reduce Distortions?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F1D92E-C7E9-6C86-B18A-064F3810ACC6}"/>
              </a:ext>
            </a:extLst>
          </p:cNvPr>
          <p:cNvSpPr txBox="1"/>
          <p:nvPr/>
        </p:nvSpPr>
        <p:spPr>
          <a:xfrm>
            <a:off x="638476" y="1131581"/>
            <a:ext cx="768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But noise is amplified in practice …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F4A6CF7-9CE6-92A5-F31E-7781A66857AC}"/>
              </a:ext>
            </a:extLst>
          </p:cNvPr>
          <p:cNvCxnSpPr>
            <a:cxnSpLocks/>
          </p:cNvCxnSpPr>
          <p:nvPr/>
        </p:nvCxnSpPr>
        <p:spPr>
          <a:xfrm>
            <a:off x="1682257" y="5693235"/>
            <a:ext cx="3108960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544193F-BEF0-FC1D-2048-3982E3E0725E}"/>
              </a:ext>
            </a:extLst>
          </p:cNvPr>
          <p:cNvCxnSpPr>
            <a:cxnSpLocks/>
          </p:cNvCxnSpPr>
          <p:nvPr/>
        </p:nvCxnSpPr>
        <p:spPr>
          <a:xfrm rot="16200000">
            <a:off x="493537" y="4504515"/>
            <a:ext cx="2377440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F7CC65A-EB07-0DE5-83E1-BC417956E08C}"/>
              </a:ext>
            </a:extLst>
          </p:cNvPr>
          <p:cNvSpPr txBox="1"/>
          <p:nvPr/>
        </p:nvSpPr>
        <p:spPr>
          <a:xfrm>
            <a:off x="2779536" y="5711698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3AD45D-D464-AEFD-041A-756C67F4D20E}"/>
              </a:ext>
            </a:extLst>
          </p:cNvPr>
          <p:cNvSpPr txBox="1"/>
          <p:nvPr/>
        </p:nvSpPr>
        <p:spPr>
          <a:xfrm rot="16200000">
            <a:off x="683156" y="4293477"/>
            <a:ext cx="14928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Probability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E33D32-FBC0-6636-9787-BCDE7EC2F8EB}"/>
              </a:ext>
            </a:extLst>
          </p:cNvPr>
          <p:cNvSpPr txBox="1"/>
          <p:nvPr/>
        </p:nvSpPr>
        <p:spPr>
          <a:xfrm>
            <a:off x="1607009" y="2139040"/>
            <a:ext cx="32594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Photon detection probability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47796E-3F1B-6819-9FDE-3816D97B98CE}"/>
              </a:ext>
            </a:extLst>
          </p:cNvPr>
          <p:cNvSpPr txBox="1"/>
          <p:nvPr/>
        </p:nvSpPr>
        <p:spPr>
          <a:xfrm>
            <a:off x="7863363" y="2139040"/>
            <a:ext cx="32594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Incident photon flux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A727DF6-371E-BE5A-2247-9FAB97FCFCA3}"/>
                  </a:ext>
                </a:extLst>
              </p:cNvPr>
              <p:cNvSpPr txBox="1"/>
              <p:nvPr/>
            </p:nvSpPr>
            <p:spPr>
              <a:xfrm>
                <a:off x="2414396" y="2539813"/>
                <a:ext cx="164468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A727DF6-371E-BE5A-2247-9FAB97FCFC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4396" y="2539813"/>
                <a:ext cx="1644681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589A59B-F12B-2CBC-D3CB-A334AB5E02DF}"/>
                  </a:ext>
                </a:extLst>
              </p:cNvPr>
              <p:cNvSpPr txBox="1"/>
              <p:nvPr/>
            </p:nvSpPr>
            <p:spPr>
              <a:xfrm>
                <a:off x="8460147" y="2539813"/>
                <a:ext cx="206588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589A59B-F12B-2CBC-D3CB-A334AB5E02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0147" y="2539813"/>
                <a:ext cx="2065886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Arrow: Right 24">
            <a:extLst>
              <a:ext uri="{FF2B5EF4-FFF2-40B4-BE49-F238E27FC236}">
                <a16:creationId xmlns:a16="http://schemas.microsoft.com/office/drawing/2014/main" id="{B5424AA9-6FF0-A1F1-3F4B-A5FCC759493A}"/>
              </a:ext>
            </a:extLst>
          </p:cNvPr>
          <p:cNvSpPr/>
          <p:nvPr/>
        </p:nvSpPr>
        <p:spPr>
          <a:xfrm>
            <a:off x="5895945" y="3747127"/>
            <a:ext cx="400110" cy="998128"/>
          </a:xfrm>
          <a:prstGeom prst="rightArrow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935659-1674-C72E-E9BF-ADDDA563C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4343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een and red line graph&#10;&#10;Description automatically generated">
            <a:extLst>
              <a:ext uri="{FF2B5EF4-FFF2-40B4-BE49-F238E27FC236}">
                <a16:creationId xmlns:a16="http://schemas.microsoft.com/office/drawing/2014/main" id="{8EDC633F-C2CD-B250-F663-1534E711473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277" y="2273226"/>
            <a:ext cx="3383280" cy="2286000"/>
          </a:xfrm>
          <a:prstGeom prst="rect">
            <a:avLst/>
          </a:prstGeom>
        </p:spPr>
      </p:pic>
      <p:pic>
        <p:nvPicPr>
          <p:cNvPr id="9" name="Picture 8" descr="A green and pink graph&#10;&#10;Description automatically generated with low confidence">
            <a:extLst>
              <a:ext uri="{FF2B5EF4-FFF2-40B4-BE49-F238E27FC236}">
                <a16:creationId xmlns:a16="http://schemas.microsoft.com/office/drawing/2014/main" id="{824942EC-CDF8-F7FD-E9CF-9D73F38DF11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011" y="2273226"/>
            <a:ext cx="3383280" cy="228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8B1D01-20B1-71C9-D7E3-D91774EC0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CBF39B-95E4-5882-94B4-56322D37827B}"/>
              </a:ext>
            </a:extLst>
          </p:cNvPr>
          <p:cNvSpPr txBox="1"/>
          <p:nvPr/>
        </p:nvSpPr>
        <p:spPr>
          <a:xfrm>
            <a:off x="7236259" y="1480452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Noise by low photon counts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9291AA1-552A-638A-22A6-B6430FBE4FB3}"/>
              </a:ext>
            </a:extLst>
          </p:cNvPr>
          <p:cNvCxnSpPr>
            <a:cxnSpLocks/>
          </p:cNvCxnSpPr>
          <p:nvPr/>
        </p:nvCxnSpPr>
        <p:spPr>
          <a:xfrm>
            <a:off x="7830619" y="4329331"/>
            <a:ext cx="2926080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06F62EB-A23A-AC84-8E60-9A7BF8EC65BC}"/>
              </a:ext>
            </a:extLst>
          </p:cNvPr>
          <p:cNvCxnSpPr>
            <a:cxnSpLocks/>
          </p:cNvCxnSpPr>
          <p:nvPr/>
        </p:nvCxnSpPr>
        <p:spPr>
          <a:xfrm rot="16200000">
            <a:off x="6687619" y="3186331"/>
            <a:ext cx="2286000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BE047E8-5BC1-655B-5D58-D220C8E2C7D2}"/>
              </a:ext>
            </a:extLst>
          </p:cNvPr>
          <p:cNvSpPr txBox="1"/>
          <p:nvPr/>
        </p:nvSpPr>
        <p:spPr>
          <a:xfrm>
            <a:off x="8836459" y="4347794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7590A80-E523-DF36-22F6-8DEA69577C10}"/>
              </a:ext>
            </a:extLst>
          </p:cNvPr>
          <p:cNvSpPr txBox="1"/>
          <p:nvPr/>
        </p:nvSpPr>
        <p:spPr>
          <a:xfrm rot="16200000">
            <a:off x="7029283" y="2986277"/>
            <a:ext cx="1097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Intensity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A8A9BF5-47F7-D0D1-AEDB-9066CB83B829}"/>
              </a:ext>
            </a:extLst>
          </p:cNvPr>
          <p:cNvSpPr txBox="1"/>
          <p:nvPr/>
        </p:nvSpPr>
        <p:spPr>
          <a:xfrm>
            <a:off x="1216993" y="1480452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Pileup distortion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964C3B2D-4CD3-96B6-6422-2A5F96FDFF5B}"/>
              </a:ext>
            </a:extLst>
          </p:cNvPr>
          <p:cNvCxnSpPr>
            <a:cxnSpLocks/>
          </p:cNvCxnSpPr>
          <p:nvPr/>
        </p:nvCxnSpPr>
        <p:spPr>
          <a:xfrm>
            <a:off x="1811353" y="4329331"/>
            <a:ext cx="2926080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D2D04C0-43EE-CEF7-C4BA-9BD21564878D}"/>
              </a:ext>
            </a:extLst>
          </p:cNvPr>
          <p:cNvCxnSpPr>
            <a:cxnSpLocks/>
          </p:cNvCxnSpPr>
          <p:nvPr/>
        </p:nvCxnSpPr>
        <p:spPr>
          <a:xfrm rot="16200000">
            <a:off x="668353" y="3186331"/>
            <a:ext cx="2286000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19EAB07D-C04A-68E8-3AC2-5813747EB84B}"/>
              </a:ext>
            </a:extLst>
          </p:cNvPr>
          <p:cNvSpPr txBox="1"/>
          <p:nvPr/>
        </p:nvSpPr>
        <p:spPr>
          <a:xfrm>
            <a:off x="2817193" y="4347794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6A465EA-D11E-BBB1-717E-CD320F57979E}"/>
              </a:ext>
            </a:extLst>
          </p:cNvPr>
          <p:cNvSpPr txBox="1"/>
          <p:nvPr/>
        </p:nvSpPr>
        <p:spPr>
          <a:xfrm rot="16200000">
            <a:off x="1010017" y="2986277"/>
            <a:ext cx="1097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Intensity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C67CD3-3CC3-B2EE-9F43-B5849F38D3D8}"/>
              </a:ext>
            </a:extLst>
          </p:cNvPr>
          <p:cNvSpPr txBox="1"/>
          <p:nvPr/>
        </p:nvSpPr>
        <p:spPr>
          <a:xfrm>
            <a:off x="1964932" y="5414807"/>
            <a:ext cx="8262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Our original goal was to reduce distortions and noise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59C0C6-62C1-9EBA-3737-A752F1B6BE5A}"/>
              </a:ext>
            </a:extLst>
          </p:cNvPr>
          <p:cNvGrpSpPr/>
          <p:nvPr/>
        </p:nvGrpSpPr>
        <p:grpSpPr>
          <a:xfrm>
            <a:off x="4600957" y="2886395"/>
            <a:ext cx="2052222" cy="798863"/>
            <a:chOff x="4883283" y="2830192"/>
            <a:chExt cx="2052222" cy="79886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D5AD4F6-E360-EF72-53B0-F67C0FD20403}"/>
                </a:ext>
              </a:extLst>
            </p:cNvPr>
            <p:cNvGrpSpPr/>
            <p:nvPr/>
          </p:nvGrpSpPr>
          <p:grpSpPr>
            <a:xfrm>
              <a:off x="4883283" y="3228945"/>
              <a:ext cx="1686462" cy="400110"/>
              <a:chOff x="6497345" y="5459973"/>
              <a:chExt cx="1686462" cy="400110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695C9AE5-3863-BF25-8AA4-097CE699D0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97345" y="5660028"/>
                <a:ext cx="365760" cy="0"/>
              </a:xfrm>
              <a:prstGeom prst="line">
                <a:avLst/>
              </a:prstGeom>
              <a:ln w="38100">
                <a:solidFill>
                  <a:srgbClr val="00CC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37DC9D5-3995-2631-68B2-D7BFD48D82B5}"/>
                  </a:ext>
                </a:extLst>
              </p:cNvPr>
              <p:cNvSpPr txBox="1"/>
              <p:nvPr/>
            </p:nvSpPr>
            <p:spPr>
              <a:xfrm>
                <a:off x="6903647" y="5459973"/>
                <a:ext cx="12801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Measured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43F3516-293E-B377-06FB-5259D4265516}"/>
                </a:ext>
              </a:extLst>
            </p:cNvPr>
            <p:cNvGrpSpPr/>
            <p:nvPr/>
          </p:nvGrpSpPr>
          <p:grpSpPr>
            <a:xfrm>
              <a:off x="4883283" y="2830192"/>
              <a:ext cx="2052222" cy="400110"/>
              <a:chOff x="4008194" y="5459973"/>
              <a:chExt cx="2052222" cy="400110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D21BC4C4-C2A5-D73F-A3C5-A944E55A3B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08194" y="5660028"/>
                <a:ext cx="365760" cy="0"/>
              </a:xfrm>
              <a:prstGeom prst="line">
                <a:avLst/>
              </a:prstGeom>
              <a:ln w="38100">
                <a:solidFill>
                  <a:srgbClr val="FF006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578BF3-A2AB-717D-24E3-4D2752B1A0E8}"/>
                  </a:ext>
                </a:extLst>
              </p:cNvPr>
              <p:cNvSpPr txBox="1"/>
              <p:nvPr/>
            </p:nvSpPr>
            <p:spPr>
              <a:xfrm>
                <a:off x="4414496" y="5459973"/>
                <a:ext cx="164592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Ground-truth</a:t>
                </a:r>
              </a:p>
            </p:txBody>
          </p:sp>
        </p:grp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FFEEEE-966F-475E-9E33-CDD5FEAF8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1054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B1D01-20B1-71C9-D7E3-D91774EC0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CBF39B-95E4-5882-94B4-56322D37827B}"/>
              </a:ext>
            </a:extLst>
          </p:cNvPr>
          <p:cNvSpPr txBox="1"/>
          <p:nvPr/>
        </p:nvSpPr>
        <p:spPr>
          <a:xfrm>
            <a:off x="7236259" y="1480452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Noise by low photon counts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A8A9BF5-47F7-D0D1-AEDB-9066CB83B829}"/>
              </a:ext>
            </a:extLst>
          </p:cNvPr>
          <p:cNvSpPr txBox="1"/>
          <p:nvPr/>
        </p:nvSpPr>
        <p:spPr>
          <a:xfrm>
            <a:off x="1216993" y="1480452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Noise by distortion correction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501F8BA-3298-A53B-84E7-E799C8C0824E}"/>
              </a:ext>
            </a:extLst>
          </p:cNvPr>
          <p:cNvGrpSpPr/>
          <p:nvPr/>
        </p:nvGrpSpPr>
        <p:grpSpPr>
          <a:xfrm>
            <a:off x="1358602" y="2043331"/>
            <a:ext cx="9420955" cy="2704573"/>
            <a:chOff x="1358602" y="1359936"/>
            <a:chExt cx="9420955" cy="2704573"/>
          </a:xfrm>
        </p:grpSpPr>
        <p:pic>
          <p:nvPicPr>
            <p:cNvPr id="8" name="Picture 7" descr="A green and red line graph&#10;&#10;Description automatically generated">
              <a:extLst>
                <a:ext uri="{FF2B5EF4-FFF2-40B4-BE49-F238E27FC236}">
                  <a16:creationId xmlns:a16="http://schemas.microsoft.com/office/drawing/2014/main" id="{8EDC633F-C2CD-B250-F663-1534E7114738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6277" y="1589831"/>
              <a:ext cx="3383280" cy="2286000"/>
            </a:xfrm>
            <a:prstGeom prst="rect">
              <a:avLst/>
            </a:prstGeom>
          </p:spPr>
        </p:pic>
        <p:pic>
          <p:nvPicPr>
            <p:cNvPr id="5" name="Picture 4" descr="A green and pink graph&#10;&#10;Description automatically generated with medium confidence">
              <a:extLst>
                <a:ext uri="{FF2B5EF4-FFF2-40B4-BE49-F238E27FC236}">
                  <a16:creationId xmlns:a16="http://schemas.microsoft.com/office/drawing/2014/main" id="{A89EE59A-601F-9A52-7C6E-D27CBB985581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7011" y="1589831"/>
              <a:ext cx="3383280" cy="2286000"/>
            </a:xfrm>
            <a:prstGeom prst="rect">
              <a:avLst/>
            </a:prstGeom>
          </p:spPr>
        </p:pic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255C320-F28D-E4F3-B1FC-2093A8242326}"/>
                </a:ext>
              </a:extLst>
            </p:cNvPr>
            <p:cNvGrpSpPr/>
            <p:nvPr/>
          </p:nvGrpSpPr>
          <p:grpSpPr>
            <a:xfrm>
              <a:off x="4600957" y="2203000"/>
              <a:ext cx="2052222" cy="798863"/>
              <a:chOff x="4883283" y="2830192"/>
              <a:chExt cx="2052222" cy="798863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3E6EDB8E-481E-6AD3-AC3B-A998DAC3426B}"/>
                  </a:ext>
                </a:extLst>
              </p:cNvPr>
              <p:cNvGrpSpPr/>
              <p:nvPr/>
            </p:nvGrpSpPr>
            <p:grpSpPr>
              <a:xfrm>
                <a:off x="4883283" y="3228945"/>
                <a:ext cx="1686462" cy="400110"/>
                <a:chOff x="6497345" y="5459973"/>
                <a:chExt cx="1686462" cy="400110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D2D786FD-2486-DCCF-1FE8-98C93854D0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97345" y="5660028"/>
                  <a:ext cx="365760" cy="0"/>
                </a:xfrm>
                <a:prstGeom prst="line">
                  <a:avLst/>
                </a:prstGeom>
                <a:ln w="38100">
                  <a:solidFill>
                    <a:srgbClr val="00CC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17F66085-397F-AA32-9988-6B27032C35D1}"/>
                    </a:ext>
                  </a:extLst>
                </p:cNvPr>
                <p:cNvSpPr txBox="1"/>
                <p:nvPr/>
              </p:nvSpPr>
              <p:spPr>
                <a:xfrm>
                  <a:off x="6903647" y="5459973"/>
                  <a:ext cx="128016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/>
                    <a:t>Measured</a:t>
                  </a:r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C5A4C46F-D539-7BCC-0963-DDFFF7305387}"/>
                  </a:ext>
                </a:extLst>
              </p:cNvPr>
              <p:cNvGrpSpPr/>
              <p:nvPr/>
            </p:nvGrpSpPr>
            <p:grpSpPr>
              <a:xfrm>
                <a:off x="4883283" y="2830192"/>
                <a:ext cx="2052222" cy="400110"/>
                <a:chOff x="4008194" y="5459973"/>
                <a:chExt cx="2052222" cy="400110"/>
              </a:xfrm>
            </p:grpSpPr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6D44F2B3-F790-570C-0ACD-8ECA4AFCD3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08194" y="5660028"/>
                  <a:ext cx="365760" cy="0"/>
                </a:xfrm>
                <a:prstGeom prst="line">
                  <a:avLst/>
                </a:prstGeom>
                <a:ln w="38100">
                  <a:solidFill>
                    <a:srgbClr val="FF006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436542A1-1305-4D23-344D-79576860C50E}"/>
                    </a:ext>
                  </a:extLst>
                </p:cNvPr>
                <p:cNvSpPr txBox="1"/>
                <p:nvPr/>
              </p:nvSpPr>
              <p:spPr>
                <a:xfrm>
                  <a:off x="4414496" y="5459973"/>
                  <a:ext cx="164592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/>
                    <a:t>Ground-truth</a:t>
                  </a:r>
                </a:p>
              </p:txBody>
            </p:sp>
          </p:grpSp>
        </p:grp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59291AA1-552A-638A-22A6-B6430FBE4FB3}"/>
                </a:ext>
              </a:extLst>
            </p:cNvPr>
            <p:cNvCxnSpPr>
              <a:cxnSpLocks/>
            </p:cNvCxnSpPr>
            <p:nvPr/>
          </p:nvCxnSpPr>
          <p:spPr>
            <a:xfrm>
              <a:off x="7830619" y="3645936"/>
              <a:ext cx="292608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06F62EB-A23A-AC84-8E60-9A7BF8EC65B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687619" y="2502936"/>
              <a:ext cx="2286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BE047E8-5BC1-655B-5D58-D220C8E2C7D2}"/>
                </a:ext>
              </a:extLst>
            </p:cNvPr>
            <p:cNvSpPr txBox="1"/>
            <p:nvPr/>
          </p:nvSpPr>
          <p:spPr>
            <a:xfrm>
              <a:off x="8836459" y="3664399"/>
              <a:ext cx="914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7590A80-E523-DF36-22F6-8DEA69577C10}"/>
                </a:ext>
              </a:extLst>
            </p:cNvPr>
            <p:cNvSpPr txBox="1"/>
            <p:nvPr/>
          </p:nvSpPr>
          <p:spPr>
            <a:xfrm rot="16200000">
              <a:off x="7029283" y="2302882"/>
              <a:ext cx="10972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Intensity</a:t>
              </a:r>
            </a:p>
          </p:txBody>
        </p: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964C3B2D-4CD3-96B6-6422-2A5F96FDFF5B}"/>
                </a:ext>
              </a:extLst>
            </p:cNvPr>
            <p:cNvCxnSpPr>
              <a:cxnSpLocks/>
            </p:cNvCxnSpPr>
            <p:nvPr/>
          </p:nvCxnSpPr>
          <p:spPr>
            <a:xfrm>
              <a:off x="1811353" y="3645936"/>
              <a:ext cx="292608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7D2D04C0-43EE-CEF7-C4BA-9BD21564878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68353" y="2502936"/>
              <a:ext cx="2286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9EAB07D-C04A-68E8-3AC2-5813747EB84B}"/>
                </a:ext>
              </a:extLst>
            </p:cNvPr>
            <p:cNvSpPr txBox="1"/>
            <p:nvPr/>
          </p:nvSpPr>
          <p:spPr>
            <a:xfrm>
              <a:off x="2817193" y="3664399"/>
              <a:ext cx="914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C6A465EA-D11E-BBB1-717E-CD320F57979E}"/>
                </a:ext>
              </a:extLst>
            </p:cNvPr>
            <p:cNvSpPr txBox="1"/>
            <p:nvPr/>
          </p:nvSpPr>
          <p:spPr>
            <a:xfrm rot="16200000">
              <a:off x="1010017" y="2302882"/>
              <a:ext cx="10972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Intensity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EC67CD3-3CC3-B2EE-9F43-B5849F38D3D8}"/>
              </a:ext>
            </a:extLst>
          </p:cNvPr>
          <p:cNvSpPr txBox="1"/>
          <p:nvPr/>
        </p:nvSpPr>
        <p:spPr>
          <a:xfrm>
            <a:off x="1964932" y="5414807"/>
            <a:ext cx="8262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Now our goal is just to reduce noise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B9EDFE-0A39-0304-3CA3-38DC3C0D7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8123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90CC8-4C24-E68A-1758-C7DA22ED1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Reduce Noise?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4E5D5B-1D70-30E0-D8FE-6A57D67FBCD6}"/>
              </a:ext>
            </a:extLst>
          </p:cNvPr>
          <p:cNvSpPr txBox="1"/>
          <p:nvPr/>
        </p:nvSpPr>
        <p:spPr>
          <a:xfrm>
            <a:off x="833843" y="5414807"/>
            <a:ext cx="10524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If we know signal &amp; noise power ratio (or SNR), we can minimize error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457148-6704-5706-6E4F-CEE973B7B046}"/>
              </a:ext>
            </a:extLst>
          </p:cNvPr>
          <p:cNvSpPr txBox="1"/>
          <p:nvPr/>
        </p:nvSpPr>
        <p:spPr>
          <a:xfrm>
            <a:off x="7236259" y="1480452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Recovered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D93E43-27E9-7BC6-16E2-EF79A84B16C3}"/>
              </a:ext>
            </a:extLst>
          </p:cNvPr>
          <p:cNvSpPr txBox="1"/>
          <p:nvPr/>
        </p:nvSpPr>
        <p:spPr>
          <a:xfrm>
            <a:off x="1216993" y="1480452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Noisy</a:t>
            </a:r>
          </a:p>
        </p:txBody>
      </p:sp>
      <p:pic>
        <p:nvPicPr>
          <p:cNvPr id="5" name="Picture 4" descr="A bar code with green lines&#10;&#10;Description automatically generated with low confidence">
            <a:extLst>
              <a:ext uri="{FF2B5EF4-FFF2-40B4-BE49-F238E27FC236}">
                <a16:creationId xmlns:a16="http://schemas.microsoft.com/office/drawing/2014/main" id="{ED79D58A-07FE-A231-6B90-BA3DD2DD8CC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011" y="2273226"/>
            <a:ext cx="3383280" cy="2286000"/>
          </a:xfrm>
          <a:prstGeom prst="rect">
            <a:avLst/>
          </a:prstGeom>
        </p:spPr>
      </p:pic>
      <p:pic>
        <p:nvPicPr>
          <p:cNvPr id="7" name="Picture 6" descr="A green line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EFF6BFF9-95F5-D377-3B46-166D1330428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277" y="2273226"/>
            <a:ext cx="3383280" cy="228600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CE1F49-2815-D41E-8355-299D64658421}"/>
              </a:ext>
            </a:extLst>
          </p:cNvPr>
          <p:cNvCxnSpPr>
            <a:cxnSpLocks/>
          </p:cNvCxnSpPr>
          <p:nvPr/>
        </p:nvCxnSpPr>
        <p:spPr>
          <a:xfrm>
            <a:off x="7830619" y="4329331"/>
            <a:ext cx="2926080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7BDD293-AF5E-CB60-08EF-789CC317EDC5}"/>
              </a:ext>
            </a:extLst>
          </p:cNvPr>
          <p:cNvCxnSpPr>
            <a:cxnSpLocks/>
          </p:cNvCxnSpPr>
          <p:nvPr/>
        </p:nvCxnSpPr>
        <p:spPr>
          <a:xfrm rot="16200000">
            <a:off x="6687619" y="3186331"/>
            <a:ext cx="2286000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0ADB5C2-A783-1304-2126-27B889876EA8}"/>
              </a:ext>
            </a:extLst>
          </p:cNvPr>
          <p:cNvSpPr txBox="1"/>
          <p:nvPr/>
        </p:nvSpPr>
        <p:spPr>
          <a:xfrm>
            <a:off x="8836459" y="4347794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A67D51-D592-1F2E-203F-01A0F3D99049}"/>
              </a:ext>
            </a:extLst>
          </p:cNvPr>
          <p:cNvSpPr txBox="1"/>
          <p:nvPr/>
        </p:nvSpPr>
        <p:spPr>
          <a:xfrm rot="16200000">
            <a:off x="7029283" y="2986277"/>
            <a:ext cx="1097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Intensity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1549D32-FA4A-431D-721A-DBD2D5851B78}"/>
              </a:ext>
            </a:extLst>
          </p:cNvPr>
          <p:cNvCxnSpPr>
            <a:cxnSpLocks/>
          </p:cNvCxnSpPr>
          <p:nvPr/>
        </p:nvCxnSpPr>
        <p:spPr>
          <a:xfrm>
            <a:off x="1811353" y="4329331"/>
            <a:ext cx="2926080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21DEA66-2C37-96F7-B0A3-EFB1DBFA11BB}"/>
              </a:ext>
            </a:extLst>
          </p:cNvPr>
          <p:cNvCxnSpPr>
            <a:cxnSpLocks/>
          </p:cNvCxnSpPr>
          <p:nvPr/>
        </p:nvCxnSpPr>
        <p:spPr>
          <a:xfrm rot="16200000">
            <a:off x="668353" y="3186331"/>
            <a:ext cx="2286000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50AE871-4D65-F60E-DA7C-0809E9F9E4AB}"/>
              </a:ext>
            </a:extLst>
          </p:cNvPr>
          <p:cNvSpPr txBox="1"/>
          <p:nvPr/>
        </p:nvSpPr>
        <p:spPr>
          <a:xfrm>
            <a:off x="2817193" y="4347794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012B2D-DACE-B21D-975A-C11A16DDDCAC}"/>
              </a:ext>
            </a:extLst>
          </p:cNvPr>
          <p:cNvSpPr txBox="1"/>
          <p:nvPr/>
        </p:nvSpPr>
        <p:spPr>
          <a:xfrm rot="16200000">
            <a:off x="1010017" y="2986277"/>
            <a:ext cx="1097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Intensity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DD04ABF-FB97-A031-F8D1-DD9DFAA94F30}"/>
              </a:ext>
            </a:extLst>
          </p:cNvPr>
          <p:cNvSpPr txBox="1"/>
          <p:nvPr/>
        </p:nvSpPr>
        <p:spPr>
          <a:xfrm>
            <a:off x="4738804" y="2918922"/>
            <a:ext cx="2377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If we know SNR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F3CB1D3-B796-D00D-DC3F-5EA1ECD77778}"/>
              </a:ext>
            </a:extLst>
          </p:cNvPr>
          <p:cNvCxnSpPr>
            <a:cxnSpLocks/>
          </p:cNvCxnSpPr>
          <p:nvPr/>
        </p:nvCxnSpPr>
        <p:spPr>
          <a:xfrm>
            <a:off x="4738804" y="3464296"/>
            <a:ext cx="237744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F2BE35-35ED-A2B1-C71F-CD930AC2E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7507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648F6-FCA2-60EA-4218-D4CC0AB08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Compute SNR?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2C1ADD-887D-4C91-8870-58C5D80EB63C}"/>
              </a:ext>
            </a:extLst>
          </p:cNvPr>
          <p:cNvSpPr/>
          <p:nvPr/>
        </p:nvSpPr>
        <p:spPr>
          <a:xfrm>
            <a:off x="1611327" y="3147121"/>
            <a:ext cx="3383280" cy="1132461"/>
          </a:xfrm>
          <a:prstGeom prst="rect">
            <a:avLst/>
          </a:prstGeom>
          <a:solidFill>
            <a:srgbClr val="993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9139D90-8EAC-AC86-CBBD-1C876FB45FA3}"/>
              </a:ext>
            </a:extLst>
          </p:cNvPr>
          <p:cNvSpPr/>
          <p:nvPr/>
        </p:nvSpPr>
        <p:spPr>
          <a:xfrm>
            <a:off x="1613708" y="2792326"/>
            <a:ext cx="3383757" cy="354549"/>
          </a:xfrm>
          <a:custGeom>
            <a:avLst/>
            <a:gdLst>
              <a:gd name="connsiteX0" fmla="*/ 0 w 3383757"/>
              <a:gd name="connsiteY0" fmla="*/ 97631 h 97631"/>
              <a:gd name="connsiteX1" fmla="*/ 1619250 w 3383757"/>
              <a:gd name="connsiteY1" fmla="*/ 0 h 97631"/>
              <a:gd name="connsiteX2" fmla="*/ 3383757 w 3383757"/>
              <a:gd name="connsiteY2" fmla="*/ 97631 h 9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83757" h="97631">
                <a:moveTo>
                  <a:pt x="0" y="97631"/>
                </a:moveTo>
                <a:cubicBezTo>
                  <a:pt x="527645" y="48815"/>
                  <a:pt x="1055291" y="0"/>
                  <a:pt x="1619250" y="0"/>
                </a:cubicBezTo>
                <a:cubicBezTo>
                  <a:pt x="2183209" y="0"/>
                  <a:pt x="2783483" y="48815"/>
                  <a:pt x="3383757" y="97631"/>
                </a:cubicBezTo>
              </a:path>
            </a:pathLst>
          </a:custGeom>
          <a:solidFill>
            <a:srgbClr val="993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81999A3-EE0A-AE1C-2AA4-F6AD0EA64EF7}"/>
              </a:ext>
            </a:extLst>
          </p:cNvPr>
          <p:cNvCxnSpPr>
            <a:cxnSpLocks/>
          </p:cNvCxnSpPr>
          <p:nvPr/>
        </p:nvCxnSpPr>
        <p:spPr>
          <a:xfrm>
            <a:off x="1611328" y="4279583"/>
            <a:ext cx="3657600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D0ED583-4154-3891-186A-6D80CCE9F906}"/>
              </a:ext>
            </a:extLst>
          </p:cNvPr>
          <p:cNvCxnSpPr>
            <a:cxnSpLocks/>
          </p:cNvCxnSpPr>
          <p:nvPr/>
        </p:nvCxnSpPr>
        <p:spPr>
          <a:xfrm rot="16200000">
            <a:off x="239728" y="2907983"/>
            <a:ext cx="2743200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A76FE33-AC18-D624-0056-6A3067FB43CD}"/>
              </a:ext>
            </a:extLst>
          </p:cNvPr>
          <p:cNvSpPr txBox="1"/>
          <p:nvPr/>
        </p:nvSpPr>
        <p:spPr>
          <a:xfrm>
            <a:off x="2400799" y="4303640"/>
            <a:ext cx="2078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Original domain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373D5D-DFBF-B68E-7A8C-D1CBFEBAD2AF}"/>
              </a:ext>
            </a:extLst>
          </p:cNvPr>
          <p:cNvSpPr txBox="1"/>
          <p:nvPr/>
        </p:nvSpPr>
        <p:spPr>
          <a:xfrm rot="16200000">
            <a:off x="631989" y="2707928"/>
            <a:ext cx="1439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Intensity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2F3862-EADD-E5F6-1D90-AAE7EE2998CA}"/>
              </a:ext>
            </a:extLst>
          </p:cNvPr>
          <p:cNvSpPr txBox="1"/>
          <p:nvPr/>
        </p:nvSpPr>
        <p:spPr>
          <a:xfrm>
            <a:off x="1839523" y="3279052"/>
            <a:ext cx="2926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Mixed signal &amp; noise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F94785-802B-FCA7-81AA-1892F5A3A6C3}"/>
              </a:ext>
            </a:extLst>
          </p:cNvPr>
          <p:cNvSpPr txBox="1"/>
          <p:nvPr/>
        </p:nvSpPr>
        <p:spPr>
          <a:xfrm>
            <a:off x="2310062" y="5412046"/>
            <a:ext cx="7571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Signal and noise are mixed in the original domain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9D4E45-7BB6-E4CF-8B5C-465860121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8068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648F6-FCA2-60EA-4218-D4CC0AB08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Compute SNR?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CDB8AE3-1DF1-0D77-5710-6830C4F3D74D}"/>
              </a:ext>
            </a:extLst>
          </p:cNvPr>
          <p:cNvGrpSpPr/>
          <p:nvPr/>
        </p:nvGrpSpPr>
        <p:grpSpPr>
          <a:xfrm>
            <a:off x="7326327" y="2171702"/>
            <a:ext cx="1193482" cy="2107882"/>
            <a:chOff x="6849302" y="1377762"/>
            <a:chExt cx="1193482" cy="2107882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75C1C29-4653-4A46-C0E0-314719278CCE}"/>
                </a:ext>
              </a:extLst>
            </p:cNvPr>
            <p:cNvSpPr/>
            <p:nvPr/>
          </p:nvSpPr>
          <p:spPr>
            <a:xfrm>
              <a:off x="6849302" y="1382524"/>
              <a:ext cx="1188720" cy="2103120"/>
            </a:xfrm>
            <a:custGeom>
              <a:avLst/>
              <a:gdLst>
                <a:gd name="connsiteX0" fmla="*/ 0 w 1394460"/>
                <a:gd name="connsiteY0" fmla="*/ 982 h 2157442"/>
                <a:gd name="connsiteX1" fmla="*/ 1021080 w 1394460"/>
                <a:gd name="connsiteY1" fmla="*/ 351502 h 2157442"/>
                <a:gd name="connsiteX2" fmla="*/ 1394460 w 1394460"/>
                <a:gd name="connsiteY2" fmla="*/ 2157442 h 2157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4460" h="2157442">
                  <a:moveTo>
                    <a:pt x="0" y="982"/>
                  </a:moveTo>
                  <a:cubicBezTo>
                    <a:pt x="394335" y="-3463"/>
                    <a:pt x="788670" y="-7908"/>
                    <a:pt x="1021080" y="351502"/>
                  </a:cubicBezTo>
                  <a:cubicBezTo>
                    <a:pt x="1253490" y="710912"/>
                    <a:pt x="1323975" y="1434177"/>
                    <a:pt x="1394460" y="2157442"/>
                  </a:cubicBezTo>
                </a:path>
              </a:pathLst>
            </a:custGeom>
            <a:solidFill>
              <a:srgbClr val="3366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ight Triangle 35">
              <a:extLst>
                <a:ext uri="{FF2B5EF4-FFF2-40B4-BE49-F238E27FC236}">
                  <a16:creationId xmlns:a16="http://schemas.microsoft.com/office/drawing/2014/main" id="{EBCEEB43-A554-803F-1F0B-905645CE9997}"/>
                </a:ext>
              </a:extLst>
            </p:cNvPr>
            <p:cNvSpPr/>
            <p:nvPr/>
          </p:nvSpPr>
          <p:spPr>
            <a:xfrm>
              <a:off x="6854064" y="1377762"/>
              <a:ext cx="1188720" cy="2103120"/>
            </a:xfrm>
            <a:prstGeom prst="rtTriangle">
              <a:avLst/>
            </a:prstGeom>
            <a:solidFill>
              <a:srgbClr val="3366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12AA2EB-4D9E-4F52-F679-E7F7AF51C314}"/>
              </a:ext>
            </a:extLst>
          </p:cNvPr>
          <p:cNvGrpSpPr/>
          <p:nvPr/>
        </p:nvGrpSpPr>
        <p:grpSpPr>
          <a:xfrm>
            <a:off x="7326327" y="4009829"/>
            <a:ext cx="3386138" cy="269754"/>
            <a:chOff x="4124325" y="3331368"/>
            <a:chExt cx="3386138" cy="37195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0E2EFB8-B74A-EA1E-811D-9DEF9E525C8C}"/>
                </a:ext>
              </a:extLst>
            </p:cNvPr>
            <p:cNvSpPr/>
            <p:nvPr/>
          </p:nvSpPr>
          <p:spPr>
            <a:xfrm>
              <a:off x="4124325" y="3429000"/>
              <a:ext cx="3383280" cy="274320"/>
            </a:xfrm>
            <a:prstGeom prst="rect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AC9E612-DCD1-FB49-6A48-DD306AFBC6BF}"/>
                </a:ext>
              </a:extLst>
            </p:cNvPr>
            <p:cNvSpPr/>
            <p:nvPr/>
          </p:nvSpPr>
          <p:spPr>
            <a:xfrm>
              <a:off x="4126706" y="3331368"/>
              <a:ext cx="3383757" cy="97631"/>
            </a:xfrm>
            <a:custGeom>
              <a:avLst/>
              <a:gdLst>
                <a:gd name="connsiteX0" fmla="*/ 0 w 3383757"/>
                <a:gd name="connsiteY0" fmla="*/ 97631 h 97631"/>
                <a:gd name="connsiteX1" fmla="*/ 1619250 w 3383757"/>
                <a:gd name="connsiteY1" fmla="*/ 0 h 97631"/>
                <a:gd name="connsiteX2" fmla="*/ 3383757 w 3383757"/>
                <a:gd name="connsiteY2" fmla="*/ 97631 h 97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83757" h="97631">
                  <a:moveTo>
                    <a:pt x="0" y="97631"/>
                  </a:moveTo>
                  <a:cubicBezTo>
                    <a:pt x="527645" y="48815"/>
                    <a:pt x="1055291" y="0"/>
                    <a:pt x="1619250" y="0"/>
                  </a:cubicBezTo>
                  <a:cubicBezTo>
                    <a:pt x="2183209" y="0"/>
                    <a:pt x="2783483" y="48815"/>
                    <a:pt x="3383757" y="97631"/>
                  </a:cubicBezTo>
                </a:path>
              </a:pathLst>
            </a:cu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64A3FBA-0E2E-6101-0976-CBE2AD411697}"/>
              </a:ext>
            </a:extLst>
          </p:cNvPr>
          <p:cNvCxnSpPr>
            <a:cxnSpLocks/>
          </p:cNvCxnSpPr>
          <p:nvPr/>
        </p:nvCxnSpPr>
        <p:spPr>
          <a:xfrm>
            <a:off x="7326328" y="4279583"/>
            <a:ext cx="3657600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CFDE6BB-FB21-4CF0-AD2C-4EF00BB71BA7}"/>
              </a:ext>
            </a:extLst>
          </p:cNvPr>
          <p:cNvCxnSpPr>
            <a:cxnSpLocks/>
          </p:cNvCxnSpPr>
          <p:nvPr/>
        </p:nvCxnSpPr>
        <p:spPr>
          <a:xfrm rot="16200000">
            <a:off x="5954728" y="2907983"/>
            <a:ext cx="2743200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D048CA45-E9E4-0AE0-F7D7-EB73A4FF1CE4}"/>
              </a:ext>
            </a:extLst>
          </p:cNvPr>
          <p:cNvSpPr txBox="1"/>
          <p:nvPr/>
        </p:nvSpPr>
        <p:spPr>
          <a:xfrm>
            <a:off x="8115799" y="4303640"/>
            <a:ext cx="2078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Transform domain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95363FA-8694-C4D1-DAC8-D18128CECA5D}"/>
              </a:ext>
            </a:extLst>
          </p:cNvPr>
          <p:cNvSpPr txBox="1"/>
          <p:nvPr/>
        </p:nvSpPr>
        <p:spPr>
          <a:xfrm rot="16200000">
            <a:off x="6346989" y="2707928"/>
            <a:ext cx="1439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8938FA4-4417-94FC-0D61-F5FB3FC92655}"/>
              </a:ext>
            </a:extLst>
          </p:cNvPr>
          <p:cNvSpPr txBox="1"/>
          <p:nvPr/>
        </p:nvSpPr>
        <p:spPr>
          <a:xfrm>
            <a:off x="7391387" y="2958475"/>
            <a:ext cx="984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Signal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EB357C6-8347-B4D6-0A99-AF18F7A61ED3}"/>
              </a:ext>
            </a:extLst>
          </p:cNvPr>
          <p:cNvSpPr txBox="1"/>
          <p:nvPr/>
        </p:nvSpPr>
        <p:spPr>
          <a:xfrm>
            <a:off x="8455992" y="3908554"/>
            <a:ext cx="1123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Noise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17E25C6-6833-61C0-5900-067FEDF5793A}"/>
              </a:ext>
            </a:extLst>
          </p:cNvPr>
          <p:cNvSpPr txBox="1"/>
          <p:nvPr/>
        </p:nvSpPr>
        <p:spPr>
          <a:xfrm>
            <a:off x="2310062" y="5412046"/>
            <a:ext cx="7571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Separate signal and noise in the transform domain</a:t>
            </a:r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16F01FEF-1E49-05D5-2063-D2B950C6D020}"/>
              </a:ext>
            </a:extLst>
          </p:cNvPr>
          <p:cNvSpPr/>
          <p:nvPr/>
        </p:nvSpPr>
        <p:spPr>
          <a:xfrm>
            <a:off x="5843591" y="2413343"/>
            <a:ext cx="504819" cy="989281"/>
          </a:xfrm>
          <a:prstGeom prst="rightArrow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B0C0B61-FDBB-BFE0-7F2F-791515E8B8FF}"/>
              </a:ext>
            </a:extLst>
          </p:cNvPr>
          <p:cNvSpPr/>
          <p:nvPr/>
        </p:nvSpPr>
        <p:spPr>
          <a:xfrm>
            <a:off x="1611327" y="3147121"/>
            <a:ext cx="3383280" cy="1132461"/>
          </a:xfrm>
          <a:prstGeom prst="rect">
            <a:avLst/>
          </a:prstGeom>
          <a:solidFill>
            <a:srgbClr val="993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5DEA5C7A-E0E3-DD88-227B-96187089426A}"/>
              </a:ext>
            </a:extLst>
          </p:cNvPr>
          <p:cNvSpPr/>
          <p:nvPr/>
        </p:nvSpPr>
        <p:spPr>
          <a:xfrm>
            <a:off x="1613708" y="2792326"/>
            <a:ext cx="3383757" cy="354549"/>
          </a:xfrm>
          <a:custGeom>
            <a:avLst/>
            <a:gdLst>
              <a:gd name="connsiteX0" fmla="*/ 0 w 3383757"/>
              <a:gd name="connsiteY0" fmla="*/ 97631 h 97631"/>
              <a:gd name="connsiteX1" fmla="*/ 1619250 w 3383757"/>
              <a:gd name="connsiteY1" fmla="*/ 0 h 97631"/>
              <a:gd name="connsiteX2" fmla="*/ 3383757 w 3383757"/>
              <a:gd name="connsiteY2" fmla="*/ 97631 h 9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83757" h="97631">
                <a:moveTo>
                  <a:pt x="0" y="97631"/>
                </a:moveTo>
                <a:cubicBezTo>
                  <a:pt x="527645" y="48815"/>
                  <a:pt x="1055291" y="0"/>
                  <a:pt x="1619250" y="0"/>
                </a:cubicBezTo>
                <a:cubicBezTo>
                  <a:pt x="2183209" y="0"/>
                  <a:pt x="2783483" y="48815"/>
                  <a:pt x="3383757" y="97631"/>
                </a:cubicBezTo>
              </a:path>
            </a:pathLst>
          </a:custGeom>
          <a:solidFill>
            <a:srgbClr val="993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8895292E-01B7-88FD-D716-068EB4C1CABA}"/>
              </a:ext>
            </a:extLst>
          </p:cNvPr>
          <p:cNvCxnSpPr>
            <a:cxnSpLocks/>
          </p:cNvCxnSpPr>
          <p:nvPr/>
        </p:nvCxnSpPr>
        <p:spPr>
          <a:xfrm>
            <a:off x="1611328" y="4279583"/>
            <a:ext cx="3657600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09E0CF5-C4CB-316F-AB48-90906CFB92F9}"/>
              </a:ext>
            </a:extLst>
          </p:cNvPr>
          <p:cNvCxnSpPr>
            <a:cxnSpLocks/>
          </p:cNvCxnSpPr>
          <p:nvPr/>
        </p:nvCxnSpPr>
        <p:spPr>
          <a:xfrm rot="16200000">
            <a:off x="239728" y="2907983"/>
            <a:ext cx="2743200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0A4AEC18-DF7D-AE12-889B-CE3B8D79C690}"/>
              </a:ext>
            </a:extLst>
          </p:cNvPr>
          <p:cNvSpPr txBox="1"/>
          <p:nvPr/>
        </p:nvSpPr>
        <p:spPr>
          <a:xfrm>
            <a:off x="2400799" y="4303640"/>
            <a:ext cx="2078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Original domain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BD4E61C-ECB8-7A83-F17C-299B5D7FC9F6}"/>
              </a:ext>
            </a:extLst>
          </p:cNvPr>
          <p:cNvSpPr txBox="1"/>
          <p:nvPr/>
        </p:nvSpPr>
        <p:spPr>
          <a:xfrm rot="16200000">
            <a:off x="631989" y="2707928"/>
            <a:ext cx="1439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Intensity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5BA01F7-6EB7-EB24-F39C-A79F23271BD9}"/>
              </a:ext>
            </a:extLst>
          </p:cNvPr>
          <p:cNvSpPr txBox="1"/>
          <p:nvPr/>
        </p:nvSpPr>
        <p:spPr>
          <a:xfrm>
            <a:off x="1839523" y="3279052"/>
            <a:ext cx="2926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Mixed signal &amp; noise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10C96A-51D8-0AA9-5E9A-26FF88633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3093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648F6-FCA2-60EA-4218-D4CC0AB08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Compute SNR?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EFD1A67-8D28-8235-D960-EF060C66B2AF}"/>
              </a:ext>
            </a:extLst>
          </p:cNvPr>
          <p:cNvGrpSpPr/>
          <p:nvPr/>
        </p:nvGrpSpPr>
        <p:grpSpPr>
          <a:xfrm>
            <a:off x="7326327" y="2171702"/>
            <a:ext cx="1193482" cy="2107882"/>
            <a:chOff x="6849302" y="1377762"/>
            <a:chExt cx="1193482" cy="2107882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E082BFB-6456-B001-B22D-7653E196B06D}"/>
                </a:ext>
              </a:extLst>
            </p:cNvPr>
            <p:cNvSpPr/>
            <p:nvPr/>
          </p:nvSpPr>
          <p:spPr>
            <a:xfrm>
              <a:off x="6849302" y="1382524"/>
              <a:ext cx="1188720" cy="2103120"/>
            </a:xfrm>
            <a:custGeom>
              <a:avLst/>
              <a:gdLst>
                <a:gd name="connsiteX0" fmla="*/ 0 w 1394460"/>
                <a:gd name="connsiteY0" fmla="*/ 982 h 2157442"/>
                <a:gd name="connsiteX1" fmla="*/ 1021080 w 1394460"/>
                <a:gd name="connsiteY1" fmla="*/ 351502 h 2157442"/>
                <a:gd name="connsiteX2" fmla="*/ 1394460 w 1394460"/>
                <a:gd name="connsiteY2" fmla="*/ 2157442 h 2157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4460" h="2157442">
                  <a:moveTo>
                    <a:pt x="0" y="982"/>
                  </a:moveTo>
                  <a:cubicBezTo>
                    <a:pt x="394335" y="-3463"/>
                    <a:pt x="788670" y="-7908"/>
                    <a:pt x="1021080" y="351502"/>
                  </a:cubicBezTo>
                  <a:cubicBezTo>
                    <a:pt x="1253490" y="710912"/>
                    <a:pt x="1323975" y="1434177"/>
                    <a:pt x="1394460" y="2157442"/>
                  </a:cubicBezTo>
                </a:path>
              </a:pathLst>
            </a:custGeom>
            <a:solidFill>
              <a:srgbClr val="3366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ight Triangle 51">
              <a:extLst>
                <a:ext uri="{FF2B5EF4-FFF2-40B4-BE49-F238E27FC236}">
                  <a16:creationId xmlns:a16="http://schemas.microsoft.com/office/drawing/2014/main" id="{ED6B0602-6307-001F-351C-748592069DFC}"/>
                </a:ext>
              </a:extLst>
            </p:cNvPr>
            <p:cNvSpPr/>
            <p:nvPr/>
          </p:nvSpPr>
          <p:spPr>
            <a:xfrm>
              <a:off x="6854064" y="1377762"/>
              <a:ext cx="1188720" cy="2103120"/>
            </a:xfrm>
            <a:prstGeom prst="rtTriangle">
              <a:avLst/>
            </a:prstGeom>
            <a:solidFill>
              <a:srgbClr val="3366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816CDEA-0419-92FA-A943-27192189D2A1}"/>
              </a:ext>
            </a:extLst>
          </p:cNvPr>
          <p:cNvGrpSpPr/>
          <p:nvPr/>
        </p:nvGrpSpPr>
        <p:grpSpPr>
          <a:xfrm>
            <a:off x="7326327" y="4009829"/>
            <a:ext cx="3386138" cy="269754"/>
            <a:chOff x="4124325" y="3331368"/>
            <a:chExt cx="3386138" cy="371952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352A71A-0F60-D1FC-F6ED-188A2B522124}"/>
                </a:ext>
              </a:extLst>
            </p:cNvPr>
            <p:cNvSpPr/>
            <p:nvPr/>
          </p:nvSpPr>
          <p:spPr>
            <a:xfrm>
              <a:off x="4124325" y="3429000"/>
              <a:ext cx="3383280" cy="274320"/>
            </a:xfrm>
            <a:prstGeom prst="rect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11401B9-1485-B69F-9743-BCEDF0EE31A6}"/>
                </a:ext>
              </a:extLst>
            </p:cNvPr>
            <p:cNvSpPr/>
            <p:nvPr/>
          </p:nvSpPr>
          <p:spPr>
            <a:xfrm>
              <a:off x="4126706" y="3331368"/>
              <a:ext cx="3383757" cy="97631"/>
            </a:xfrm>
            <a:custGeom>
              <a:avLst/>
              <a:gdLst>
                <a:gd name="connsiteX0" fmla="*/ 0 w 3383757"/>
                <a:gd name="connsiteY0" fmla="*/ 97631 h 97631"/>
                <a:gd name="connsiteX1" fmla="*/ 1619250 w 3383757"/>
                <a:gd name="connsiteY1" fmla="*/ 0 h 97631"/>
                <a:gd name="connsiteX2" fmla="*/ 3383757 w 3383757"/>
                <a:gd name="connsiteY2" fmla="*/ 97631 h 97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83757" h="97631">
                  <a:moveTo>
                    <a:pt x="0" y="97631"/>
                  </a:moveTo>
                  <a:cubicBezTo>
                    <a:pt x="527645" y="48815"/>
                    <a:pt x="1055291" y="0"/>
                    <a:pt x="1619250" y="0"/>
                  </a:cubicBezTo>
                  <a:cubicBezTo>
                    <a:pt x="2183209" y="0"/>
                    <a:pt x="2783483" y="48815"/>
                    <a:pt x="3383757" y="97631"/>
                  </a:cubicBezTo>
                </a:path>
              </a:pathLst>
            </a:cu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0F61D7F-401C-B539-52E5-2E254FD76CD7}"/>
              </a:ext>
            </a:extLst>
          </p:cNvPr>
          <p:cNvCxnSpPr>
            <a:cxnSpLocks/>
          </p:cNvCxnSpPr>
          <p:nvPr/>
        </p:nvCxnSpPr>
        <p:spPr>
          <a:xfrm>
            <a:off x="7326328" y="4279583"/>
            <a:ext cx="3657600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96CD3B0-5ADA-8974-CB9F-D1CA5C97CDFF}"/>
              </a:ext>
            </a:extLst>
          </p:cNvPr>
          <p:cNvCxnSpPr>
            <a:cxnSpLocks/>
          </p:cNvCxnSpPr>
          <p:nvPr/>
        </p:nvCxnSpPr>
        <p:spPr>
          <a:xfrm rot="16200000">
            <a:off x="5954728" y="2907983"/>
            <a:ext cx="2743200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ED53101-B720-827F-FED5-4526AE876657}"/>
              </a:ext>
            </a:extLst>
          </p:cNvPr>
          <p:cNvSpPr txBox="1"/>
          <p:nvPr/>
        </p:nvSpPr>
        <p:spPr>
          <a:xfrm>
            <a:off x="8115799" y="4303640"/>
            <a:ext cx="2078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Transform domain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755E191-2CB9-21E5-3B08-057FC3973F3E}"/>
              </a:ext>
            </a:extLst>
          </p:cNvPr>
          <p:cNvSpPr txBox="1"/>
          <p:nvPr/>
        </p:nvSpPr>
        <p:spPr>
          <a:xfrm rot="16200000">
            <a:off x="6346989" y="2707928"/>
            <a:ext cx="1439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EB0277B-6175-BAB0-F128-2011C35E8988}"/>
              </a:ext>
            </a:extLst>
          </p:cNvPr>
          <p:cNvSpPr txBox="1"/>
          <p:nvPr/>
        </p:nvSpPr>
        <p:spPr>
          <a:xfrm>
            <a:off x="7391387" y="2958475"/>
            <a:ext cx="984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Signal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252A600-288A-8F41-DF4B-D4D0B3DB2C0B}"/>
              </a:ext>
            </a:extLst>
          </p:cNvPr>
          <p:cNvSpPr txBox="1"/>
          <p:nvPr/>
        </p:nvSpPr>
        <p:spPr>
          <a:xfrm>
            <a:off x="8455992" y="3908554"/>
            <a:ext cx="1123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Noise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B78A33A-FD94-3852-CF26-C7CE3C1AA712}"/>
              </a:ext>
            </a:extLst>
          </p:cNvPr>
          <p:cNvCxnSpPr>
            <a:cxnSpLocks/>
          </p:cNvCxnSpPr>
          <p:nvPr/>
        </p:nvCxnSpPr>
        <p:spPr>
          <a:xfrm flipV="1">
            <a:off x="7171517" y="2171702"/>
            <a:ext cx="1188720" cy="0"/>
          </a:xfrm>
          <a:prstGeom prst="line">
            <a:avLst/>
          </a:prstGeom>
          <a:ln w="38100">
            <a:solidFill>
              <a:srgbClr val="0033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2C83D83-BA6B-F8ED-0B25-7AE3ABB56F11}"/>
              </a:ext>
            </a:extLst>
          </p:cNvPr>
          <p:cNvCxnSpPr>
            <a:cxnSpLocks/>
          </p:cNvCxnSpPr>
          <p:nvPr/>
        </p:nvCxnSpPr>
        <p:spPr>
          <a:xfrm flipV="1">
            <a:off x="7171517" y="4008502"/>
            <a:ext cx="3566160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5987194-73AB-5BCD-7D24-B181E9A951F4}"/>
                  </a:ext>
                </a:extLst>
              </p:cNvPr>
              <p:cNvSpPr txBox="1"/>
              <p:nvPr/>
            </p:nvSpPr>
            <p:spPr>
              <a:xfrm>
                <a:off x="8483025" y="1983872"/>
                <a:ext cx="23846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3366CC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sz="2400" dirty="0">
                  <a:solidFill>
                    <a:srgbClr val="3366CC"/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5987194-73AB-5BCD-7D24-B181E9A951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3025" y="1983872"/>
                <a:ext cx="238463" cy="369332"/>
              </a:xfrm>
              <a:prstGeom prst="rect">
                <a:avLst/>
              </a:prstGeom>
              <a:blipFill>
                <a:blip r:embed="rId3"/>
                <a:stretch>
                  <a:fillRect l="-30769" r="-25641"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2A3560BB-42C0-D17B-77EA-9F34408225AE}"/>
                  </a:ext>
                </a:extLst>
              </p:cNvPr>
              <p:cNvSpPr txBox="1"/>
              <p:nvPr/>
            </p:nvSpPr>
            <p:spPr>
              <a:xfrm>
                <a:off x="10800948" y="3822691"/>
                <a:ext cx="30245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505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2400" dirty="0">
                  <a:solidFill>
                    <a:srgbClr val="FF5050"/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2A3560BB-42C0-D17B-77EA-9F34408225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948" y="3822691"/>
                <a:ext cx="302455" cy="369332"/>
              </a:xfrm>
              <a:prstGeom prst="rect">
                <a:avLst/>
              </a:prstGeom>
              <a:blipFill>
                <a:blip r:embed="rId4"/>
                <a:stretch>
                  <a:fillRect l="-24490" r="-22449"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2C0C1254-1AA5-4BAA-226B-5CF81FDE9B98}"/>
                  </a:ext>
                </a:extLst>
              </p:cNvPr>
              <p:cNvSpPr txBox="1"/>
              <p:nvPr/>
            </p:nvSpPr>
            <p:spPr>
              <a:xfrm>
                <a:off x="9068298" y="2488015"/>
                <a:ext cx="1364091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𝑆𝑁𝑅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3366CC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FF505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2C0C1254-1AA5-4BAA-226B-5CF81FDE9B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8298" y="2488015"/>
                <a:ext cx="1364091" cy="69147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Arrow: Right 23">
            <a:extLst>
              <a:ext uri="{FF2B5EF4-FFF2-40B4-BE49-F238E27FC236}">
                <a16:creationId xmlns:a16="http://schemas.microsoft.com/office/drawing/2014/main" id="{F916F234-2478-5E9C-C71E-0459355B2136}"/>
              </a:ext>
            </a:extLst>
          </p:cNvPr>
          <p:cNvSpPr/>
          <p:nvPr/>
        </p:nvSpPr>
        <p:spPr>
          <a:xfrm>
            <a:off x="5843591" y="2413343"/>
            <a:ext cx="504819" cy="989281"/>
          </a:xfrm>
          <a:prstGeom prst="rightArrow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5615A0-FB47-BEE5-8CDD-5E3A5E2D4A9D}"/>
              </a:ext>
            </a:extLst>
          </p:cNvPr>
          <p:cNvSpPr txBox="1"/>
          <p:nvPr/>
        </p:nvSpPr>
        <p:spPr>
          <a:xfrm>
            <a:off x="1050263" y="5412046"/>
            <a:ext cx="10091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Compute signal and noise power ratio in the transform domain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6583872-1A2D-791C-711D-F8D810825CD1}"/>
              </a:ext>
            </a:extLst>
          </p:cNvPr>
          <p:cNvSpPr/>
          <p:nvPr/>
        </p:nvSpPr>
        <p:spPr>
          <a:xfrm>
            <a:off x="1611327" y="3147121"/>
            <a:ext cx="3383280" cy="1132461"/>
          </a:xfrm>
          <a:prstGeom prst="rect">
            <a:avLst/>
          </a:prstGeom>
          <a:solidFill>
            <a:srgbClr val="993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9AF9002A-776A-F9A7-1CA3-631BA8D798EF}"/>
              </a:ext>
            </a:extLst>
          </p:cNvPr>
          <p:cNvSpPr/>
          <p:nvPr/>
        </p:nvSpPr>
        <p:spPr>
          <a:xfrm>
            <a:off x="1613708" y="2792326"/>
            <a:ext cx="3383757" cy="354549"/>
          </a:xfrm>
          <a:custGeom>
            <a:avLst/>
            <a:gdLst>
              <a:gd name="connsiteX0" fmla="*/ 0 w 3383757"/>
              <a:gd name="connsiteY0" fmla="*/ 97631 h 97631"/>
              <a:gd name="connsiteX1" fmla="*/ 1619250 w 3383757"/>
              <a:gd name="connsiteY1" fmla="*/ 0 h 97631"/>
              <a:gd name="connsiteX2" fmla="*/ 3383757 w 3383757"/>
              <a:gd name="connsiteY2" fmla="*/ 97631 h 9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83757" h="97631">
                <a:moveTo>
                  <a:pt x="0" y="97631"/>
                </a:moveTo>
                <a:cubicBezTo>
                  <a:pt x="527645" y="48815"/>
                  <a:pt x="1055291" y="0"/>
                  <a:pt x="1619250" y="0"/>
                </a:cubicBezTo>
                <a:cubicBezTo>
                  <a:pt x="2183209" y="0"/>
                  <a:pt x="2783483" y="48815"/>
                  <a:pt x="3383757" y="97631"/>
                </a:cubicBezTo>
              </a:path>
            </a:pathLst>
          </a:custGeom>
          <a:solidFill>
            <a:srgbClr val="993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5575DDF-D85C-2BCB-A983-089C384F6A89}"/>
              </a:ext>
            </a:extLst>
          </p:cNvPr>
          <p:cNvCxnSpPr>
            <a:cxnSpLocks/>
          </p:cNvCxnSpPr>
          <p:nvPr/>
        </p:nvCxnSpPr>
        <p:spPr>
          <a:xfrm>
            <a:off x="1611328" y="4279583"/>
            <a:ext cx="3657600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4EB9D9C-6EF5-7C63-1EB5-EB29C5DDEE5E}"/>
              </a:ext>
            </a:extLst>
          </p:cNvPr>
          <p:cNvCxnSpPr>
            <a:cxnSpLocks/>
          </p:cNvCxnSpPr>
          <p:nvPr/>
        </p:nvCxnSpPr>
        <p:spPr>
          <a:xfrm rot="16200000">
            <a:off x="239728" y="2907983"/>
            <a:ext cx="2743200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B6FCA77-39CA-5036-1651-3EC2B9753AA5}"/>
              </a:ext>
            </a:extLst>
          </p:cNvPr>
          <p:cNvSpPr txBox="1"/>
          <p:nvPr/>
        </p:nvSpPr>
        <p:spPr>
          <a:xfrm>
            <a:off x="2400799" y="4303640"/>
            <a:ext cx="2078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Original domain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47C8A41-AB23-2E2E-A135-6E0CF2D5958C}"/>
              </a:ext>
            </a:extLst>
          </p:cNvPr>
          <p:cNvSpPr txBox="1"/>
          <p:nvPr/>
        </p:nvSpPr>
        <p:spPr>
          <a:xfrm rot="16200000">
            <a:off x="631989" y="2707928"/>
            <a:ext cx="1439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Intensity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57F0BC2-4282-20F4-CFA0-35EF636E896F}"/>
              </a:ext>
            </a:extLst>
          </p:cNvPr>
          <p:cNvSpPr txBox="1"/>
          <p:nvPr/>
        </p:nvSpPr>
        <p:spPr>
          <a:xfrm>
            <a:off x="1839523" y="3279052"/>
            <a:ext cx="2926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Mixed signal &amp; noise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FB51F2-F381-0F41-4B5E-1369BD6F0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8543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C5EC7-9B36-52D9-4C10-3130608D3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Separate Signal &amp; Noise: </a:t>
            </a:r>
            <a:r>
              <a:rPr lang="en-US" dirty="0">
                <a:solidFill>
                  <a:schemeClr val="tx1"/>
                </a:solidFill>
              </a:rPr>
              <a:t>Photon Correlations</a:t>
            </a:r>
          </a:p>
        </p:txBody>
      </p:sp>
      <p:pic>
        <p:nvPicPr>
          <p:cNvPr id="5" name="Picture 4" descr="A picture containing text, dog, black, red&#10;&#10;Description automatically generated">
            <a:extLst>
              <a:ext uri="{FF2B5EF4-FFF2-40B4-BE49-F238E27FC236}">
                <a16:creationId xmlns:a16="http://schemas.microsoft.com/office/drawing/2014/main" id="{20CB7306-FE44-61B0-A15E-0369D2972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404" y="1725958"/>
            <a:ext cx="3864152" cy="3383280"/>
          </a:xfrm>
          <a:prstGeom prst="rect">
            <a:avLst/>
          </a:prstGeom>
        </p:spPr>
      </p:pic>
      <p:cxnSp>
        <p:nvCxnSpPr>
          <p:cNvPr id="1325" name="Straight Connector 1324">
            <a:extLst>
              <a:ext uri="{FF2B5EF4-FFF2-40B4-BE49-F238E27FC236}">
                <a16:creationId xmlns:a16="http://schemas.microsoft.com/office/drawing/2014/main" id="{3EAC5825-A17D-D00F-9F54-7BF9D509026D}"/>
              </a:ext>
            </a:extLst>
          </p:cNvPr>
          <p:cNvCxnSpPr>
            <a:cxnSpLocks/>
          </p:cNvCxnSpPr>
          <p:nvPr/>
        </p:nvCxnSpPr>
        <p:spPr>
          <a:xfrm rot="360000" flipH="1" flipV="1">
            <a:off x="798672" y="2128168"/>
            <a:ext cx="365760" cy="0"/>
          </a:xfrm>
          <a:prstGeom prst="line">
            <a:avLst/>
          </a:prstGeom>
          <a:ln w="12700">
            <a:solidFill>
              <a:schemeClr val="tx1"/>
            </a:solidFill>
            <a:headEnd type="stealth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6" name="Straight Connector 1325">
            <a:extLst>
              <a:ext uri="{FF2B5EF4-FFF2-40B4-BE49-F238E27FC236}">
                <a16:creationId xmlns:a16="http://schemas.microsoft.com/office/drawing/2014/main" id="{493E1700-91A7-6044-1D29-5DA261678797}"/>
              </a:ext>
            </a:extLst>
          </p:cNvPr>
          <p:cNvCxnSpPr>
            <a:cxnSpLocks/>
          </p:cNvCxnSpPr>
          <p:nvPr/>
        </p:nvCxnSpPr>
        <p:spPr>
          <a:xfrm rot="3360000">
            <a:off x="951288" y="1824042"/>
            <a:ext cx="0" cy="365760"/>
          </a:xfrm>
          <a:prstGeom prst="line">
            <a:avLst/>
          </a:prstGeom>
          <a:ln w="12700">
            <a:solidFill>
              <a:schemeClr val="tx1"/>
            </a:solidFill>
            <a:headEnd type="stealth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7" name="Straight Connector 1326">
            <a:extLst>
              <a:ext uri="{FF2B5EF4-FFF2-40B4-BE49-F238E27FC236}">
                <a16:creationId xmlns:a16="http://schemas.microsoft.com/office/drawing/2014/main" id="{DB41624D-F7CD-9EDB-9578-6741FAF571CC}"/>
              </a:ext>
            </a:extLst>
          </p:cNvPr>
          <p:cNvCxnSpPr>
            <a:cxnSpLocks/>
          </p:cNvCxnSpPr>
          <p:nvPr/>
        </p:nvCxnSpPr>
        <p:spPr>
          <a:xfrm>
            <a:off x="799674" y="2107318"/>
            <a:ext cx="0" cy="36576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28" name="TextBox 1327">
                <a:extLst>
                  <a:ext uri="{FF2B5EF4-FFF2-40B4-BE49-F238E27FC236}">
                    <a16:creationId xmlns:a16="http://schemas.microsoft.com/office/drawing/2014/main" id="{3611B1BE-E32E-FBB9-6D4E-D2B3313592B0}"/>
                  </a:ext>
                </a:extLst>
              </p:cNvPr>
              <p:cNvSpPr txBox="1"/>
              <p:nvPr/>
            </p:nvSpPr>
            <p:spPr>
              <a:xfrm>
                <a:off x="696503" y="2441112"/>
                <a:ext cx="20633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328" name="TextBox 1327">
                <a:extLst>
                  <a:ext uri="{FF2B5EF4-FFF2-40B4-BE49-F238E27FC236}">
                    <a16:creationId xmlns:a16="http://schemas.microsoft.com/office/drawing/2014/main" id="{3611B1BE-E32E-FBB9-6D4E-D2B3313592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503" y="2441112"/>
                <a:ext cx="206339" cy="307777"/>
              </a:xfrm>
              <a:prstGeom prst="rect">
                <a:avLst/>
              </a:prstGeom>
              <a:blipFill>
                <a:blip r:embed="rId4"/>
                <a:stretch>
                  <a:fillRect l="-29412" r="-29412" b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9" name="TextBox 1328">
                <a:extLst>
                  <a:ext uri="{FF2B5EF4-FFF2-40B4-BE49-F238E27FC236}">
                    <a16:creationId xmlns:a16="http://schemas.microsoft.com/office/drawing/2014/main" id="{E97A09F9-DE26-0F13-8EEF-801E8F9807A3}"/>
                  </a:ext>
                </a:extLst>
              </p:cNvPr>
              <p:cNvSpPr txBox="1"/>
              <p:nvPr/>
            </p:nvSpPr>
            <p:spPr>
              <a:xfrm>
                <a:off x="1107993" y="1694646"/>
                <a:ext cx="16498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329" name="TextBox 1328">
                <a:extLst>
                  <a:ext uri="{FF2B5EF4-FFF2-40B4-BE49-F238E27FC236}">
                    <a16:creationId xmlns:a16="http://schemas.microsoft.com/office/drawing/2014/main" id="{E97A09F9-DE26-0F13-8EEF-801E8F9807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7993" y="1694646"/>
                <a:ext cx="164982" cy="307777"/>
              </a:xfrm>
              <a:prstGeom prst="rect">
                <a:avLst/>
              </a:prstGeom>
              <a:blipFill>
                <a:blip r:embed="rId5"/>
                <a:stretch>
                  <a:fillRect l="-29630" r="-29630"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0" name="TextBox 1329">
                <a:extLst>
                  <a:ext uri="{FF2B5EF4-FFF2-40B4-BE49-F238E27FC236}">
                    <a16:creationId xmlns:a16="http://schemas.microsoft.com/office/drawing/2014/main" id="{424BA87A-93A8-6952-8CD8-5203CC56C299}"/>
                  </a:ext>
                </a:extLst>
              </p:cNvPr>
              <p:cNvSpPr txBox="1"/>
              <p:nvPr/>
            </p:nvSpPr>
            <p:spPr>
              <a:xfrm>
                <a:off x="1181444" y="2002423"/>
                <a:ext cx="20172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330" name="TextBox 1329">
                <a:extLst>
                  <a:ext uri="{FF2B5EF4-FFF2-40B4-BE49-F238E27FC236}">
                    <a16:creationId xmlns:a16="http://schemas.microsoft.com/office/drawing/2014/main" id="{424BA87A-93A8-6952-8CD8-5203CC56C2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444" y="2002423"/>
                <a:ext cx="201722" cy="307777"/>
              </a:xfrm>
              <a:prstGeom prst="rect">
                <a:avLst/>
              </a:prstGeom>
              <a:blipFill>
                <a:blip r:embed="rId6"/>
                <a:stretch>
                  <a:fillRect l="-18182" r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39" name="Cube 1338">
            <a:extLst>
              <a:ext uri="{FF2B5EF4-FFF2-40B4-BE49-F238E27FC236}">
                <a16:creationId xmlns:a16="http://schemas.microsoft.com/office/drawing/2014/main" id="{BE14B4DA-8E4C-A906-99E7-0C0839646077}"/>
              </a:ext>
            </a:extLst>
          </p:cNvPr>
          <p:cNvSpPr/>
          <p:nvPr/>
        </p:nvSpPr>
        <p:spPr>
          <a:xfrm>
            <a:off x="2981361" y="2414028"/>
            <a:ext cx="799689" cy="812396"/>
          </a:xfrm>
          <a:prstGeom prst="cube">
            <a:avLst>
              <a:gd name="adj" fmla="val 95221"/>
            </a:avLst>
          </a:prstGeom>
          <a:solidFill>
            <a:srgbClr val="00FF00">
              <a:alpha val="29804"/>
            </a:srgbClr>
          </a:solidFill>
          <a:ln w="19050">
            <a:solidFill>
              <a:srgbClr val="00CC00"/>
            </a:solidFill>
          </a:ln>
          <a:scene3d>
            <a:camera prst="isometricOffAxis2Left">
              <a:rot lat="2640000" lon="24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13" name="Group 1612">
            <a:extLst>
              <a:ext uri="{FF2B5EF4-FFF2-40B4-BE49-F238E27FC236}">
                <a16:creationId xmlns:a16="http://schemas.microsoft.com/office/drawing/2014/main" id="{8F4B7B0D-BE2F-0AAA-980C-25EF6A65C357}"/>
              </a:ext>
            </a:extLst>
          </p:cNvPr>
          <p:cNvGrpSpPr/>
          <p:nvPr/>
        </p:nvGrpSpPr>
        <p:grpSpPr>
          <a:xfrm>
            <a:off x="7509184" y="2265869"/>
            <a:ext cx="1727805" cy="1726884"/>
            <a:chOff x="7422412" y="2431732"/>
            <a:chExt cx="1727805" cy="1726884"/>
          </a:xfrm>
          <a:solidFill>
            <a:schemeClr val="bg1">
              <a:lumMod val="85000"/>
              <a:lumOff val="15000"/>
            </a:schemeClr>
          </a:solidFill>
        </p:grpSpPr>
        <p:sp>
          <p:nvSpPr>
            <p:cNvPr id="1771" name="Cube 1770">
              <a:extLst>
                <a:ext uri="{FF2B5EF4-FFF2-40B4-BE49-F238E27FC236}">
                  <a16:creationId xmlns:a16="http://schemas.microsoft.com/office/drawing/2014/main" id="{E64E3AE8-C53D-617B-B42D-71B7FADE5935}"/>
                </a:ext>
              </a:extLst>
            </p:cNvPr>
            <p:cNvSpPr/>
            <p:nvPr/>
          </p:nvSpPr>
          <p:spPr>
            <a:xfrm>
              <a:off x="8784457" y="2431732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72" name="Cube 1771">
              <a:extLst>
                <a:ext uri="{FF2B5EF4-FFF2-40B4-BE49-F238E27FC236}">
                  <a16:creationId xmlns:a16="http://schemas.microsoft.com/office/drawing/2014/main" id="{C983F9DA-AA10-89EA-A0CE-617803BAD92C}"/>
                </a:ext>
              </a:extLst>
            </p:cNvPr>
            <p:cNvSpPr/>
            <p:nvPr/>
          </p:nvSpPr>
          <p:spPr>
            <a:xfrm>
              <a:off x="8660632" y="2555558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73" name="Cube 1772">
              <a:extLst>
                <a:ext uri="{FF2B5EF4-FFF2-40B4-BE49-F238E27FC236}">
                  <a16:creationId xmlns:a16="http://schemas.microsoft.com/office/drawing/2014/main" id="{BE093636-6A2F-E180-948A-C648E91EBFC8}"/>
                </a:ext>
              </a:extLst>
            </p:cNvPr>
            <p:cNvSpPr/>
            <p:nvPr/>
          </p:nvSpPr>
          <p:spPr>
            <a:xfrm>
              <a:off x="8536808" y="2679383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74" name="Cube 1773">
              <a:extLst>
                <a:ext uri="{FF2B5EF4-FFF2-40B4-BE49-F238E27FC236}">
                  <a16:creationId xmlns:a16="http://schemas.microsoft.com/office/drawing/2014/main" id="{0127F3DF-9483-996C-980C-752493D95255}"/>
                </a:ext>
              </a:extLst>
            </p:cNvPr>
            <p:cNvSpPr/>
            <p:nvPr/>
          </p:nvSpPr>
          <p:spPr>
            <a:xfrm>
              <a:off x="8412983" y="2803209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75" name="Cube 1774">
              <a:extLst>
                <a:ext uri="{FF2B5EF4-FFF2-40B4-BE49-F238E27FC236}">
                  <a16:creationId xmlns:a16="http://schemas.microsoft.com/office/drawing/2014/main" id="{8F5BE24C-BA4B-C3DA-CC43-A933360A29B3}"/>
                </a:ext>
              </a:extLst>
            </p:cNvPr>
            <p:cNvSpPr/>
            <p:nvPr/>
          </p:nvSpPr>
          <p:spPr>
            <a:xfrm>
              <a:off x="8289158" y="2927031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76" name="Cube 1775">
              <a:extLst>
                <a:ext uri="{FF2B5EF4-FFF2-40B4-BE49-F238E27FC236}">
                  <a16:creationId xmlns:a16="http://schemas.microsoft.com/office/drawing/2014/main" id="{859E29D0-A210-6123-B975-CE51776B9FA9}"/>
                </a:ext>
              </a:extLst>
            </p:cNvPr>
            <p:cNvSpPr/>
            <p:nvPr/>
          </p:nvSpPr>
          <p:spPr>
            <a:xfrm>
              <a:off x="8165333" y="3050857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77" name="Cube 1776">
              <a:extLst>
                <a:ext uri="{FF2B5EF4-FFF2-40B4-BE49-F238E27FC236}">
                  <a16:creationId xmlns:a16="http://schemas.microsoft.com/office/drawing/2014/main" id="{4DB59322-EB47-568B-A5A8-DFDAD8B41F15}"/>
                </a:ext>
              </a:extLst>
            </p:cNvPr>
            <p:cNvSpPr/>
            <p:nvPr/>
          </p:nvSpPr>
          <p:spPr>
            <a:xfrm>
              <a:off x="8041509" y="3174682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78" name="Cube 1777">
              <a:extLst>
                <a:ext uri="{FF2B5EF4-FFF2-40B4-BE49-F238E27FC236}">
                  <a16:creationId xmlns:a16="http://schemas.microsoft.com/office/drawing/2014/main" id="{143F9861-9AED-74BE-8607-0AB6DD082FF8}"/>
                </a:ext>
              </a:extLst>
            </p:cNvPr>
            <p:cNvSpPr/>
            <p:nvPr/>
          </p:nvSpPr>
          <p:spPr>
            <a:xfrm>
              <a:off x="7917684" y="3298508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79" name="Cube 1778">
              <a:extLst>
                <a:ext uri="{FF2B5EF4-FFF2-40B4-BE49-F238E27FC236}">
                  <a16:creationId xmlns:a16="http://schemas.microsoft.com/office/drawing/2014/main" id="{7CD0902A-331F-8CB8-12AC-266E994D61B8}"/>
                </a:ext>
              </a:extLst>
            </p:cNvPr>
            <p:cNvSpPr/>
            <p:nvPr/>
          </p:nvSpPr>
          <p:spPr>
            <a:xfrm>
              <a:off x="7793886" y="3421379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80" name="Cube 1779">
              <a:extLst>
                <a:ext uri="{FF2B5EF4-FFF2-40B4-BE49-F238E27FC236}">
                  <a16:creationId xmlns:a16="http://schemas.microsoft.com/office/drawing/2014/main" id="{A3E5C0DC-C1FB-C224-1588-DE296B375D58}"/>
                </a:ext>
              </a:extLst>
            </p:cNvPr>
            <p:cNvSpPr/>
            <p:nvPr/>
          </p:nvSpPr>
          <p:spPr>
            <a:xfrm>
              <a:off x="7670061" y="3545205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81" name="Cube 1780">
              <a:extLst>
                <a:ext uri="{FF2B5EF4-FFF2-40B4-BE49-F238E27FC236}">
                  <a16:creationId xmlns:a16="http://schemas.microsoft.com/office/drawing/2014/main" id="{5BF58435-EAAD-58B5-A5F9-25A69C10DCA4}"/>
                </a:ext>
              </a:extLst>
            </p:cNvPr>
            <p:cNvSpPr/>
            <p:nvPr/>
          </p:nvSpPr>
          <p:spPr>
            <a:xfrm>
              <a:off x="7546237" y="3669030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82" name="Cube 1781">
              <a:extLst>
                <a:ext uri="{FF2B5EF4-FFF2-40B4-BE49-F238E27FC236}">
                  <a16:creationId xmlns:a16="http://schemas.microsoft.com/office/drawing/2014/main" id="{DB98839F-FB87-03A1-9A81-8C4CCD28FE13}"/>
                </a:ext>
              </a:extLst>
            </p:cNvPr>
            <p:cNvSpPr/>
            <p:nvPr/>
          </p:nvSpPr>
          <p:spPr>
            <a:xfrm>
              <a:off x="7422412" y="3792856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35" name="Freeform: Shape 1934">
            <a:extLst>
              <a:ext uri="{FF2B5EF4-FFF2-40B4-BE49-F238E27FC236}">
                <a16:creationId xmlns:a16="http://schemas.microsoft.com/office/drawing/2014/main" id="{EB5D14A1-8DEC-7134-45C5-713EF6904FC2}"/>
              </a:ext>
            </a:extLst>
          </p:cNvPr>
          <p:cNvSpPr/>
          <p:nvPr/>
        </p:nvSpPr>
        <p:spPr>
          <a:xfrm>
            <a:off x="3000410" y="3099593"/>
            <a:ext cx="4424327" cy="1267310"/>
          </a:xfrm>
          <a:custGeom>
            <a:avLst/>
            <a:gdLst>
              <a:gd name="connsiteX0" fmla="*/ 0 w 4676775"/>
              <a:gd name="connsiteY0" fmla="*/ 0 h 1267310"/>
              <a:gd name="connsiteX1" fmla="*/ 2890837 w 4676775"/>
              <a:gd name="connsiteY1" fmla="*/ 1209675 h 1267310"/>
              <a:gd name="connsiteX2" fmla="*/ 4676775 w 4676775"/>
              <a:gd name="connsiteY2" fmla="*/ 962025 h 1267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76775" h="1267310">
                <a:moveTo>
                  <a:pt x="0" y="0"/>
                </a:moveTo>
                <a:cubicBezTo>
                  <a:pt x="1055687" y="524669"/>
                  <a:pt x="2111375" y="1049338"/>
                  <a:pt x="2890837" y="1209675"/>
                </a:cubicBezTo>
                <a:cubicBezTo>
                  <a:pt x="3670299" y="1370012"/>
                  <a:pt x="4173537" y="1166018"/>
                  <a:pt x="4676775" y="962025"/>
                </a:cubicBezTo>
              </a:path>
            </a:pathLst>
          </a:custGeom>
          <a:noFill/>
          <a:ln>
            <a:solidFill>
              <a:srgbClr val="00CC00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F97A41E-F6B1-42DF-41EB-22066F6D96FB}"/>
              </a:ext>
            </a:extLst>
          </p:cNvPr>
          <p:cNvGrpSpPr/>
          <p:nvPr/>
        </p:nvGrpSpPr>
        <p:grpSpPr>
          <a:xfrm>
            <a:off x="9246263" y="1536029"/>
            <a:ext cx="3530308" cy="2873163"/>
            <a:chOff x="9246263" y="1536029"/>
            <a:chExt cx="3530308" cy="2873163"/>
          </a:xfrm>
        </p:grpSpPr>
        <p:pic>
          <p:nvPicPr>
            <p:cNvPr id="1929" name="Picture 1928" descr="A green line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DF4D9236-4C0C-C40F-C3E3-0E4BFD3912D1}"/>
                </a:ext>
              </a:extLst>
            </p:cNvPr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3291" y="1536029"/>
              <a:ext cx="3383280" cy="2286000"/>
            </a:xfrm>
            <a:prstGeom prst="rect">
              <a:avLst/>
            </a:prstGeom>
            <a:scene3d>
              <a:camera prst="isometricRightUp">
                <a:rot lat="1800000" lon="17820000" rev="0"/>
              </a:camera>
              <a:lightRig rig="threePt" dir="t"/>
            </a:scene3d>
          </p:spPr>
        </p:pic>
        <p:cxnSp>
          <p:nvCxnSpPr>
            <p:cNvPr id="1931" name="Straight Arrow Connector 1930">
              <a:extLst>
                <a:ext uri="{FF2B5EF4-FFF2-40B4-BE49-F238E27FC236}">
                  <a16:creationId xmlns:a16="http://schemas.microsoft.com/office/drawing/2014/main" id="{706D26B6-FDE5-4D5A-10F5-15147244B5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31788" y="2214632"/>
              <a:ext cx="0" cy="219456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2" name="Straight Connector 1931">
              <a:extLst>
                <a:ext uri="{FF2B5EF4-FFF2-40B4-BE49-F238E27FC236}">
                  <a16:creationId xmlns:a16="http://schemas.microsoft.com/office/drawing/2014/main" id="{D702AE70-9C2F-81E6-A54E-092C7E8ACC20}"/>
                </a:ext>
              </a:extLst>
            </p:cNvPr>
            <p:cNvCxnSpPr>
              <a:cxnSpLocks/>
            </p:cNvCxnSpPr>
            <p:nvPr/>
          </p:nvCxnSpPr>
          <p:spPr>
            <a:xfrm rot="2700000">
              <a:off x="11140012" y="2457968"/>
              <a:ext cx="0" cy="2286000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33" name="TextBox 1932">
              <a:extLst>
                <a:ext uri="{FF2B5EF4-FFF2-40B4-BE49-F238E27FC236}">
                  <a16:creationId xmlns:a16="http://schemas.microsoft.com/office/drawing/2014/main" id="{498D3692-3633-090F-EEE9-1F7CDAB40C8E}"/>
                </a:ext>
              </a:extLst>
            </p:cNvPr>
            <p:cNvSpPr txBox="1"/>
            <p:nvPr/>
          </p:nvSpPr>
          <p:spPr>
            <a:xfrm rot="18974470">
              <a:off x="10735010" y="3536724"/>
              <a:ext cx="11875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</a:t>
              </a:r>
            </a:p>
          </p:txBody>
        </p:sp>
        <p:sp>
          <p:nvSpPr>
            <p:cNvPr id="1934" name="TextBox 1933">
              <a:extLst>
                <a:ext uri="{FF2B5EF4-FFF2-40B4-BE49-F238E27FC236}">
                  <a16:creationId xmlns:a16="http://schemas.microsoft.com/office/drawing/2014/main" id="{91DC5D70-CF6E-E77B-5B9A-82C189369DA3}"/>
                </a:ext>
              </a:extLst>
            </p:cNvPr>
            <p:cNvSpPr txBox="1"/>
            <p:nvPr/>
          </p:nvSpPr>
          <p:spPr>
            <a:xfrm rot="16200000">
              <a:off x="9502775" y="3111857"/>
              <a:ext cx="11875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Intensity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36" name="TextBox 1935">
                  <a:extLst>
                    <a:ext uri="{FF2B5EF4-FFF2-40B4-BE49-F238E27FC236}">
                      <a16:creationId xmlns:a16="http://schemas.microsoft.com/office/drawing/2014/main" id="{841E5DCE-B6EB-2ED2-3DB2-7F62FB1605DB}"/>
                    </a:ext>
                  </a:extLst>
                </p:cNvPr>
                <p:cNvSpPr txBox="1"/>
                <p:nvPr/>
              </p:nvSpPr>
              <p:spPr>
                <a:xfrm>
                  <a:off x="9246263" y="2921161"/>
                  <a:ext cx="448841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1936" name="TextBox 1935">
                  <a:extLst>
                    <a:ext uri="{FF2B5EF4-FFF2-40B4-BE49-F238E27FC236}">
                      <a16:creationId xmlns:a16="http://schemas.microsoft.com/office/drawing/2014/main" id="{841E5DCE-B6EB-2ED2-3DB2-7F62FB1605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46263" y="2921161"/>
                  <a:ext cx="448841" cy="553998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E09F229-CB31-8588-F011-2A31762119BD}"/>
              </a:ext>
            </a:extLst>
          </p:cNvPr>
          <p:cNvSpPr txBox="1"/>
          <p:nvPr/>
        </p:nvSpPr>
        <p:spPr>
          <a:xfrm>
            <a:off x="1436080" y="5108819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1D histogram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93DA6F-09C3-06C6-7473-360F279D4CE1}"/>
              </a:ext>
            </a:extLst>
          </p:cNvPr>
          <p:cNvSpPr txBox="1"/>
          <p:nvPr/>
        </p:nvSpPr>
        <p:spPr>
          <a:xfrm>
            <a:off x="6535937" y="5108819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</a:rPr>
              <a:t>Temporal correlations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3F0A195-2543-EBAD-AAC1-84F2F7983053}"/>
              </a:ext>
            </a:extLst>
          </p:cNvPr>
          <p:cNvGrpSpPr/>
          <p:nvPr/>
        </p:nvGrpSpPr>
        <p:grpSpPr>
          <a:xfrm>
            <a:off x="7509184" y="3379342"/>
            <a:ext cx="1767250" cy="937218"/>
            <a:chOff x="7509184" y="3379342"/>
            <a:chExt cx="1767250" cy="937218"/>
          </a:xfrm>
        </p:grpSpPr>
        <p:sp>
          <p:nvSpPr>
            <p:cNvPr id="1927" name="TextBox 1926">
              <a:extLst>
                <a:ext uri="{FF2B5EF4-FFF2-40B4-BE49-F238E27FC236}">
                  <a16:creationId xmlns:a16="http://schemas.microsoft.com/office/drawing/2014/main" id="{2741F1AA-1796-4FF1-4183-6022C1C970B6}"/>
                </a:ext>
              </a:extLst>
            </p:cNvPr>
            <p:cNvSpPr txBox="1"/>
            <p:nvPr/>
          </p:nvSpPr>
          <p:spPr>
            <a:xfrm>
              <a:off x="8088835" y="3854895"/>
              <a:ext cx="11875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5050"/>
                  </a:solidFill>
                </a:rPr>
                <a:t>Similar</a:t>
              </a:r>
            </a:p>
          </p:txBody>
        </p:sp>
        <p:sp>
          <p:nvSpPr>
            <p:cNvPr id="1928" name="Freeform: Shape 1927">
              <a:extLst>
                <a:ext uri="{FF2B5EF4-FFF2-40B4-BE49-F238E27FC236}">
                  <a16:creationId xmlns:a16="http://schemas.microsoft.com/office/drawing/2014/main" id="{4D4C9D3A-BC45-AEC6-9567-A0DAD4035AB2}"/>
                </a:ext>
              </a:extLst>
            </p:cNvPr>
            <p:cNvSpPr/>
            <p:nvPr/>
          </p:nvSpPr>
          <p:spPr>
            <a:xfrm rot="615602">
              <a:off x="7845118" y="3671358"/>
              <a:ext cx="278036" cy="353161"/>
            </a:xfrm>
            <a:custGeom>
              <a:avLst/>
              <a:gdLst>
                <a:gd name="connsiteX0" fmla="*/ 0 w 278036"/>
                <a:gd name="connsiteY0" fmla="*/ 390525 h 390525"/>
                <a:gd name="connsiteX1" fmla="*/ 242887 w 278036"/>
                <a:gd name="connsiteY1" fmla="*/ 295275 h 390525"/>
                <a:gd name="connsiteX2" fmla="*/ 271462 w 278036"/>
                <a:gd name="connsiteY2" fmla="*/ 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8036" h="390525">
                  <a:moveTo>
                    <a:pt x="0" y="390525"/>
                  </a:moveTo>
                  <a:cubicBezTo>
                    <a:pt x="98821" y="375443"/>
                    <a:pt x="197643" y="360362"/>
                    <a:pt x="242887" y="295275"/>
                  </a:cubicBezTo>
                  <a:cubicBezTo>
                    <a:pt x="288131" y="230188"/>
                    <a:pt x="279796" y="115094"/>
                    <a:pt x="271462" y="0"/>
                  </a:cubicBezTo>
                </a:path>
              </a:pathLst>
            </a:custGeom>
            <a:noFill/>
            <a:ln w="19050">
              <a:solidFill>
                <a:srgbClr val="FF5050"/>
              </a:solidFill>
              <a:headEnd type="triangle" w="lg" len="lg"/>
              <a:tailEnd type="triangle" w="lg" len="lg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62B3AEE-5601-057B-FFF8-FC1D106843BC}"/>
                </a:ext>
              </a:extLst>
            </p:cNvPr>
            <p:cNvGrpSpPr/>
            <p:nvPr/>
          </p:nvGrpSpPr>
          <p:grpSpPr>
            <a:xfrm>
              <a:off x="7509184" y="3379342"/>
              <a:ext cx="613409" cy="613411"/>
              <a:chOff x="9694856" y="1294277"/>
              <a:chExt cx="613409" cy="613411"/>
            </a:xfrm>
          </p:grpSpPr>
          <p:sp>
            <p:nvSpPr>
              <p:cNvPr id="3" name="Cube 2">
                <a:extLst>
                  <a:ext uri="{FF2B5EF4-FFF2-40B4-BE49-F238E27FC236}">
                    <a16:creationId xmlns:a16="http://schemas.microsoft.com/office/drawing/2014/main" id="{8524F568-34F7-BAD6-ACDF-7B7F5798DD7D}"/>
                  </a:ext>
                </a:extLst>
              </p:cNvPr>
              <p:cNvSpPr/>
              <p:nvPr/>
            </p:nvSpPr>
            <p:spPr>
              <a:xfrm>
                <a:off x="9942505" y="1294277"/>
                <a:ext cx="365760" cy="365760"/>
              </a:xfrm>
              <a:prstGeom prst="cube">
                <a:avLst>
                  <a:gd name="adj" fmla="val 33681"/>
                </a:avLst>
              </a:prstGeom>
              <a:solidFill>
                <a:srgbClr val="FF5050"/>
              </a:solidFill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Cube 5">
                <a:extLst>
                  <a:ext uri="{FF2B5EF4-FFF2-40B4-BE49-F238E27FC236}">
                    <a16:creationId xmlns:a16="http://schemas.microsoft.com/office/drawing/2014/main" id="{FC828E3E-0C68-3053-00CA-7702C1D31093}"/>
                  </a:ext>
                </a:extLst>
              </p:cNvPr>
              <p:cNvSpPr/>
              <p:nvPr/>
            </p:nvSpPr>
            <p:spPr>
              <a:xfrm>
                <a:off x="9818681" y="1418102"/>
                <a:ext cx="365760" cy="365760"/>
              </a:xfrm>
              <a:prstGeom prst="cube">
                <a:avLst>
                  <a:gd name="adj" fmla="val 33681"/>
                </a:avLst>
              </a:prstGeom>
              <a:solidFill>
                <a:srgbClr val="FF5050"/>
              </a:solidFill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Cube 6">
                <a:extLst>
                  <a:ext uri="{FF2B5EF4-FFF2-40B4-BE49-F238E27FC236}">
                    <a16:creationId xmlns:a16="http://schemas.microsoft.com/office/drawing/2014/main" id="{D1890293-0E21-2CE6-DBD2-5E855548F7E1}"/>
                  </a:ext>
                </a:extLst>
              </p:cNvPr>
              <p:cNvSpPr/>
              <p:nvPr/>
            </p:nvSpPr>
            <p:spPr>
              <a:xfrm>
                <a:off x="9694856" y="1541928"/>
                <a:ext cx="365760" cy="365760"/>
              </a:xfrm>
              <a:prstGeom prst="cube">
                <a:avLst>
                  <a:gd name="adj" fmla="val 33681"/>
                </a:avLst>
              </a:prstGeom>
              <a:solidFill>
                <a:srgbClr val="FF5050"/>
              </a:solidFill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37F5056-6460-E952-AFDD-1DF0D00D1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88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1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9" grpId="0" animBg="1"/>
      <p:bldP spid="1935" grpId="0" animBg="1"/>
      <p:bldP spid="4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C5EC7-9B36-52D9-4C10-3130608D3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Separate Signal &amp; Noise: </a:t>
            </a:r>
            <a:r>
              <a:rPr lang="en-US" dirty="0">
                <a:solidFill>
                  <a:schemeClr val="tx1"/>
                </a:solidFill>
              </a:rPr>
              <a:t>Photon Correlations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E3C044-2C8D-A4AB-D292-CA2D4A13B615}"/>
              </a:ext>
            </a:extLst>
          </p:cNvPr>
          <p:cNvSpPr txBox="1"/>
          <p:nvPr/>
        </p:nvSpPr>
        <p:spPr>
          <a:xfrm>
            <a:off x="6315558" y="5639880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</a:rPr>
              <a:t>+ Spatial correlations</a:t>
            </a:r>
          </a:p>
        </p:txBody>
      </p:sp>
      <p:pic>
        <p:nvPicPr>
          <p:cNvPr id="5" name="Picture 4" descr="A picture containing text, dog, black, red&#10;&#10;Description automatically generated">
            <a:extLst>
              <a:ext uri="{FF2B5EF4-FFF2-40B4-BE49-F238E27FC236}">
                <a16:creationId xmlns:a16="http://schemas.microsoft.com/office/drawing/2014/main" id="{20CB7306-FE44-61B0-A15E-0369D2972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404" y="1725958"/>
            <a:ext cx="3864152" cy="3383280"/>
          </a:xfrm>
          <a:prstGeom prst="rect">
            <a:avLst/>
          </a:prstGeom>
        </p:spPr>
      </p:pic>
      <p:cxnSp>
        <p:nvCxnSpPr>
          <p:cNvPr id="1325" name="Straight Connector 1324">
            <a:extLst>
              <a:ext uri="{FF2B5EF4-FFF2-40B4-BE49-F238E27FC236}">
                <a16:creationId xmlns:a16="http://schemas.microsoft.com/office/drawing/2014/main" id="{3EAC5825-A17D-D00F-9F54-7BF9D509026D}"/>
              </a:ext>
            </a:extLst>
          </p:cNvPr>
          <p:cNvCxnSpPr>
            <a:cxnSpLocks/>
          </p:cNvCxnSpPr>
          <p:nvPr/>
        </p:nvCxnSpPr>
        <p:spPr>
          <a:xfrm rot="360000" flipH="1" flipV="1">
            <a:off x="798672" y="2128168"/>
            <a:ext cx="365760" cy="0"/>
          </a:xfrm>
          <a:prstGeom prst="line">
            <a:avLst/>
          </a:prstGeom>
          <a:ln w="12700">
            <a:solidFill>
              <a:schemeClr val="tx1"/>
            </a:solidFill>
            <a:headEnd type="stealth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6" name="Straight Connector 1325">
            <a:extLst>
              <a:ext uri="{FF2B5EF4-FFF2-40B4-BE49-F238E27FC236}">
                <a16:creationId xmlns:a16="http://schemas.microsoft.com/office/drawing/2014/main" id="{493E1700-91A7-6044-1D29-5DA261678797}"/>
              </a:ext>
            </a:extLst>
          </p:cNvPr>
          <p:cNvCxnSpPr>
            <a:cxnSpLocks/>
          </p:cNvCxnSpPr>
          <p:nvPr/>
        </p:nvCxnSpPr>
        <p:spPr>
          <a:xfrm rot="3360000">
            <a:off x="951288" y="1824042"/>
            <a:ext cx="0" cy="365760"/>
          </a:xfrm>
          <a:prstGeom prst="line">
            <a:avLst/>
          </a:prstGeom>
          <a:ln w="12700">
            <a:solidFill>
              <a:schemeClr val="tx1"/>
            </a:solidFill>
            <a:headEnd type="stealth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7" name="Straight Connector 1326">
            <a:extLst>
              <a:ext uri="{FF2B5EF4-FFF2-40B4-BE49-F238E27FC236}">
                <a16:creationId xmlns:a16="http://schemas.microsoft.com/office/drawing/2014/main" id="{DB41624D-F7CD-9EDB-9578-6741FAF571CC}"/>
              </a:ext>
            </a:extLst>
          </p:cNvPr>
          <p:cNvCxnSpPr>
            <a:cxnSpLocks/>
          </p:cNvCxnSpPr>
          <p:nvPr/>
        </p:nvCxnSpPr>
        <p:spPr>
          <a:xfrm>
            <a:off x="799674" y="2107318"/>
            <a:ext cx="0" cy="36576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28" name="TextBox 1327">
                <a:extLst>
                  <a:ext uri="{FF2B5EF4-FFF2-40B4-BE49-F238E27FC236}">
                    <a16:creationId xmlns:a16="http://schemas.microsoft.com/office/drawing/2014/main" id="{3611B1BE-E32E-FBB9-6D4E-D2B3313592B0}"/>
                  </a:ext>
                </a:extLst>
              </p:cNvPr>
              <p:cNvSpPr txBox="1"/>
              <p:nvPr/>
            </p:nvSpPr>
            <p:spPr>
              <a:xfrm>
                <a:off x="696503" y="2441112"/>
                <a:ext cx="20633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328" name="TextBox 1327">
                <a:extLst>
                  <a:ext uri="{FF2B5EF4-FFF2-40B4-BE49-F238E27FC236}">
                    <a16:creationId xmlns:a16="http://schemas.microsoft.com/office/drawing/2014/main" id="{3611B1BE-E32E-FBB9-6D4E-D2B3313592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503" y="2441112"/>
                <a:ext cx="206339" cy="307777"/>
              </a:xfrm>
              <a:prstGeom prst="rect">
                <a:avLst/>
              </a:prstGeom>
              <a:blipFill>
                <a:blip r:embed="rId4"/>
                <a:stretch>
                  <a:fillRect l="-29412" r="-29412" b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9" name="TextBox 1328">
                <a:extLst>
                  <a:ext uri="{FF2B5EF4-FFF2-40B4-BE49-F238E27FC236}">
                    <a16:creationId xmlns:a16="http://schemas.microsoft.com/office/drawing/2014/main" id="{E97A09F9-DE26-0F13-8EEF-801E8F9807A3}"/>
                  </a:ext>
                </a:extLst>
              </p:cNvPr>
              <p:cNvSpPr txBox="1"/>
              <p:nvPr/>
            </p:nvSpPr>
            <p:spPr>
              <a:xfrm>
                <a:off x="1107993" y="1694646"/>
                <a:ext cx="16498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329" name="TextBox 1328">
                <a:extLst>
                  <a:ext uri="{FF2B5EF4-FFF2-40B4-BE49-F238E27FC236}">
                    <a16:creationId xmlns:a16="http://schemas.microsoft.com/office/drawing/2014/main" id="{E97A09F9-DE26-0F13-8EEF-801E8F9807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7993" y="1694646"/>
                <a:ext cx="164982" cy="307777"/>
              </a:xfrm>
              <a:prstGeom prst="rect">
                <a:avLst/>
              </a:prstGeom>
              <a:blipFill>
                <a:blip r:embed="rId5"/>
                <a:stretch>
                  <a:fillRect l="-29630" r="-29630"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0" name="TextBox 1329">
                <a:extLst>
                  <a:ext uri="{FF2B5EF4-FFF2-40B4-BE49-F238E27FC236}">
                    <a16:creationId xmlns:a16="http://schemas.microsoft.com/office/drawing/2014/main" id="{424BA87A-93A8-6952-8CD8-5203CC56C299}"/>
                  </a:ext>
                </a:extLst>
              </p:cNvPr>
              <p:cNvSpPr txBox="1"/>
              <p:nvPr/>
            </p:nvSpPr>
            <p:spPr>
              <a:xfrm>
                <a:off x="1181444" y="2002423"/>
                <a:ext cx="20172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330" name="TextBox 1329">
                <a:extLst>
                  <a:ext uri="{FF2B5EF4-FFF2-40B4-BE49-F238E27FC236}">
                    <a16:creationId xmlns:a16="http://schemas.microsoft.com/office/drawing/2014/main" id="{424BA87A-93A8-6952-8CD8-5203CC56C2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444" y="2002423"/>
                <a:ext cx="201722" cy="307777"/>
              </a:xfrm>
              <a:prstGeom prst="rect">
                <a:avLst/>
              </a:prstGeom>
              <a:blipFill>
                <a:blip r:embed="rId6"/>
                <a:stretch>
                  <a:fillRect l="-18182" r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15" name="Cube 1914">
            <a:extLst>
              <a:ext uri="{FF2B5EF4-FFF2-40B4-BE49-F238E27FC236}">
                <a16:creationId xmlns:a16="http://schemas.microsoft.com/office/drawing/2014/main" id="{800464DB-6D22-A084-20F7-D6752DE95719}"/>
              </a:ext>
            </a:extLst>
          </p:cNvPr>
          <p:cNvSpPr/>
          <p:nvPr/>
        </p:nvSpPr>
        <p:spPr>
          <a:xfrm>
            <a:off x="8383073" y="2750217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16" name="Cube 1915">
            <a:extLst>
              <a:ext uri="{FF2B5EF4-FFF2-40B4-BE49-F238E27FC236}">
                <a16:creationId xmlns:a16="http://schemas.microsoft.com/office/drawing/2014/main" id="{0D9983F3-FD2F-F571-6D6D-E7F6CC1C646B}"/>
              </a:ext>
            </a:extLst>
          </p:cNvPr>
          <p:cNvSpPr/>
          <p:nvPr/>
        </p:nvSpPr>
        <p:spPr>
          <a:xfrm>
            <a:off x="8259248" y="2874043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17" name="Cube 1916">
            <a:extLst>
              <a:ext uri="{FF2B5EF4-FFF2-40B4-BE49-F238E27FC236}">
                <a16:creationId xmlns:a16="http://schemas.microsoft.com/office/drawing/2014/main" id="{64B5F493-D516-DF1A-9E32-459F63EE0D13}"/>
              </a:ext>
            </a:extLst>
          </p:cNvPr>
          <p:cNvSpPr/>
          <p:nvPr/>
        </p:nvSpPr>
        <p:spPr>
          <a:xfrm>
            <a:off x="8135424" y="2997868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18" name="Cube 1917">
            <a:extLst>
              <a:ext uri="{FF2B5EF4-FFF2-40B4-BE49-F238E27FC236}">
                <a16:creationId xmlns:a16="http://schemas.microsoft.com/office/drawing/2014/main" id="{459D1723-FE9E-3BD7-4E0B-490A320F208A}"/>
              </a:ext>
            </a:extLst>
          </p:cNvPr>
          <p:cNvSpPr/>
          <p:nvPr/>
        </p:nvSpPr>
        <p:spPr>
          <a:xfrm>
            <a:off x="8011599" y="3121694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19" name="Cube 1918">
            <a:extLst>
              <a:ext uri="{FF2B5EF4-FFF2-40B4-BE49-F238E27FC236}">
                <a16:creationId xmlns:a16="http://schemas.microsoft.com/office/drawing/2014/main" id="{04F3F58A-DAAD-F6CC-CFEE-18AE449F4964}"/>
              </a:ext>
            </a:extLst>
          </p:cNvPr>
          <p:cNvSpPr/>
          <p:nvPr/>
        </p:nvSpPr>
        <p:spPr>
          <a:xfrm>
            <a:off x="7887774" y="3245516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20" name="Cube 1919">
            <a:extLst>
              <a:ext uri="{FF2B5EF4-FFF2-40B4-BE49-F238E27FC236}">
                <a16:creationId xmlns:a16="http://schemas.microsoft.com/office/drawing/2014/main" id="{7A90561D-451C-88BB-D8D5-15854B9BFB5E}"/>
              </a:ext>
            </a:extLst>
          </p:cNvPr>
          <p:cNvSpPr/>
          <p:nvPr/>
        </p:nvSpPr>
        <p:spPr>
          <a:xfrm>
            <a:off x="7763949" y="3369342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21" name="Cube 1920">
            <a:extLst>
              <a:ext uri="{FF2B5EF4-FFF2-40B4-BE49-F238E27FC236}">
                <a16:creationId xmlns:a16="http://schemas.microsoft.com/office/drawing/2014/main" id="{479A8154-A4F4-FCCD-16F6-3A9E6AC27CA5}"/>
              </a:ext>
            </a:extLst>
          </p:cNvPr>
          <p:cNvSpPr/>
          <p:nvPr/>
        </p:nvSpPr>
        <p:spPr>
          <a:xfrm>
            <a:off x="7640125" y="3493167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22" name="Cube 1921">
            <a:extLst>
              <a:ext uri="{FF2B5EF4-FFF2-40B4-BE49-F238E27FC236}">
                <a16:creationId xmlns:a16="http://schemas.microsoft.com/office/drawing/2014/main" id="{FAA4FE05-C339-7820-1DA0-23BABDE073D5}"/>
              </a:ext>
            </a:extLst>
          </p:cNvPr>
          <p:cNvSpPr/>
          <p:nvPr/>
        </p:nvSpPr>
        <p:spPr>
          <a:xfrm>
            <a:off x="7516300" y="3616993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23" name="Cube 1922">
            <a:extLst>
              <a:ext uri="{FF2B5EF4-FFF2-40B4-BE49-F238E27FC236}">
                <a16:creationId xmlns:a16="http://schemas.microsoft.com/office/drawing/2014/main" id="{6A0456F1-D57E-D6A6-745C-03FEB3E3CF07}"/>
              </a:ext>
            </a:extLst>
          </p:cNvPr>
          <p:cNvSpPr/>
          <p:nvPr/>
        </p:nvSpPr>
        <p:spPr>
          <a:xfrm>
            <a:off x="7392502" y="3739864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24" name="Cube 1923">
            <a:extLst>
              <a:ext uri="{FF2B5EF4-FFF2-40B4-BE49-F238E27FC236}">
                <a16:creationId xmlns:a16="http://schemas.microsoft.com/office/drawing/2014/main" id="{133D3258-4547-473F-FE34-26BD970E90EF}"/>
              </a:ext>
            </a:extLst>
          </p:cNvPr>
          <p:cNvSpPr/>
          <p:nvPr/>
        </p:nvSpPr>
        <p:spPr>
          <a:xfrm>
            <a:off x="7268677" y="3863690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25" name="Cube 1924">
            <a:extLst>
              <a:ext uri="{FF2B5EF4-FFF2-40B4-BE49-F238E27FC236}">
                <a16:creationId xmlns:a16="http://schemas.microsoft.com/office/drawing/2014/main" id="{2578041A-22D5-8F10-606F-5AEEB3D87E22}"/>
              </a:ext>
            </a:extLst>
          </p:cNvPr>
          <p:cNvSpPr/>
          <p:nvPr/>
        </p:nvSpPr>
        <p:spPr>
          <a:xfrm>
            <a:off x="7144853" y="3987515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26" name="Cube 1925">
            <a:extLst>
              <a:ext uri="{FF2B5EF4-FFF2-40B4-BE49-F238E27FC236}">
                <a16:creationId xmlns:a16="http://schemas.microsoft.com/office/drawing/2014/main" id="{A9D592BB-2B57-AD2B-9CC1-E1487D191C1F}"/>
              </a:ext>
            </a:extLst>
          </p:cNvPr>
          <p:cNvSpPr/>
          <p:nvPr/>
        </p:nvSpPr>
        <p:spPr>
          <a:xfrm>
            <a:off x="7021028" y="4111341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03" name="Cube 1902">
            <a:extLst>
              <a:ext uri="{FF2B5EF4-FFF2-40B4-BE49-F238E27FC236}">
                <a16:creationId xmlns:a16="http://schemas.microsoft.com/office/drawing/2014/main" id="{6CE5FE3E-0255-F5E1-3BD1-39B193E0B7AD}"/>
              </a:ext>
            </a:extLst>
          </p:cNvPr>
          <p:cNvSpPr/>
          <p:nvPr/>
        </p:nvSpPr>
        <p:spPr>
          <a:xfrm>
            <a:off x="8625960" y="2750217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04" name="Cube 1903">
            <a:extLst>
              <a:ext uri="{FF2B5EF4-FFF2-40B4-BE49-F238E27FC236}">
                <a16:creationId xmlns:a16="http://schemas.microsoft.com/office/drawing/2014/main" id="{A2D44D6A-6D65-6418-E052-0987625CFBF4}"/>
              </a:ext>
            </a:extLst>
          </p:cNvPr>
          <p:cNvSpPr/>
          <p:nvPr/>
        </p:nvSpPr>
        <p:spPr>
          <a:xfrm>
            <a:off x="8502135" y="2874043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05" name="Cube 1904">
            <a:extLst>
              <a:ext uri="{FF2B5EF4-FFF2-40B4-BE49-F238E27FC236}">
                <a16:creationId xmlns:a16="http://schemas.microsoft.com/office/drawing/2014/main" id="{AA62838F-55FF-DA23-FE54-A30113697C6A}"/>
              </a:ext>
            </a:extLst>
          </p:cNvPr>
          <p:cNvSpPr/>
          <p:nvPr/>
        </p:nvSpPr>
        <p:spPr>
          <a:xfrm>
            <a:off x="8378311" y="2997868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06" name="Cube 1905">
            <a:extLst>
              <a:ext uri="{FF2B5EF4-FFF2-40B4-BE49-F238E27FC236}">
                <a16:creationId xmlns:a16="http://schemas.microsoft.com/office/drawing/2014/main" id="{0650A1D5-6FDA-C844-33AF-B76CD12144B9}"/>
              </a:ext>
            </a:extLst>
          </p:cNvPr>
          <p:cNvSpPr/>
          <p:nvPr/>
        </p:nvSpPr>
        <p:spPr>
          <a:xfrm>
            <a:off x="8254486" y="3121694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07" name="Cube 1906">
            <a:extLst>
              <a:ext uri="{FF2B5EF4-FFF2-40B4-BE49-F238E27FC236}">
                <a16:creationId xmlns:a16="http://schemas.microsoft.com/office/drawing/2014/main" id="{3FEB96D3-F81A-F15B-404E-47C089D9F562}"/>
              </a:ext>
            </a:extLst>
          </p:cNvPr>
          <p:cNvSpPr/>
          <p:nvPr/>
        </p:nvSpPr>
        <p:spPr>
          <a:xfrm>
            <a:off x="8130661" y="3245516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08" name="Cube 1907">
            <a:extLst>
              <a:ext uri="{FF2B5EF4-FFF2-40B4-BE49-F238E27FC236}">
                <a16:creationId xmlns:a16="http://schemas.microsoft.com/office/drawing/2014/main" id="{D4079EF0-A246-A892-2A40-51691B143100}"/>
              </a:ext>
            </a:extLst>
          </p:cNvPr>
          <p:cNvSpPr/>
          <p:nvPr/>
        </p:nvSpPr>
        <p:spPr>
          <a:xfrm>
            <a:off x="8006836" y="3369342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09" name="Cube 1908">
            <a:extLst>
              <a:ext uri="{FF2B5EF4-FFF2-40B4-BE49-F238E27FC236}">
                <a16:creationId xmlns:a16="http://schemas.microsoft.com/office/drawing/2014/main" id="{86AD96CF-29A7-104E-B53C-E3484880FE48}"/>
              </a:ext>
            </a:extLst>
          </p:cNvPr>
          <p:cNvSpPr/>
          <p:nvPr/>
        </p:nvSpPr>
        <p:spPr>
          <a:xfrm>
            <a:off x="7883012" y="3493167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10" name="Cube 1909">
            <a:extLst>
              <a:ext uri="{FF2B5EF4-FFF2-40B4-BE49-F238E27FC236}">
                <a16:creationId xmlns:a16="http://schemas.microsoft.com/office/drawing/2014/main" id="{D70BAC8A-7AFF-AA05-349C-8091E72D0C5B}"/>
              </a:ext>
            </a:extLst>
          </p:cNvPr>
          <p:cNvSpPr/>
          <p:nvPr/>
        </p:nvSpPr>
        <p:spPr>
          <a:xfrm>
            <a:off x="7759187" y="3616993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11" name="Cube 1910">
            <a:extLst>
              <a:ext uri="{FF2B5EF4-FFF2-40B4-BE49-F238E27FC236}">
                <a16:creationId xmlns:a16="http://schemas.microsoft.com/office/drawing/2014/main" id="{3F42B1E4-9EAA-0AC7-B930-2E299A6330F6}"/>
              </a:ext>
            </a:extLst>
          </p:cNvPr>
          <p:cNvSpPr/>
          <p:nvPr/>
        </p:nvSpPr>
        <p:spPr>
          <a:xfrm>
            <a:off x="7635389" y="3739864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12" name="Cube 1911">
            <a:extLst>
              <a:ext uri="{FF2B5EF4-FFF2-40B4-BE49-F238E27FC236}">
                <a16:creationId xmlns:a16="http://schemas.microsoft.com/office/drawing/2014/main" id="{B614A024-EC3D-0148-9EDA-C6AF41B663CF}"/>
              </a:ext>
            </a:extLst>
          </p:cNvPr>
          <p:cNvSpPr/>
          <p:nvPr/>
        </p:nvSpPr>
        <p:spPr>
          <a:xfrm>
            <a:off x="7511564" y="3863690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13" name="Cube 1912">
            <a:extLst>
              <a:ext uri="{FF2B5EF4-FFF2-40B4-BE49-F238E27FC236}">
                <a16:creationId xmlns:a16="http://schemas.microsoft.com/office/drawing/2014/main" id="{23385544-1F2D-0F0D-9A80-E0AFD125115B}"/>
              </a:ext>
            </a:extLst>
          </p:cNvPr>
          <p:cNvSpPr/>
          <p:nvPr/>
        </p:nvSpPr>
        <p:spPr>
          <a:xfrm>
            <a:off x="7387740" y="3987515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14" name="Cube 1913">
            <a:extLst>
              <a:ext uri="{FF2B5EF4-FFF2-40B4-BE49-F238E27FC236}">
                <a16:creationId xmlns:a16="http://schemas.microsoft.com/office/drawing/2014/main" id="{3EBA42BA-0681-5497-CF2F-6E5FDEDA34A9}"/>
              </a:ext>
            </a:extLst>
          </p:cNvPr>
          <p:cNvSpPr/>
          <p:nvPr/>
        </p:nvSpPr>
        <p:spPr>
          <a:xfrm>
            <a:off x="7263915" y="4111341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91" name="Cube 1890">
            <a:extLst>
              <a:ext uri="{FF2B5EF4-FFF2-40B4-BE49-F238E27FC236}">
                <a16:creationId xmlns:a16="http://schemas.microsoft.com/office/drawing/2014/main" id="{B7A10B50-B6D6-78A4-234A-5FEB5A1C9F23}"/>
              </a:ext>
            </a:extLst>
          </p:cNvPr>
          <p:cNvSpPr/>
          <p:nvPr/>
        </p:nvSpPr>
        <p:spPr>
          <a:xfrm>
            <a:off x="8871229" y="2750217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92" name="Cube 1891">
            <a:extLst>
              <a:ext uri="{FF2B5EF4-FFF2-40B4-BE49-F238E27FC236}">
                <a16:creationId xmlns:a16="http://schemas.microsoft.com/office/drawing/2014/main" id="{894165D1-1EF6-6C13-502C-2138045188A5}"/>
              </a:ext>
            </a:extLst>
          </p:cNvPr>
          <p:cNvSpPr/>
          <p:nvPr/>
        </p:nvSpPr>
        <p:spPr>
          <a:xfrm>
            <a:off x="8747404" y="2874043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93" name="Cube 1892">
            <a:extLst>
              <a:ext uri="{FF2B5EF4-FFF2-40B4-BE49-F238E27FC236}">
                <a16:creationId xmlns:a16="http://schemas.microsoft.com/office/drawing/2014/main" id="{DD7C7276-977D-C120-A722-616A13734755}"/>
              </a:ext>
            </a:extLst>
          </p:cNvPr>
          <p:cNvSpPr/>
          <p:nvPr/>
        </p:nvSpPr>
        <p:spPr>
          <a:xfrm>
            <a:off x="8623580" y="2997868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94" name="Cube 1893">
            <a:extLst>
              <a:ext uri="{FF2B5EF4-FFF2-40B4-BE49-F238E27FC236}">
                <a16:creationId xmlns:a16="http://schemas.microsoft.com/office/drawing/2014/main" id="{0FDDBC98-978E-E695-FC76-E4E370E3DCA4}"/>
              </a:ext>
            </a:extLst>
          </p:cNvPr>
          <p:cNvSpPr/>
          <p:nvPr/>
        </p:nvSpPr>
        <p:spPr>
          <a:xfrm>
            <a:off x="8499755" y="3121694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95" name="Cube 1894">
            <a:extLst>
              <a:ext uri="{FF2B5EF4-FFF2-40B4-BE49-F238E27FC236}">
                <a16:creationId xmlns:a16="http://schemas.microsoft.com/office/drawing/2014/main" id="{9D187BD7-7258-67D3-92E4-44FFA83E9634}"/>
              </a:ext>
            </a:extLst>
          </p:cNvPr>
          <p:cNvSpPr/>
          <p:nvPr/>
        </p:nvSpPr>
        <p:spPr>
          <a:xfrm>
            <a:off x="8375930" y="3245516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96" name="Cube 1895">
            <a:extLst>
              <a:ext uri="{FF2B5EF4-FFF2-40B4-BE49-F238E27FC236}">
                <a16:creationId xmlns:a16="http://schemas.microsoft.com/office/drawing/2014/main" id="{4D7AE7CD-4811-1C94-7A1D-44C4B95B0207}"/>
              </a:ext>
            </a:extLst>
          </p:cNvPr>
          <p:cNvSpPr/>
          <p:nvPr/>
        </p:nvSpPr>
        <p:spPr>
          <a:xfrm>
            <a:off x="8252105" y="3369342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97" name="Cube 1896">
            <a:extLst>
              <a:ext uri="{FF2B5EF4-FFF2-40B4-BE49-F238E27FC236}">
                <a16:creationId xmlns:a16="http://schemas.microsoft.com/office/drawing/2014/main" id="{012AEE8E-5991-DABA-4F05-8D0DE1344B6D}"/>
              </a:ext>
            </a:extLst>
          </p:cNvPr>
          <p:cNvSpPr/>
          <p:nvPr/>
        </p:nvSpPr>
        <p:spPr>
          <a:xfrm>
            <a:off x="8128281" y="3493167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98" name="Cube 1897">
            <a:extLst>
              <a:ext uri="{FF2B5EF4-FFF2-40B4-BE49-F238E27FC236}">
                <a16:creationId xmlns:a16="http://schemas.microsoft.com/office/drawing/2014/main" id="{FA974B5E-F932-1D1D-861C-C29317F40543}"/>
              </a:ext>
            </a:extLst>
          </p:cNvPr>
          <p:cNvSpPr/>
          <p:nvPr/>
        </p:nvSpPr>
        <p:spPr>
          <a:xfrm>
            <a:off x="8004456" y="3616993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99" name="Cube 1898">
            <a:extLst>
              <a:ext uri="{FF2B5EF4-FFF2-40B4-BE49-F238E27FC236}">
                <a16:creationId xmlns:a16="http://schemas.microsoft.com/office/drawing/2014/main" id="{E7DA8E4A-138A-6174-DCBB-BC183AA28F64}"/>
              </a:ext>
            </a:extLst>
          </p:cNvPr>
          <p:cNvSpPr/>
          <p:nvPr/>
        </p:nvSpPr>
        <p:spPr>
          <a:xfrm>
            <a:off x="7880658" y="3739864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00" name="Cube 1899">
            <a:extLst>
              <a:ext uri="{FF2B5EF4-FFF2-40B4-BE49-F238E27FC236}">
                <a16:creationId xmlns:a16="http://schemas.microsoft.com/office/drawing/2014/main" id="{65379766-0B2E-5C39-90B7-891000D818D9}"/>
              </a:ext>
            </a:extLst>
          </p:cNvPr>
          <p:cNvSpPr/>
          <p:nvPr/>
        </p:nvSpPr>
        <p:spPr>
          <a:xfrm>
            <a:off x="7756833" y="3863690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01" name="Cube 1900">
            <a:extLst>
              <a:ext uri="{FF2B5EF4-FFF2-40B4-BE49-F238E27FC236}">
                <a16:creationId xmlns:a16="http://schemas.microsoft.com/office/drawing/2014/main" id="{015D6D1F-42F5-5442-5ECA-CF4E1A89A856}"/>
              </a:ext>
            </a:extLst>
          </p:cNvPr>
          <p:cNvSpPr/>
          <p:nvPr/>
        </p:nvSpPr>
        <p:spPr>
          <a:xfrm>
            <a:off x="7633009" y="3987515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02" name="Cube 1901">
            <a:extLst>
              <a:ext uri="{FF2B5EF4-FFF2-40B4-BE49-F238E27FC236}">
                <a16:creationId xmlns:a16="http://schemas.microsoft.com/office/drawing/2014/main" id="{444A6C23-DF9B-181A-C74D-7343A5615F1E}"/>
              </a:ext>
            </a:extLst>
          </p:cNvPr>
          <p:cNvSpPr/>
          <p:nvPr/>
        </p:nvSpPr>
        <p:spPr>
          <a:xfrm>
            <a:off x="7509184" y="4111341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79" name="Cube 1878">
            <a:extLst>
              <a:ext uri="{FF2B5EF4-FFF2-40B4-BE49-F238E27FC236}">
                <a16:creationId xmlns:a16="http://schemas.microsoft.com/office/drawing/2014/main" id="{72556A57-1D68-071F-0693-5E7F342FCC2D}"/>
              </a:ext>
            </a:extLst>
          </p:cNvPr>
          <p:cNvSpPr/>
          <p:nvPr/>
        </p:nvSpPr>
        <p:spPr>
          <a:xfrm>
            <a:off x="9114116" y="2750217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80" name="Cube 1879">
            <a:extLst>
              <a:ext uri="{FF2B5EF4-FFF2-40B4-BE49-F238E27FC236}">
                <a16:creationId xmlns:a16="http://schemas.microsoft.com/office/drawing/2014/main" id="{2A5DCC19-14FA-63EE-018D-EA52B127148D}"/>
              </a:ext>
            </a:extLst>
          </p:cNvPr>
          <p:cNvSpPr/>
          <p:nvPr/>
        </p:nvSpPr>
        <p:spPr>
          <a:xfrm>
            <a:off x="8990291" y="2874043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81" name="Cube 1880">
            <a:extLst>
              <a:ext uri="{FF2B5EF4-FFF2-40B4-BE49-F238E27FC236}">
                <a16:creationId xmlns:a16="http://schemas.microsoft.com/office/drawing/2014/main" id="{2E31BCA9-B2ED-1C64-65D4-2CB7E52D930D}"/>
              </a:ext>
            </a:extLst>
          </p:cNvPr>
          <p:cNvSpPr/>
          <p:nvPr/>
        </p:nvSpPr>
        <p:spPr>
          <a:xfrm>
            <a:off x="8866467" y="2997868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82" name="Cube 1881">
            <a:extLst>
              <a:ext uri="{FF2B5EF4-FFF2-40B4-BE49-F238E27FC236}">
                <a16:creationId xmlns:a16="http://schemas.microsoft.com/office/drawing/2014/main" id="{99552F82-17AE-53B2-7F99-058B88B428A9}"/>
              </a:ext>
            </a:extLst>
          </p:cNvPr>
          <p:cNvSpPr/>
          <p:nvPr/>
        </p:nvSpPr>
        <p:spPr>
          <a:xfrm>
            <a:off x="8742642" y="3121694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83" name="Cube 1882">
            <a:extLst>
              <a:ext uri="{FF2B5EF4-FFF2-40B4-BE49-F238E27FC236}">
                <a16:creationId xmlns:a16="http://schemas.microsoft.com/office/drawing/2014/main" id="{8F4D17B6-FB57-4DA1-BD77-AC8AB5ACB1DE}"/>
              </a:ext>
            </a:extLst>
          </p:cNvPr>
          <p:cNvSpPr/>
          <p:nvPr/>
        </p:nvSpPr>
        <p:spPr>
          <a:xfrm>
            <a:off x="8618817" y="3245516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84" name="Cube 1883">
            <a:extLst>
              <a:ext uri="{FF2B5EF4-FFF2-40B4-BE49-F238E27FC236}">
                <a16:creationId xmlns:a16="http://schemas.microsoft.com/office/drawing/2014/main" id="{3ECD913E-99D8-E840-EC2B-BD7FCF4C536C}"/>
              </a:ext>
            </a:extLst>
          </p:cNvPr>
          <p:cNvSpPr/>
          <p:nvPr/>
        </p:nvSpPr>
        <p:spPr>
          <a:xfrm>
            <a:off x="8494992" y="3369342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85" name="Cube 1884">
            <a:extLst>
              <a:ext uri="{FF2B5EF4-FFF2-40B4-BE49-F238E27FC236}">
                <a16:creationId xmlns:a16="http://schemas.microsoft.com/office/drawing/2014/main" id="{9C9F02C7-B02C-C1FB-FF94-809A0ADD0F8B}"/>
              </a:ext>
            </a:extLst>
          </p:cNvPr>
          <p:cNvSpPr/>
          <p:nvPr/>
        </p:nvSpPr>
        <p:spPr>
          <a:xfrm>
            <a:off x="8371168" y="3493167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86" name="Cube 1885">
            <a:extLst>
              <a:ext uri="{FF2B5EF4-FFF2-40B4-BE49-F238E27FC236}">
                <a16:creationId xmlns:a16="http://schemas.microsoft.com/office/drawing/2014/main" id="{24C77596-50F6-B9C1-03B2-275CD5FACFF1}"/>
              </a:ext>
            </a:extLst>
          </p:cNvPr>
          <p:cNvSpPr/>
          <p:nvPr/>
        </p:nvSpPr>
        <p:spPr>
          <a:xfrm>
            <a:off x="8247343" y="3616993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87" name="Cube 1886">
            <a:extLst>
              <a:ext uri="{FF2B5EF4-FFF2-40B4-BE49-F238E27FC236}">
                <a16:creationId xmlns:a16="http://schemas.microsoft.com/office/drawing/2014/main" id="{6566F994-095C-0A3E-A6C4-BF2C1E87D359}"/>
              </a:ext>
            </a:extLst>
          </p:cNvPr>
          <p:cNvSpPr/>
          <p:nvPr/>
        </p:nvSpPr>
        <p:spPr>
          <a:xfrm>
            <a:off x="8123545" y="3739864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88" name="Cube 1887">
            <a:extLst>
              <a:ext uri="{FF2B5EF4-FFF2-40B4-BE49-F238E27FC236}">
                <a16:creationId xmlns:a16="http://schemas.microsoft.com/office/drawing/2014/main" id="{42E09527-52A5-8DEB-91F6-03337F94569B}"/>
              </a:ext>
            </a:extLst>
          </p:cNvPr>
          <p:cNvSpPr/>
          <p:nvPr/>
        </p:nvSpPr>
        <p:spPr>
          <a:xfrm>
            <a:off x="7999720" y="3863690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89" name="Cube 1888">
            <a:extLst>
              <a:ext uri="{FF2B5EF4-FFF2-40B4-BE49-F238E27FC236}">
                <a16:creationId xmlns:a16="http://schemas.microsoft.com/office/drawing/2014/main" id="{50F97858-21E3-3554-3596-B5B735AE64A5}"/>
              </a:ext>
            </a:extLst>
          </p:cNvPr>
          <p:cNvSpPr/>
          <p:nvPr/>
        </p:nvSpPr>
        <p:spPr>
          <a:xfrm>
            <a:off x="7875896" y="3987515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90" name="Cube 1889">
            <a:extLst>
              <a:ext uri="{FF2B5EF4-FFF2-40B4-BE49-F238E27FC236}">
                <a16:creationId xmlns:a16="http://schemas.microsoft.com/office/drawing/2014/main" id="{3CCBBFB9-A3B8-6D78-8E14-E45EAEEB5D48}"/>
              </a:ext>
            </a:extLst>
          </p:cNvPr>
          <p:cNvSpPr/>
          <p:nvPr/>
        </p:nvSpPr>
        <p:spPr>
          <a:xfrm>
            <a:off x="7752071" y="4111341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67" name="Cube 1866">
            <a:extLst>
              <a:ext uri="{FF2B5EF4-FFF2-40B4-BE49-F238E27FC236}">
                <a16:creationId xmlns:a16="http://schemas.microsoft.com/office/drawing/2014/main" id="{6170675F-5305-EA12-C605-1B82D6A8C002}"/>
              </a:ext>
            </a:extLst>
          </p:cNvPr>
          <p:cNvSpPr/>
          <p:nvPr/>
        </p:nvSpPr>
        <p:spPr>
          <a:xfrm>
            <a:off x="9359129" y="2750217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68" name="Cube 1867">
            <a:extLst>
              <a:ext uri="{FF2B5EF4-FFF2-40B4-BE49-F238E27FC236}">
                <a16:creationId xmlns:a16="http://schemas.microsoft.com/office/drawing/2014/main" id="{9E215B4B-6EA1-31AD-3D7F-EBD78493E7DB}"/>
              </a:ext>
            </a:extLst>
          </p:cNvPr>
          <p:cNvSpPr/>
          <p:nvPr/>
        </p:nvSpPr>
        <p:spPr>
          <a:xfrm>
            <a:off x="9235304" y="2874043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69" name="Cube 1868">
            <a:extLst>
              <a:ext uri="{FF2B5EF4-FFF2-40B4-BE49-F238E27FC236}">
                <a16:creationId xmlns:a16="http://schemas.microsoft.com/office/drawing/2014/main" id="{96D83DEE-8CD9-5A37-2835-496BD5E4C6F8}"/>
              </a:ext>
            </a:extLst>
          </p:cNvPr>
          <p:cNvSpPr/>
          <p:nvPr/>
        </p:nvSpPr>
        <p:spPr>
          <a:xfrm>
            <a:off x="9111480" y="2997868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70" name="Cube 1869">
            <a:extLst>
              <a:ext uri="{FF2B5EF4-FFF2-40B4-BE49-F238E27FC236}">
                <a16:creationId xmlns:a16="http://schemas.microsoft.com/office/drawing/2014/main" id="{BC254F51-160E-887E-F7FE-75C80DCE6F1F}"/>
              </a:ext>
            </a:extLst>
          </p:cNvPr>
          <p:cNvSpPr/>
          <p:nvPr/>
        </p:nvSpPr>
        <p:spPr>
          <a:xfrm>
            <a:off x="8987655" y="3121694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71" name="Cube 1870">
            <a:extLst>
              <a:ext uri="{FF2B5EF4-FFF2-40B4-BE49-F238E27FC236}">
                <a16:creationId xmlns:a16="http://schemas.microsoft.com/office/drawing/2014/main" id="{25A7E24A-A8AE-8039-D83B-274D3F9E1D27}"/>
              </a:ext>
            </a:extLst>
          </p:cNvPr>
          <p:cNvSpPr/>
          <p:nvPr/>
        </p:nvSpPr>
        <p:spPr>
          <a:xfrm>
            <a:off x="8863830" y="3245516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72" name="Cube 1871">
            <a:extLst>
              <a:ext uri="{FF2B5EF4-FFF2-40B4-BE49-F238E27FC236}">
                <a16:creationId xmlns:a16="http://schemas.microsoft.com/office/drawing/2014/main" id="{CD759AD2-F20F-0031-13CD-574267EF2A97}"/>
              </a:ext>
            </a:extLst>
          </p:cNvPr>
          <p:cNvSpPr/>
          <p:nvPr/>
        </p:nvSpPr>
        <p:spPr>
          <a:xfrm>
            <a:off x="8740005" y="3369342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73" name="Cube 1872">
            <a:extLst>
              <a:ext uri="{FF2B5EF4-FFF2-40B4-BE49-F238E27FC236}">
                <a16:creationId xmlns:a16="http://schemas.microsoft.com/office/drawing/2014/main" id="{D2D1064D-4CBD-A380-8162-68F74D58CD7E}"/>
              </a:ext>
            </a:extLst>
          </p:cNvPr>
          <p:cNvSpPr/>
          <p:nvPr/>
        </p:nvSpPr>
        <p:spPr>
          <a:xfrm>
            <a:off x="8616181" y="3493167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74" name="Cube 1873">
            <a:extLst>
              <a:ext uri="{FF2B5EF4-FFF2-40B4-BE49-F238E27FC236}">
                <a16:creationId xmlns:a16="http://schemas.microsoft.com/office/drawing/2014/main" id="{FED1DF93-9541-CE25-73A9-43FC9CDF57DC}"/>
              </a:ext>
            </a:extLst>
          </p:cNvPr>
          <p:cNvSpPr/>
          <p:nvPr/>
        </p:nvSpPr>
        <p:spPr>
          <a:xfrm>
            <a:off x="8492356" y="3616993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75" name="Cube 1874">
            <a:extLst>
              <a:ext uri="{FF2B5EF4-FFF2-40B4-BE49-F238E27FC236}">
                <a16:creationId xmlns:a16="http://schemas.microsoft.com/office/drawing/2014/main" id="{6D26A22F-E990-C05A-A415-E8BA07BCB9D6}"/>
              </a:ext>
            </a:extLst>
          </p:cNvPr>
          <p:cNvSpPr/>
          <p:nvPr/>
        </p:nvSpPr>
        <p:spPr>
          <a:xfrm>
            <a:off x="8368558" y="3739864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76" name="Cube 1875">
            <a:extLst>
              <a:ext uri="{FF2B5EF4-FFF2-40B4-BE49-F238E27FC236}">
                <a16:creationId xmlns:a16="http://schemas.microsoft.com/office/drawing/2014/main" id="{1979ADF9-1352-8361-CCC2-2FB4CE236C32}"/>
              </a:ext>
            </a:extLst>
          </p:cNvPr>
          <p:cNvSpPr/>
          <p:nvPr/>
        </p:nvSpPr>
        <p:spPr>
          <a:xfrm>
            <a:off x="8244733" y="3863690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77" name="Cube 1876">
            <a:extLst>
              <a:ext uri="{FF2B5EF4-FFF2-40B4-BE49-F238E27FC236}">
                <a16:creationId xmlns:a16="http://schemas.microsoft.com/office/drawing/2014/main" id="{C8099955-E765-FEED-AC6F-813133219255}"/>
              </a:ext>
            </a:extLst>
          </p:cNvPr>
          <p:cNvSpPr/>
          <p:nvPr/>
        </p:nvSpPr>
        <p:spPr>
          <a:xfrm>
            <a:off x="8120909" y="3987515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78" name="Cube 1877">
            <a:extLst>
              <a:ext uri="{FF2B5EF4-FFF2-40B4-BE49-F238E27FC236}">
                <a16:creationId xmlns:a16="http://schemas.microsoft.com/office/drawing/2014/main" id="{BD604C56-5C10-9DA1-0262-ECAA9583DC0B}"/>
              </a:ext>
            </a:extLst>
          </p:cNvPr>
          <p:cNvSpPr/>
          <p:nvPr/>
        </p:nvSpPr>
        <p:spPr>
          <a:xfrm>
            <a:off x="7997084" y="4111341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55" name="Cube 1854">
            <a:extLst>
              <a:ext uri="{FF2B5EF4-FFF2-40B4-BE49-F238E27FC236}">
                <a16:creationId xmlns:a16="http://schemas.microsoft.com/office/drawing/2014/main" id="{7D8B202C-D5E0-B16F-9086-BC30C93CE720}"/>
              </a:ext>
            </a:extLst>
          </p:cNvPr>
          <p:cNvSpPr/>
          <p:nvPr/>
        </p:nvSpPr>
        <p:spPr>
          <a:xfrm>
            <a:off x="8383073" y="2507806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56" name="Cube 1855">
            <a:extLst>
              <a:ext uri="{FF2B5EF4-FFF2-40B4-BE49-F238E27FC236}">
                <a16:creationId xmlns:a16="http://schemas.microsoft.com/office/drawing/2014/main" id="{F7AE91E8-5A27-5E5B-75BA-52284FAB2A62}"/>
              </a:ext>
            </a:extLst>
          </p:cNvPr>
          <p:cNvSpPr/>
          <p:nvPr/>
        </p:nvSpPr>
        <p:spPr>
          <a:xfrm>
            <a:off x="8259248" y="2631632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57" name="Cube 1856">
            <a:extLst>
              <a:ext uri="{FF2B5EF4-FFF2-40B4-BE49-F238E27FC236}">
                <a16:creationId xmlns:a16="http://schemas.microsoft.com/office/drawing/2014/main" id="{C3E7781D-81B5-BA3F-6D27-53866DE68816}"/>
              </a:ext>
            </a:extLst>
          </p:cNvPr>
          <p:cNvSpPr/>
          <p:nvPr/>
        </p:nvSpPr>
        <p:spPr>
          <a:xfrm>
            <a:off x="8135424" y="2755457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58" name="Cube 1857">
            <a:extLst>
              <a:ext uri="{FF2B5EF4-FFF2-40B4-BE49-F238E27FC236}">
                <a16:creationId xmlns:a16="http://schemas.microsoft.com/office/drawing/2014/main" id="{C71FFB66-828F-1EA8-2FBA-144C44B3FD13}"/>
              </a:ext>
            </a:extLst>
          </p:cNvPr>
          <p:cNvSpPr/>
          <p:nvPr/>
        </p:nvSpPr>
        <p:spPr>
          <a:xfrm>
            <a:off x="8011599" y="2879283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59" name="Cube 1858">
            <a:extLst>
              <a:ext uri="{FF2B5EF4-FFF2-40B4-BE49-F238E27FC236}">
                <a16:creationId xmlns:a16="http://schemas.microsoft.com/office/drawing/2014/main" id="{5AE8D54A-A8BF-F057-846A-5DF54C58863F}"/>
              </a:ext>
            </a:extLst>
          </p:cNvPr>
          <p:cNvSpPr/>
          <p:nvPr/>
        </p:nvSpPr>
        <p:spPr>
          <a:xfrm>
            <a:off x="7887774" y="3003105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60" name="Cube 1859">
            <a:extLst>
              <a:ext uri="{FF2B5EF4-FFF2-40B4-BE49-F238E27FC236}">
                <a16:creationId xmlns:a16="http://schemas.microsoft.com/office/drawing/2014/main" id="{DE6668D3-BB8C-0846-1C5D-C3436DCF9D33}"/>
              </a:ext>
            </a:extLst>
          </p:cNvPr>
          <p:cNvSpPr/>
          <p:nvPr/>
        </p:nvSpPr>
        <p:spPr>
          <a:xfrm>
            <a:off x="7763949" y="3126931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61" name="Cube 1860">
            <a:extLst>
              <a:ext uri="{FF2B5EF4-FFF2-40B4-BE49-F238E27FC236}">
                <a16:creationId xmlns:a16="http://schemas.microsoft.com/office/drawing/2014/main" id="{862C8264-9A8D-BC1D-005D-110898885E39}"/>
              </a:ext>
            </a:extLst>
          </p:cNvPr>
          <p:cNvSpPr/>
          <p:nvPr/>
        </p:nvSpPr>
        <p:spPr>
          <a:xfrm>
            <a:off x="7640125" y="3250756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62" name="Cube 1861">
            <a:extLst>
              <a:ext uri="{FF2B5EF4-FFF2-40B4-BE49-F238E27FC236}">
                <a16:creationId xmlns:a16="http://schemas.microsoft.com/office/drawing/2014/main" id="{D087BBCC-E506-6FC1-DCF4-B42F454E7D5F}"/>
              </a:ext>
            </a:extLst>
          </p:cNvPr>
          <p:cNvSpPr/>
          <p:nvPr/>
        </p:nvSpPr>
        <p:spPr>
          <a:xfrm>
            <a:off x="7516300" y="3374582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63" name="Cube 1862">
            <a:extLst>
              <a:ext uri="{FF2B5EF4-FFF2-40B4-BE49-F238E27FC236}">
                <a16:creationId xmlns:a16="http://schemas.microsoft.com/office/drawing/2014/main" id="{1617805C-AF6C-997A-3EE8-2C7AB6960676}"/>
              </a:ext>
            </a:extLst>
          </p:cNvPr>
          <p:cNvSpPr/>
          <p:nvPr/>
        </p:nvSpPr>
        <p:spPr>
          <a:xfrm>
            <a:off x="7392502" y="3497453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64" name="Cube 1863">
            <a:extLst>
              <a:ext uri="{FF2B5EF4-FFF2-40B4-BE49-F238E27FC236}">
                <a16:creationId xmlns:a16="http://schemas.microsoft.com/office/drawing/2014/main" id="{1FF8C14D-D75C-171B-ABDF-52CB0634D44D}"/>
              </a:ext>
            </a:extLst>
          </p:cNvPr>
          <p:cNvSpPr/>
          <p:nvPr/>
        </p:nvSpPr>
        <p:spPr>
          <a:xfrm>
            <a:off x="7268677" y="3621279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65" name="Cube 1864">
            <a:extLst>
              <a:ext uri="{FF2B5EF4-FFF2-40B4-BE49-F238E27FC236}">
                <a16:creationId xmlns:a16="http://schemas.microsoft.com/office/drawing/2014/main" id="{48741ED1-30B7-1BA5-C342-6D06C3B27451}"/>
              </a:ext>
            </a:extLst>
          </p:cNvPr>
          <p:cNvSpPr/>
          <p:nvPr/>
        </p:nvSpPr>
        <p:spPr>
          <a:xfrm>
            <a:off x="7144853" y="3745104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66" name="Cube 1865">
            <a:extLst>
              <a:ext uri="{FF2B5EF4-FFF2-40B4-BE49-F238E27FC236}">
                <a16:creationId xmlns:a16="http://schemas.microsoft.com/office/drawing/2014/main" id="{655276EA-5957-7224-F501-254ADD85C43A}"/>
              </a:ext>
            </a:extLst>
          </p:cNvPr>
          <p:cNvSpPr/>
          <p:nvPr/>
        </p:nvSpPr>
        <p:spPr>
          <a:xfrm>
            <a:off x="7021028" y="3868930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43" name="Cube 1842">
            <a:extLst>
              <a:ext uri="{FF2B5EF4-FFF2-40B4-BE49-F238E27FC236}">
                <a16:creationId xmlns:a16="http://schemas.microsoft.com/office/drawing/2014/main" id="{E8B23D6F-8B90-077E-1F41-4271ECA4C51C}"/>
              </a:ext>
            </a:extLst>
          </p:cNvPr>
          <p:cNvSpPr/>
          <p:nvPr/>
        </p:nvSpPr>
        <p:spPr>
          <a:xfrm>
            <a:off x="8625960" y="2507806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44" name="Cube 1843">
            <a:extLst>
              <a:ext uri="{FF2B5EF4-FFF2-40B4-BE49-F238E27FC236}">
                <a16:creationId xmlns:a16="http://schemas.microsoft.com/office/drawing/2014/main" id="{85001F5A-D46C-73F3-0FD1-A969470299F9}"/>
              </a:ext>
            </a:extLst>
          </p:cNvPr>
          <p:cNvSpPr/>
          <p:nvPr/>
        </p:nvSpPr>
        <p:spPr>
          <a:xfrm>
            <a:off x="8502135" y="2631632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45" name="Cube 1844">
            <a:extLst>
              <a:ext uri="{FF2B5EF4-FFF2-40B4-BE49-F238E27FC236}">
                <a16:creationId xmlns:a16="http://schemas.microsoft.com/office/drawing/2014/main" id="{E2D748BC-E29C-7426-6278-8E54F99DEA9D}"/>
              </a:ext>
            </a:extLst>
          </p:cNvPr>
          <p:cNvSpPr/>
          <p:nvPr/>
        </p:nvSpPr>
        <p:spPr>
          <a:xfrm>
            <a:off x="8378311" y="2755457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46" name="Cube 1845">
            <a:extLst>
              <a:ext uri="{FF2B5EF4-FFF2-40B4-BE49-F238E27FC236}">
                <a16:creationId xmlns:a16="http://schemas.microsoft.com/office/drawing/2014/main" id="{E4766667-EFD3-5D3B-D642-60D319098652}"/>
              </a:ext>
            </a:extLst>
          </p:cNvPr>
          <p:cNvSpPr/>
          <p:nvPr/>
        </p:nvSpPr>
        <p:spPr>
          <a:xfrm>
            <a:off x="8254486" y="2879283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47" name="Cube 1846">
            <a:extLst>
              <a:ext uri="{FF2B5EF4-FFF2-40B4-BE49-F238E27FC236}">
                <a16:creationId xmlns:a16="http://schemas.microsoft.com/office/drawing/2014/main" id="{85DF05D5-9528-A3F8-C156-1967F9E39C34}"/>
              </a:ext>
            </a:extLst>
          </p:cNvPr>
          <p:cNvSpPr/>
          <p:nvPr/>
        </p:nvSpPr>
        <p:spPr>
          <a:xfrm>
            <a:off x="8130661" y="3003105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48" name="Cube 1847">
            <a:extLst>
              <a:ext uri="{FF2B5EF4-FFF2-40B4-BE49-F238E27FC236}">
                <a16:creationId xmlns:a16="http://schemas.microsoft.com/office/drawing/2014/main" id="{D4C1AF3F-9C38-B1BD-E51D-8E5EE1F9A6E8}"/>
              </a:ext>
            </a:extLst>
          </p:cNvPr>
          <p:cNvSpPr/>
          <p:nvPr/>
        </p:nvSpPr>
        <p:spPr>
          <a:xfrm>
            <a:off x="8006836" y="3126931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49" name="Cube 1848">
            <a:extLst>
              <a:ext uri="{FF2B5EF4-FFF2-40B4-BE49-F238E27FC236}">
                <a16:creationId xmlns:a16="http://schemas.microsoft.com/office/drawing/2014/main" id="{82E9C473-86AF-759D-0061-57B3CC54A435}"/>
              </a:ext>
            </a:extLst>
          </p:cNvPr>
          <p:cNvSpPr/>
          <p:nvPr/>
        </p:nvSpPr>
        <p:spPr>
          <a:xfrm>
            <a:off x="7883012" y="3250756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50" name="Cube 1849">
            <a:extLst>
              <a:ext uri="{FF2B5EF4-FFF2-40B4-BE49-F238E27FC236}">
                <a16:creationId xmlns:a16="http://schemas.microsoft.com/office/drawing/2014/main" id="{CD9C7707-11F0-F80B-B7C6-EDF7C88985A4}"/>
              </a:ext>
            </a:extLst>
          </p:cNvPr>
          <p:cNvSpPr/>
          <p:nvPr/>
        </p:nvSpPr>
        <p:spPr>
          <a:xfrm>
            <a:off x="7759187" y="3374582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51" name="Cube 1850">
            <a:extLst>
              <a:ext uri="{FF2B5EF4-FFF2-40B4-BE49-F238E27FC236}">
                <a16:creationId xmlns:a16="http://schemas.microsoft.com/office/drawing/2014/main" id="{FF4C2E6C-7A9A-391F-B47E-49374C742867}"/>
              </a:ext>
            </a:extLst>
          </p:cNvPr>
          <p:cNvSpPr/>
          <p:nvPr/>
        </p:nvSpPr>
        <p:spPr>
          <a:xfrm>
            <a:off x="7635389" y="3497453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52" name="Cube 1851">
            <a:extLst>
              <a:ext uri="{FF2B5EF4-FFF2-40B4-BE49-F238E27FC236}">
                <a16:creationId xmlns:a16="http://schemas.microsoft.com/office/drawing/2014/main" id="{9949CA32-BA31-1E90-C125-A52AEE70D9B1}"/>
              </a:ext>
            </a:extLst>
          </p:cNvPr>
          <p:cNvSpPr/>
          <p:nvPr/>
        </p:nvSpPr>
        <p:spPr>
          <a:xfrm>
            <a:off x="7511564" y="3621279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53" name="Cube 1852">
            <a:extLst>
              <a:ext uri="{FF2B5EF4-FFF2-40B4-BE49-F238E27FC236}">
                <a16:creationId xmlns:a16="http://schemas.microsoft.com/office/drawing/2014/main" id="{F889C7DB-070C-E974-CE2F-E7D818E1DB8C}"/>
              </a:ext>
            </a:extLst>
          </p:cNvPr>
          <p:cNvSpPr/>
          <p:nvPr/>
        </p:nvSpPr>
        <p:spPr>
          <a:xfrm>
            <a:off x="7387740" y="3745104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54" name="Cube 1853">
            <a:extLst>
              <a:ext uri="{FF2B5EF4-FFF2-40B4-BE49-F238E27FC236}">
                <a16:creationId xmlns:a16="http://schemas.microsoft.com/office/drawing/2014/main" id="{9440AE6B-8AB8-3A9B-1039-6F10984EA874}"/>
              </a:ext>
            </a:extLst>
          </p:cNvPr>
          <p:cNvSpPr/>
          <p:nvPr/>
        </p:nvSpPr>
        <p:spPr>
          <a:xfrm>
            <a:off x="7263915" y="3868930"/>
            <a:ext cx="365760" cy="365760"/>
          </a:xfrm>
          <a:prstGeom prst="cube">
            <a:avLst>
              <a:gd name="adj" fmla="val 33681"/>
            </a:avLst>
          </a:prstGeom>
          <a:solidFill>
            <a:srgbClr val="FF5050"/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31" name="Cube 1830">
            <a:extLst>
              <a:ext uri="{FF2B5EF4-FFF2-40B4-BE49-F238E27FC236}">
                <a16:creationId xmlns:a16="http://schemas.microsoft.com/office/drawing/2014/main" id="{608DBDF3-D456-92F4-2B04-35FE9A2D3C5A}"/>
              </a:ext>
            </a:extLst>
          </p:cNvPr>
          <p:cNvSpPr/>
          <p:nvPr/>
        </p:nvSpPr>
        <p:spPr>
          <a:xfrm>
            <a:off x="8871229" y="2507806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32" name="Cube 1831">
            <a:extLst>
              <a:ext uri="{FF2B5EF4-FFF2-40B4-BE49-F238E27FC236}">
                <a16:creationId xmlns:a16="http://schemas.microsoft.com/office/drawing/2014/main" id="{B61FC222-71B5-996F-4A51-2F76CF65684C}"/>
              </a:ext>
            </a:extLst>
          </p:cNvPr>
          <p:cNvSpPr/>
          <p:nvPr/>
        </p:nvSpPr>
        <p:spPr>
          <a:xfrm>
            <a:off x="8747404" y="2631632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33" name="Cube 1832">
            <a:extLst>
              <a:ext uri="{FF2B5EF4-FFF2-40B4-BE49-F238E27FC236}">
                <a16:creationId xmlns:a16="http://schemas.microsoft.com/office/drawing/2014/main" id="{7F83EBA2-FBC7-0241-300E-B060026F7888}"/>
              </a:ext>
            </a:extLst>
          </p:cNvPr>
          <p:cNvSpPr/>
          <p:nvPr/>
        </p:nvSpPr>
        <p:spPr>
          <a:xfrm>
            <a:off x="8623580" y="2755457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34" name="Cube 1833">
            <a:extLst>
              <a:ext uri="{FF2B5EF4-FFF2-40B4-BE49-F238E27FC236}">
                <a16:creationId xmlns:a16="http://schemas.microsoft.com/office/drawing/2014/main" id="{A465D329-4C60-A8AB-7D21-307B5D110A02}"/>
              </a:ext>
            </a:extLst>
          </p:cNvPr>
          <p:cNvSpPr/>
          <p:nvPr/>
        </p:nvSpPr>
        <p:spPr>
          <a:xfrm>
            <a:off x="8499755" y="2879283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35" name="Cube 1834">
            <a:extLst>
              <a:ext uri="{FF2B5EF4-FFF2-40B4-BE49-F238E27FC236}">
                <a16:creationId xmlns:a16="http://schemas.microsoft.com/office/drawing/2014/main" id="{6D212D7B-3B1A-D198-4795-6E56705C1B32}"/>
              </a:ext>
            </a:extLst>
          </p:cNvPr>
          <p:cNvSpPr/>
          <p:nvPr/>
        </p:nvSpPr>
        <p:spPr>
          <a:xfrm>
            <a:off x="8375930" y="3003105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36" name="Cube 1835">
            <a:extLst>
              <a:ext uri="{FF2B5EF4-FFF2-40B4-BE49-F238E27FC236}">
                <a16:creationId xmlns:a16="http://schemas.microsoft.com/office/drawing/2014/main" id="{3EF6E8DC-FBD0-0FF1-C9BD-25580961BF84}"/>
              </a:ext>
            </a:extLst>
          </p:cNvPr>
          <p:cNvSpPr/>
          <p:nvPr/>
        </p:nvSpPr>
        <p:spPr>
          <a:xfrm>
            <a:off x="8252105" y="3126931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37" name="Cube 1836">
            <a:extLst>
              <a:ext uri="{FF2B5EF4-FFF2-40B4-BE49-F238E27FC236}">
                <a16:creationId xmlns:a16="http://schemas.microsoft.com/office/drawing/2014/main" id="{84D63EB1-1E53-7186-183A-9080DD44F0C8}"/>
              </a:ext>
            </a:extLst>
          </p:cNvPr>
          <p:cNvSpPr/>
          <p:nvPr/>
        </p:nvSpPr>
        <p:spPr>
          <a:xfrm>
            <a:off x="8128281" y="3250756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38" name="Cube 1837">
            <a:extLst>
              <a:ext uri="{FF2B5EF4-FFF2-40B4-BE49-F238E27FC236}">
                <a16:creationId xmlns:a16="http://schemas.microsoft.com/office/drawing/2014/main" id="{E8125946-F7CA-3D36-0B93-C4EFFC5238A6}"/>
              </a:ext>
            </a:extLst>
          </p:cNvPr>
          <p:cNvSpPr/>
          <p:nvPr/>
        </p:nvSpPr>
        <p:spPr>
          <a:xfrm>
            <a:off x="8004456" y="3374582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39" name="Cube 1838">
            <a:extLst>
              <a:ext uri="{FF2B5EF4-FFF2-40B4-BE49-F238E27FC236}">
                <a16:creationId xmlns:a16="http://schemas.microsoft.com/office/drawing/2014/main" id="{B4607164-6F99-4E5C-59DF-B3FF4986FD8C}"/>
              </a:ext>
            </a:extLst>
          </p:cNvPr>
          <p:cNvSpPr/>
          <p:nvPr/>
        </p:nvSpPr>
        <p:spPr>
          <a:xfrm>
            <a:off x="7880658" y="3497453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40" name="Cube 1839">
            <a:extLst>
              <a:ext uri="{FF2B5EF4-FFF2-40B4-BE49-F238E27FC236}">
                <a16:creationId xmlns:a16="http://schemas.microsoft.com/office/drawing/2014/main" id="{6A1F7BAB-88FC-3D92-38F1-4B7B64D00195}"/>
              </a:ext>
            </a:extLst>
          </p:cNvPr>
          <p:cNvSpPr/>
          <p:nvPr/>
        </p:nvSpPr>
        <p:spPr>
          <a:xfrm>
            <a:off x="7756833" y="3621279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41" name="Cube 1840">
            <a:extLst>
              <a:ext uri="{FF2B5EF4-FFF2-40B4-BE49-F238E27FC236}">
                <a16:creationId xmlns:a16="http://schemas.microsoft.com/office/drawing/2014/main" id="{530249B0-B505-2A88-2596-5E53548011D3}"/>
              </a:ext>
            </a:extLst>
          </p:cNvPr>
          <p:cNvSpPr/>
          <p:nvPr/>
        </p:nvSpPr>
        <p:spPr>
          <a:xfrm>
            <a:off x="7633009" y="3745104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42" name="Cube 1841">
            <a:extLst>
              <a:ext uri="{FF2B5EF4-FFF2-40B4-BE49-F238E27FC236}">
                <a16:creationId xmlns:a16="http://schemas.microsoft.com/office/drawing/2014/main" id="{AB9CFF79-2F4C-FD8F-7935-BA80BAC517BB}"/>
              </a:ext>
            </a:extLst>
          </p:cNvPr>
          <p:cNvSpPr/>
          <p:nvPr/>
        </p:nvSpPr>
        <p:spPr>
          <a:xfrm>
            <a:off x="7509184" y="3868930"/>
            <a:ext cx="365760" cy="365760"/>
          </a:xfrm>
          <a:prstGeom prst="cube">
            <a:avLst>
              <a:gd name="adj" fmla="val 33681"/>
            </a:avLst>
          </a:prstGeom>
          <a:solidFill>
            <a:srgbClr val="FF5050"/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19" name="Cube 1818">
            <a:extLst>
              <a:ext uri="{FF2B5EF4-FFF2-40B4-BE49-F238E27FC236}">
                <a16:creationId xmlns:a16="http://schemas.microsoft.com/office/drawing/2014/main" id="{B2971EB4-0CC6-C1B4-5991-9895088B6441}"/>
              </a:ext>
            </a:extLst>
          </p:cNvPr>
          <p:cNvSpPr/>
          <p:nvPr/>
        </p:nvSpPr>
        <p:spPr>
          <a:xfrm>
            <a:off x="9114116" y="2507806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20" name="Cube 1819">
            <a:extLst>
              <a:ext uri="{FF2B5EF4-FFF2-40B4-BE49-F238E27FC236}">
                <a16:creationId xmlns:a16="http://schemas.microsoft.com/office/drawing/2014/main" id="{08E83803-C459-8F9F-47C6-8A292AAF3CB2}"/>
              </a:ext>
            </a:extLst>
          </p:cNvPr>
          <p:cNvSpPr/>
          <p:nvPr/>
        </p:nvSpPr>
        <p:spPr>
          <a:xfrm>
            <a:off x="8990291" y="2631632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21" name="Cube 1820">
            <a:extLst>
              <a:ext uri="{FF2B5EF4-FFF2-40B4-BE49-F238E27FC236}">
                <a16:creationId xmlns:a16="http://schemas.microsoft.com/office/drawing/2014/main" id="{4DAD4E3B-A365-66E4-EB74-701ECCB6788E}"/>
              </a:ext>
            </a:extLst>
          </p:cNvPr>
          <p:cNvSpPr/>
          <p:nvPr/>
        </p:nvSpPr>
        <p:spPr>
          <a:xfrm>
            <a:off x="8866467" y="2755457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22" name="Cube 1821">
            <a:extLst>
              <a:ext uri="{FF2B5EF4-FFF2-40B4-BE49-F238E27FC236}">
                <a16:creationId xmlns:a16="http://schemas.microsoft.com/office/drawing/2014/main" id="{6791C82A-832C-E881-A8B7-04DF8487B4EF}"/>
              </a:ext>
            </a:extLst>
          </p:cNvPr>
          <p:cNvSpPr/>
          <p:nvPr/>
        </p:nvSpPr>
        <p:spPr>
          <a:xfrm>
            <a:off x="8742642" y="2879283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23" name="Cube 1822">
            <a:extLst>
              <a:ext uri="{FF2B5EF4-FFF2-40B4-BE49-F238E27FC236}">
                <a16:creationId xmlns:a16="http://schemas.microsoft.com/office/drawing/2014/main" id="{15F099C5-EA69-1190-4798-9096F0FF82FB}"/>
              </a:ext>
            </a:extLst>
          </p:cNvPr>
          <p:cNvSpPr/>
          <p:nvPr/>
        </p:nvSpPr>
        <p:spPr>
          <a:xfrm>
            <a:off x="8618817" y="3003105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24" name="Cube 1823">
            <a:extLst>
              <a:ext uri="{FF2B5EF4-FFF2-40B4-BE49-F238E27FC236}">
                <a16:creationId xmlns:a16="http://schemas.microsoft.com/office/drawing/2014/main" id="{E20B617A-88A2-7D62-03BB-6CD223BBEB96}"/>
              </a:ext>
            </a:extLst>
          </p:cNvPr>
          <p:cNvSpPr/>
          <p:nvPr/>
        </p:nvSpPr>
        <p:spPr>
          <a:xfrm>
            <a:off x="8494992" y="3126931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25" name="Cube 1824">
            <a:extLst>
              <a:ext uri="{FF2B5EF4-FFF2-40B4-BE49-F238E27FC236}">
                <a16:creationId xmlns:a16="http://schemas.microsoft.com/office/drawing/2014/main" id="{6EF187E3-EB20-92C8-4AA9-AC9EC221CA3F}"/>
              </a:ext>
            </a:extLst>
          </p:cNvPr>
          <p:cNvSpPr/>
          <p:nvPr/>
        </p:nvSpPr>
        <p:spPr>
          <a:xfrm>
            <a:off x="8371168" y="3250756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26" name="Cube 1825">
            <a:extLst>
              <a:ext uri="{FF2B5EF4-FFF2-40B4-BE49-F238E27FC236}">
                <a16:creationId xmlns:a16="http://schemas.microsoft.com/office/drawing/2014/main" id="{81709CAB-582A-A14B-30EE-3B20FA3D6CA7}"/>
              </a:ext>
            </a:extLst>
          </p:cNvPr>
          <p:cNvSpPr/>
          <p:nvPr/>
        </p:nvSpPr>
        <p:spPr>
          <a:xfrm>
            <a:off x="8247343" y="3374582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27" name="Cube 1826">
            <a:extLst>
              <a:ext uri="{FF2B5EF4-FFF2-40B4-BE49-F238E27FC236}">
                <a16:creationId xmlns:a16="http://schemas.microsoft.com/office/drawing/2014/main" id="{CF5FF3B8-1A9B-7CFE-52CB-C63EC5A9741F}"/>
              </a:ext>
            </a:extLst>
          </p:cNvPr>
          <p:cNvSpPr/>
          <p:nvPr/>
        </p:nvSpPr>
        <p:spPr>
          <a:xfrm>
            <a:off x="8123545" y="3497453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28" name="Cube 1827">
            <a:extLst>
              <a:ext uri="{FF2B5EF4-FFF2-40B4-BE49-F238E27FC236}">
                <a16:creationId xmlns:a16="http://schemas.microsoft.com/office/drawing/2014/main" id="{092ED6FE-4FD3-B9B1-4F39-795ED93098C4}"/>
              </a:ext>
            </a:extLst>
          </p:cNvPr>
          <p:cNvSpPr/>
          <p:nvPr/>
        </p:nvSpPr>
        <p:spPr>
          <a:xfrm>
            <a:off x="7999720" y="3621279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29" name="Cube 1828">
            <a:extLst>
              <a:ext uri="{FF2B5EF4-FFF2-40B4-BE49-F238E27FC236}">
                <a16:creationId xmlns:a16="http://schemas.microsoft.com/office/drawing/2014/main" id="{EAFE3E4F-E165-A9EE-501B-9C812400550B}"/>
              </a:ext>
            </a:extLst>
          </p:cNvPr>
          <p:cNvSpPr/>
          <p:nvPr/>
        </p:nvSpPr>
        <p:spPr>
          <a:xfrm>
            <a:off x="7875896" y="3745104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30" name="Cube 1829">
            <a:extLst>
              <a:ext uri="{FF2B5EF4-FFF2-40B4-BE49-F238E27FC236}">
                <a16:creationId xmlns:a16="http://schemas.microsoft.com/office/drawing/2014/main" id="{A3873921-3610-E54F-314E-B22161F427AA}"/>
              </a:ext>
            </a:extLst>
          </p:cNvPr>
          <p:cNvSpPr/>
          <p:nvPr/>
        </p:nvSpPr>
        <p:spPr>
          <a:xfrm>
            <a:off x="7752071" y="3868930"/>
            <a:ext cx="365760" cy="365760"/>
          </a:xfrm>
          <a:prstGeom prst="cube">
            <a:avLst>
              <a:gd name="adj" fmla="val 33681"/>
            </a:avLst>
          </a:prstGeom>
          <a:solidFill>
            <a:srgbClr val="FF5050"/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07" name="Cube 1806">
            <a:extLst>
              <a:ext uri="{FF2B5EF4-FFF2-40B4-BE49-F238E27FC236}">
                <a16:creationId xmlns:a16="http://schemas.microsoft.com/office/drawing/2014/main" id="{672BC448-6ED0-4D9C-D0F3-88699F2BA9F1}"/>
              </a:ext>
            </a:extLst>
          </p:cNvPr>
          <p:cNvSpPr/>
          <p:nvPr/>
        </p:nvSpPr>
        <p:spPr>
          <a:xfrm>
            <a:off x="9359129" y="2507806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08" name="Cube 1807">
            <a:extLst>
              <a:ext uri="{FF2B5EF4-FFF2-40B4-BE49-F238E27FC236}">
                <a16:creationId xmlns:a16="http://schemas.microsoft.com/office/drawing/2014/main" id="{646A1407-8F28-E66B-BBAA-6F15925E870A}"/>
              </a:ext>
            </a:extLst>
          </p:cNvPr>
          <p:cNvSpPr/>
          <p:nvPr/>
        </p:nvSpPr>
        <p:spPr>
          <a:xfrm>
            <a:off x="9235304" y="2631632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09" name="Cube 1808">
            <a:extLst>
              <a:ext uri="{FF2B5EF4-FFF2-40B4-BE49-F238E27FC236}">
                <a16:creationId xmlns:a16="http://schemas.microsoft.com/office/drawing/2014/main" id="{DD94E4F8-F699-745A-8283-EA0C0C46EE70}"/>
              </a:ext>
            </a:extLst>
          </p:cNvPr>
          <p:cNvSpPr/>
          <p:nvPr/>
        </p:nvSpPr>
        <p:spPr>
          <a:xfrm>
            <a:off x="9111480" y="2755457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10" name="Cube 1809">
            <a:extLst>
              <a:ext uri="{FF2B5EF4-FFF2-40B4-BE49-F238E27FC236}">
                <a16:creationId xmlns:a16="http://schemas.microsoft.com/office/drawing/2014/main" id="{1A57CBE0-54BA-8443-67C6-275DD1802D2B}"/>
              </a:ext>
            </a:extLst>
          </p:cNvPr>
          <p:cNvSpPr/>
          <p:nvPr/>
        </p:nvSpPr>
        <p:spPr>
          <a:xfrm>
            <a:off x="8987655" y="2879283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11" name="Cube 1810">
            <a:extLst>
              <a:ext uri="{FF2B5EF4-FFF2-40B4-BE49-F238E27FC236}">
                <a16:creationId xmlns:a16="http://schemas.microsoft.com/office/drawing/2014/main" id="{A56C8AA6-DB39-56AD-CE5F-B92BDA336BBF}"/>
              </a:ext>
            </a:extLst>
          </p:cNvPr>
          <p:cNvSpPr/>
          <p:nvPr/>
        </p:nvSpPr>
        <p:spPr>
          <a:xfrm>
            <a:off x="8863830" y="3003105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12" name="Cube 1811">
            <a:extLst>
              <a:ext uri="{FF2B5EF4-FFF2-40B4-BE49-F238E27FC236}">
                <a16:creationId xmlns:a16="http://schemas.microsoft.com/office/drawing/2014/main" id="{AD37B170-218D-452D-3EF8-CA9B8432CB25}"/>
              </a:ext>
            </a:extLst>
          </p:cNvPr>
          <p:cNvSpPr/>
          <p:nvPr/>
        </p:nvSpPr>
        <p:spPr>
          <a:xfrm>
            <a:off x="8740005" y="3126931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13" name="Cube 1812">
            <a:extLst>
              <a:ext uri="{FF2B5EF4-FFF2-40B4-BE49-F238E27FC236}">
                <a16:creationId xmlns:a16="http://schemas.microsoft.com/office/drawing/2014/main" id="{0764AC25-5D28-E7B2-9E2D-C6744403267B}"/>
              </a:ext>
            </a:extLst>
          </p:cNvPr>
          <p:cNvSpPr/>
          <p:nvPr/>
        </p:nvSpPr>
        <p:spPr>
          <a:xfrm>
            <a:off x="8616181" y="3250756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14" name="Cube 1813">
            <a:extLst>
              <a:ext uri="{FF2B5EF4-FFF2-40B4-BE49-F238E27FC236}">
                <a16:creationId xmlns:a16="http://schemas.microsoft.com/office/drawing/2014/main" id="{682D7D72-56EC-1D45-E124-6FFB8534E5AE}"/>
              </a:ext>
            </a:extLst>
          </p:cNvPr>
          <p:cNvSpPr/>
          <p:nvPr/>
        </p:nvSpPr>
        <p:spPr>
          <a:xfrm>
            <a:off x="8492356" y="3374582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15" name="Cube 1814">
            <a:extLst>
              <a:ext uri="{FF2B5EF4-FFF2-40B4-BE49-F238E27FC236}">
                <a16:creationId xmlns:a16="http://schemas.microsoft.com/office/drawing/2014/main" id="{A2D3A5DB-2B5F-B199-7051-D46CDBF1A6D1}"/>
              </a:ext>
            </a:extLst>
          </p:cNvPr>
          <p:cNvSpPr/>
          <p:nvPr/>
        </p:nvSpPr>
        <p:spPr>
          <a:xfrm>
            <a:off x="8368558" y="3497453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16" name="Cube 1815">
            <a:extLst>
              <a:ext uri="{FF2B5EF4-FFF2-40B4-BE49-F238E27FC236}">
                <a16:creationId xmlns:a16="http://schemas.microsoft.com/office/drawing/2014/main" id="{A56F17B8-EB73-E03B-7484-9E77880B56EF}"/>
              </a:ext>
            </a:extLst>
          </p:cNvPr>
          <p:cNvSpPr/>
          <p:nvPr/>
        </p:nvSpPr>
        <p:spPr>
          <a:xfrm>
            <a:off x="8244733" y="3621279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17" name="Cube 1816">
            <a:extLst>
              <a:ext uri="{FF2B5EF4-FFF2-40B4-BE49-F238E27FC236}">
                <a16:creationId xmlns:a16="http://schemas.microsoft.com/office/drawing/2014/main" id="{5C3A12E0-59B4-4998-027C-169E82BF0A29}"/>
              </a:ext>
            </a:extLst>
          </p:cNvPr>
          <p:cNvSpPr/>
          <p:nvPr/>
        </p:nvSpPr>
        <p:spPr>
          <a:xfrm>
            <a:off x="8120909" y="3745104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18" name="Cube 1817">
            <a:extLst>
              <a:ext uri="{FF2B5EF4-FFF2-40B4-BE49-F238E27FC236}">
                <a16:creationId xmlns:a16="http://schemas.microsoft.com/office/drawing/2014/main" id="{13408BB8-8AF0-C931-55E7-2A0247377DC3}"/>
              </a:ext>
            </a:extLst>
          </p:cNvPr>
          <p:cNvSpPr/>
          <p:nvPr/>
        </p:nvSpPr>
        <p:spPr>
          <a:xfrm>
            <a:off x="7997084" y="3868930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95" name="Cube 1794">
            <a:extLst>
              <a:ext uri="{FF2B5EF4-FFF2-40B4-BE49-F238E27FC236}">
                <a16:creationId xmlns:a16="http://schemas.microsoft.com/office/drawing/2014/main" id="{4F205D27-5D2F-513C-6AFF-5809D49735C4}"/>
              </a:ext>
            </a:extLst>
          </p:cNvPr>
          <p:cNvSpPr/>
          <p:nvPr/>
        </p:nvSpPr>
        <p:spPr>
          <a:xfrm>
            <a:off x="8383073" y="2265869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96" name="Cube 1795">
            <a:extLst>
              <a:ext uri="{FF2B5EF4-FFF2-40B4-BE49-F238E27FC236}">
                <a16:creationId xmlns:a16="http://schemas.microsoft.com/office/drawing/2014/main" id="{327825F5-4252-B786-0849-3EBB7300955B}"/>
              </a:ext>
            </a:extLst>
          </p:cNvPr>
          <p:cNvSpPr/>
          <p:nvPr/>
        </p:nvSpPr>
        <p:spPr>
          <a:xfrm>
            <a:off x="8259248" y="2389695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97" name="Cube 1796">
            <a:extLst>
              <a:ext uri="{FF2B5EF4-FFF2-40B4-BE49-F238E27FC236}">
                <a16:creationId xmlns:a16="http://schemas.microsoft.com/office/drawing/2014/main" id="{570FEFC9-6883-6E79-9A28-97ADDED17A06}"/>
              </a:ext>
            </a:extLst>
          </p:cNvPr>
          <p:cNvSpPr/>
          <p:nvPr/>
        </p:nvSpPr>
        <p:spPr>
          <a:xfrm>
            <a:off x="8135424" y="2513520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98" name="Cube 1797">
            <a:extLst>
              <a:ext uri="{FF2B5EF4-FFF2-40B4-BE49-F238E27FC236}">
                <a16:creationId xmlns:a16="http://schemas.microsoft.com/office/drawing/2014/main" id="{10B5BD3F-4540-331F-614F-65896C66AB67}"/>
              </a:ext>
            </a:extLst>
          </p:cNvPr>
          <p:cNvSpPr/>
          <p:nvPr/>
        </p:nvSpPr>
        <p:spPr>
          <a:xfrm>
            <a:off x="8011599" y="2637346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99" name="Cube 1798">
            <a:extLst>
              <a:ext uri="{FF2B5EF4-FFF2-40B4-BE49-F238E27FC236}">
                <a16:creationId xmlns:a16="http://schemas.microsoft.com/office/drawing/2014/main" id="{35BE55A1-70C8-FEEB-B9BE-30EBDA37B3BE}"/>
              </a:ext>
            </a:extLst>
          </p:cNvPr>
          <p:cNvSpPr/>
          <p:nvPr/>
        </p:nvSpPr>
        <p:spPr>
          <a:xfrm>
            <a:off x="7887774" y="2761168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00" name="Cube 1799">
            <a:extLst>
              <a:ext uri="{FF2B5EF4-FFF2-40B4-BE49-F238E27FC236}">
                <a16:creationId xmlns:a16="http://schemas.microsoft.com/office/drawing/2014/main" id="{D7A216EB-DF02-E3D6-82AB-8BFFA808FA78}"/>
              </a:ext>
            </a:extLst>
          </p:cNvPr>
          <p:cNvSpPr/>
          <p:nvPr/>
        </p:nvSpPr>
        <p:spPr>
          <a:xfrm>
            <a:off x="7763949" y="2884994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01" name="Cube 1800">
            <a:extLst>
              <a:ext uri="{FF2B5EF4-FFF2-40B4-BE49-F238E27FC236}">
                <a16:creationId xmlns:a16="http://schemas.microsoft.com/office/drawing/2014/main" id="{211BAEA2-B8E4-51ED-4FF1-360F597C45EB}"/>
              </a:ext>
            </a:extLst>
          </p:cNvPr>
          <p:cNvSpPr/>
          <p:nvPr/>
        </p:nvSpPr>
        <p:spPr>
          <a:xfrm>
            <a:off x="7640125" y="3008819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02" name="Cube 1801">
            <a:extLst>
              <a:ext uri="{FF2B5EF4-FFF2-40B4-BE49-F238E27FC236}">
                <a16:creationId xmlns:a16="http://schemas.microsoft.com/office/drawing/2014/main" id="{A57E2CD1-76C4-CCAE-E523-A4DAAB4F03A0}"/>
              </a:ext>
            </a:extLst>
          </p:cNvPr>
          <p:cNvSpPr/>
          <p:nvPr/>
        </p:nvSpPr>
        <p:spPr>
          <a:xfrm>
            <a:off x="7516300" y="3132645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03" name="Cube 1802">
            <a:extLst>
              <a:ext uri="{FF2B5EF4-FFF2-40B4-BE49-F238E27FC236}">
                <a16:creationId xmlns:a16="http://schemas.microsoft.com/office/drawing/2014/main" id="{D1610648-15A1-CA77-03AE-C019BF87AE4F}"/>
              </a:ext>
            </a:extLst>
          </p:cNvPr>
          <p:cNvSpPr/>
          <p:nvPr/>
        </p:nvSpPr>
        <p:spPr>
          <a:xfrm>
            <a:off x="7392502" y="3255516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04" name="Cube 1803">
            <a:extLst>
              <a:ext uri="{FF2B5EF4-FFF2-40B4-BE49-F238E27FC236}">
                <a16:creationId xmlns:a16="http://schemas.microsoft.com/office/drawing/2014/main" id="{F6A87DEF-C9DD-8114-8EDA-E2D2E7D7BB3D}"/>
              </a:ext>
            </a:extLst>
          </p:cNvPr>
          <p:cNvSpPr/>
          <p:nvPr/>
        </p:nvSpPr>
        <p:spPr>
          <a:xfrm>
            <a:off x="7268677" y="3379342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05" name="Cube 1804">
            <a:extLst>
              <a:ext uri="{FF2B5EF4-FFF2-40B4-BE49-F238E27FC236}">
                <a16:creationId xmlns:a16="http://schemas.microsoft.com/office/drawing/2014/main" id="{D773C660-6231-2500-DE30-B47A30B63ED0}"/>
              </a:ext>
            </a:extLst>
          </p:cNvPr>
          <p:cNvSpPr/>
          <p:nvPr/>
        </p:nvSpPr>
        <p:spPr>
          <a:xfrm>
            <a:off x="7144853" y="3503167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06" name="Cube 1805">
            <a:extLst>
              <a:ext uri="{FF2B5EF4-FFF2-40B4-BE49-F238E27FC236}">
                <a16:creationId xmlns:a16="http://schemas.microsoft.com/office/drawing/2014/main" id="{D2DE53FC-CE82-5F94-C208-E89523EDFB5A}"/>
              </a:ext>
            </a:extLst>
          </p:cNvPr>
          <p:cNvSpPr/>
          <p:nvPr/>
        </p:nvSpPr>
        <p:spPr>
          <a:xfrm>
            <a:off x="7021028" y="3626993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83" name="Cube 1782">
            <a:extLst>
              <a:ext uri="{FF2B5EF4-FFF2-40B4-BE49-F238E27FC236}">
                <a16:creationId xmlns:a16="http://schemas.microsoft.com/office/drawing/2014/main" id="{6F428B5F-C16F-518F-3805-67727AF1CBCE}"/>
              </a:ext>
            </a:extLst>
          </p:cNvPr>
          <p:cNvSpPr/>
          <p:nvPr/>
        </p:nvSpPr>
        <p:spPr>
          <a:xfrm>
            <a:off x="8625960" y="2265869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84" name="Cube 1783">
            <a:extLst>
              <a:ext uri="{FF2B5EF4-FFF2-40B4-BE49-F238E27FC236}">
                <a16:creationId xmlns:a16="http://schemas.microsoft.com/office/drawing/2014/main" id="{67EC6D75-9F91-6698-FA77-1870F48981B7}"/>
              </a:ext>
            </a:extLst>
          </p:cNvPr>
          <p:cNvSpPr/>
          <p:nvPr/>
        </p:nvSpPr>
        <p:spPr>
          <a:xfrm>
            <a:off x="8502135" y="2389695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85" name="Cube 1784">
            <a:extLst>
              <a:ext uri="{FF2B5EF4-FFF2-40B4-BE49-F238E27FC236}">
                <a16:creationId xmlns:a16="http://schemas.microsoft.com/office/drawing/2014/main" id="{8DBAC751-5B2B-DBAD-F528-A5DE8C486F66}"/>
              </a:ext>
            </a:extLst>
          </p:cNvPr>
          <p:cNvSpPr/>
          <p:nvPr/>
        </p:nvSpPr>
        <p:spPr>
          <a:xfrm>
            <a:off x="8378311" y="2513520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86" name="Cube 1785">
            <a:extLst>
              <a:ext uri="{FF2B5EF4-FFF2-40B4-BE49-F238E27FC236}">
                <a16:creationId xmlns:a16="http://schemas.microsoft.com/office/drawing/2014/main" id="{E29E163D-F109-08B4-C699-A5BCE2831415}"/>
              </a:ext>
            </a:extLst>
          </p:cNvPr>
          <p:cNvSpPr/>
          <p:nvPr/>
        </p:nvSpPr>
        <p:spPr>
          <a:xfrm>
            <a:off x="8254486" y="2637346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87" name="Cube 1786">
            <a:extLst>
              <a:ext uri="{FF2B5EF4-FFF2-40B4-BE49-F238E27FC236}">
                <a16:creationId xmlns:a16="http://schemas.microsoft.com/office/drawing/2014/main" id="{59639DA9-347A-F44E-44F3-D6F90C97E1A9}"/>
              </a:ext>
            </a:extLst>
          </p:cNvPr>
          <p:cNvSpPr/>
          <p:nvPr/>
        </p:nvSpPr>
        <p:spPr>
          <a:xfrm>
            <a:off x="8130661" y="2761168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88" name="Cube 1787">
            <a:extLst>
              <a:ext uri="{FF2B5EF4-FFF2-40B4-BE49-F238E27FC236}">
                <a16:creationId xmlns:a16="http://schemas.microsoft.com/office/drawing/2014/main" id="{A7983759-17B3-F95A-3664-4F09034D996A}"/>
              </a:ext>
            </a:extLst>
          </p:cNvPr>
          <p:cNvSpPr/>
          <p:nvPr/>
        </p:nvSpPr>
        <p:spPr>
          <a:xfrm>
            <a:off x="8006836" y="2884994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89" name="Cube 1788">
            <a:extLst>
              <a:ext uri="{FF2B5EF4-FFF2-40B4-BE49-F238E27FC236}">
                <a16:creationId xmlns:a16="http://schemas.microsoft.com/office/drawing/2014/main" id="{9AB5D2AF-C0EA-2AE2-B51D-BA4DEEAFA674}"/>
              </a:ext>
            </a:extLst>
          </p:cNvPr>
          <p:cNvSpPr/>
          <p:nvPr/>
        </p:nvSpPr>
        <p:spPr>
          <a:xfrm>
            <a:off x="7883012" y="3008819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90" name="Cube 1789">
            <a:extLst>
              <a:ext uri="{FF2B5EF4-FFF2-40B4-BE49-F238E27FC236}">
                <a16:creationId xmlns:a16="http://schemas.microsoft.com/office/drawing/2014/main" id="{F375B694-8719-D7E0-4BB1-21555768D500}"/>
              </a:ext>
            </a:extLst>
          </p:cNvPr>
          <p:cNvSpPr/>
          <p:nvPr/>
        </p:nvSpPr>
        <p:spPr>
          <a:xfrm>
            <a:off x="7759187" y="3132645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91" name="Cube 1790">
            <a:extLst>
              <a:ext uri="{FF2B5EF4-FFF2-40B4-BE49-F238E27FC236}">
                <a16:creationId xmlns:a16="http://schemas.microsoft.com/office/drawing/2014/main" id="{F0FF4491-986F-6FEA-E2E1-7BAC3F24D441}"/>
              </a:ext>
            </a:extLst>
          </p:cNvPr>
          <p:cNvSpPr/>
          <p:nvPr/>
        </p:nvSpPr>
        <p:spPr>
          <a:xfrm>
            <a:off x="7635389" y="3255516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92" name="Cube 1791">
            <a:extLst>
              <a:ext uri="{FF2B5EF4-FFF2-40B4-BE49-F238E27FC236}">
                <a16:creationId xmlns:a16="http://schemas.microsoft.com/office/drawing/2014/main" id="{242ABB56-D49A-F017-B498-D892D8C150AA}"/>
              </a:ext>
            </a:extLst>
          </p:cNvPr>
          <p:cNvSpPr/>
          <p:nvPr/>
        </p:nvSpPr>
        <p:spPr>
          <a:xfrm>
            <a:off x="7511564" y="3379342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93" name="Cube 1792">
            <a:extLst>
              <a:ext uri="{FF2B5EF4-FFF2-40B4-BE49-F238E27FC236}">
                <a16:creationId xmlns:a16="http://schemas.microsoft.com/office/drawing/2014/main" id="{FF061ECB-477E-73CE-7719-196F4C7B4AFF}"/>
              </a:ext>
            </a:extLst>
          </p:cNvPr>
          <p:cNvSpPr/>
          <p:nvPr/>
        </p:nvSpPr>
        <p:spPr>
          <a:xfrm>
            <a:off x="7387740" y="3503167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94" name="Cube 1793">
            <a:extLst>
              <a:ext uri="{FF2B5EF4-FFF2-40B4-BE49-F238E27FC236}">
                <a16:creationId xmlns:a16="http://schemas.microsoft.com/office/drawing/2014/main" id="{D01DFC6D-A716-50B5-094E-D4261EB0EDE4}"/>
              </a:ext>
            </a:extLst>
          </p:cNvPr>
          <p:cNvSpPr/>
          <p:nvPr/>
        </p:nvSpPr>
        <p:spPr>
          <a:xfrm>
            <a:off x="7263915" y="3626993"/>
            <a:ext cx="365760" cy="365760"/>
          </a:xfrm>
          <a:prstGeom prst="cube">
            <a:avLst>
              <a:gd name="adj" fmla="val 33681"/>
            </a:avLst>
          </a:prstGeom>
          <a:solidFill>
            <a:srgbClr val="FF5050"/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71" name="Cube 1770">
            <a:extLst>
              <a:ext uri="{FF2B5EF4-FFF2-40B4-BE49-F238E27FC236}">
                <a16:creationId xmlns:a16="http://schemas.microsoft.com/office/drawing/2014/main" id="{E64E3AE8-C53D-617B-B42D-71B7FADE5935}"/>
              </a:ext>
            </a:extLst>
          </p:cNvPr>
          <p:cNvSpPr/>
          <p:nvPr/>
        </p:nvSpPr>
        <p:spPr>
          <a:xfrm>
            <a:off x="8871229" y="2265869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72" name="Cube 1771">
            <a:extLst>
              <a:ext uri="{FF2B5EF4-FFF2-40B4-BE49-F238E27FC236}">
                <a16:creationId xmlns:a16="http://schemas.microsoft.com/office/drawing/2014/main" id="{C983F9DA-AA10-89EA-A0CE-617803BAD92C}"/>
              </a:ext>
            </a:extLst>
          </p:cNvPr>
          <p:cNvSpPr/>
          <p:nvPr/>
        </p:nvSpPr>
        <p:spPr>
          <a:xfrm>
            <a:off x="8747404" y="2389695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73" name="Cube 1772">
            <a:extLst>
              <a:ext uri="{FF2B5EF4-FFF2-40B4-BE49-F238E27FC236}">
                <a16:creationId xmlns:a16="http://schemas.microsoft.com/office/drawing/2014/main" id="{BE093636-6A2F-E180-948A-C648E91EBFC8}"/>
              </a:ext>
            </a:extLst>
          </p:cNvPr>
          <p:cNvSpPr/>
          <p:nvPr/>
        </p:nvSpPr>
        <p:spPr>
          <a:xfrm>
            <a:off x="8623580" y="2513520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74" name="Cube 1773">
            <a:extLst>
              <a:ext uri="{FF2B5EF4-FFF2-40B4-BE49-F238E27FC236}">
                <a16:creationId xmlns:a16="http://schemas.microsoft.com/office/drawing/2014/main" id="{0127F3DF-9483-996C-980C-752493D95255}"/>
              </a:ext>
            </a:extLst>
          </p:cNvPr>
          <p:cNvSpPr/>
          <p:nvPr/>
        </p:nvSpPr>
        <p:spPr>
          <a:xfrm>
            <a:off x="8499755" y="2637346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75" name="Cube 1774">
            <a:extLst>
              <a:ext uri="{FF2B5EF4-FFF2-40B4-BE49-F238E27FC236}">
                <a16:creationId xmlns:a16="http://schemas.microsoft.com/office/drawing/2014/main" id="{8F5BE24C-BA4B-C3DA-CC43-A933360A29B3}"/>
              </a:ext>
            </a:extLst>
          </p:cNvPr>
          <p:cNvSpPr/>
          <p:nvPr/>
        </p:nvSpPr>
        <p:spPr>
          <a:xfrm>
            <a:off x="8375930" y="2761168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76" name="Cube 1775">
            <a:extLst>
              <a:ext uri="{FF2B5EF4-FFF2-40B4-BE49-F238E27FC236}">
                <a16:creationId xmlns:a16="http://schemas.microsoft.com/office/drawing/2014/main" id="{859E29D0-A210-6123-B975-CE51776B9FA9}"/>
              </a:ext>
            </a:extLst>
          </p:cNvPr>
          <p:cNvSpPr/>
          <p:nvPr/>
        </p:nvSpPr>
        <p:spPr>
          <a:xfrm>
            <a:off x="8252105" y="2884994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77" name="Cube 1776">
            <a:extLst>
              <a:ext uri="{FF2B5EF4-FFF2-40B4-BE49-F238E27FC236}">
                <a16:creationId xmlns:a16="http://schemas.microsoft.com/office/drawing/2014/main" id="{4DB59322-EB47-568B-A5A8-DFDAD8B41F15}"/>
              </a:ext>
            </a:extLst>
          </p:cNvPr>
          <p:cNvSpPr/>
          <p:nvPr/>
        </p:nvSpPr>
        <p:spPr>
          <a:xfrm>
            <a:off x="8128281" y="3008819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78" name="Cube 1777">
            <a:extLst>
              <a:ext uri="{FF2B5EF4-FFF2-40B4-BE49-F238E27FC236}">
                <a16:creationId xmlns:a16="http://schemas.microsoft.com/office/drawing/2014/main" id="{143F9861-9AED-74BE-8607-0AB6DD082FF8}"/>
              </a:ext>
            </a:extLst>
          </p:cNvPr>
          <p:cNvSpPr/>
          <p:nvPr/>
        </p:nvSpPr>
        <p:spPr>
          <a:xfrm>
            <a:off x="8004456" y="3132645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79" name="Cube 1778">
            <a:extLst>
              <a:ext uri="{FF2B5EF4-FFF2-40B4-BE49-F238E27FC236}">
                <a16:creationId xmlns:a16="http://schemas.microsoft.com/office/drawing/2014/main" id="{7CD0902A-331F-8CB8-12AC-266E994D61B8}"/>
              </a:ext>
            </a:extLst>
          </p:cNvPr>
          <p:cNvSpPr/>
          <p:nvPr/>
        </p:nvSpPr>
        <p:spPr>
          <a:xfrm>
            <a:off x="7880658" y="3255516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80" name="Cube 1779">
            <a:extLst>
              <a:ext uri="{FF2B5EF4-FFF2-40B4-BE49-F238E27FC236}">
                <a16:creationId xmlns:a16="http://schemas.microsoft.com/office/drawing/2014/main" id="{A3E5C0DC-C1FB-C224-1588-DE296B375D58}"/>
              </a:ext>
            </a:extLst>
          </p:cNvPr>
          <p:cNvSpPr/>
          <p:nvPr/>
        </p:nvSpPr>
        <p:spPr>
          <a:xfrm>
            <a:off x="7756833" y="3379342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81" name="Cube 1780">
            <a:extLst>
              <a:ext uri="{FF2B5EF4-FFF2-40B4-BE49-F238E27FC236}">
                <a16:creationId xmlns:a16="http://schemas.microsoft.com/office/drawing/2014/main" id="{5BF58435-EAAD-58B5-A5F9-25A69C10DCA4}"/>
              </a:ext>
            </a:extLst>
          </p:cNvPr>
          <p:cNvSpPr/>
          <p:nvPr/>
        </p:nvSpPr>
        <p:spPr>
          <a:xfrm>
            <a:off x="7633009" y="3503167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82" name="Cube 1781">
            <a:extLst>
              <a:ext uri="{FF2B5EF4-FFF2-40B4-BE49-F238E27FC236}">
                <a16:creationId xmlns:a16="http://schemas.microsoft.com/office/drawing/2014/main" id="{DB98839F-FB87-03A1-9A81-8C4CCD28FE13}"/>
              </a:ext>
            </a:extLst>
          </p:cNvPr>
          <p:cNvSpPr/>
          <p:nvPr/>
        </p:nvSpPr>
        <p:spPr>
          <a:xfrm>
            <a:off x="7509184" y="3626993"/>
            <a:ext cx="365760" cy="365760"/>
          </a:xfrm>
          <a:prstGeom prst="cube">
            <a:avLst>
              <a:gd name="adj" fmla="val 33681"/>
            </a:avLst>
          </a:prstGeom>
          <a:solidFill>
            <a:srgbClr val="FF5050"/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59" name="Cube 1758">
            <a:extLst>
              <a:ext uri="{FF2B5EF4-FFF2-40B4-BE49-F238E27FC236}">
                <a16:creationId xmlns:a16="http://schemas.microsoft.com/office/drawing/2014/main" id="{69BA4479-EA29-FB59-CCFF-00F43C8B72D4}"/>
              </a:ext>
            </a:extLst>
          </p:cNvPr>
          <p:cNvSpPr/>
          <p:nvPr/>
        </p:nvSpPr>
        <p:spPr>
          <a:xfrm>
            <a:off x="9114116" y="2265869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60" name="Cube 1759">
            <a:extLst>
              <a:ext uri="{FF2B5EF4-FFF2-40B4-BE49-F238E27FC236}">
                <a16:creationId xmlns:a16="http://schemas.microsoft.com/office/drawing/2014/main" id="{6D1579FE-173B-4470-8992-04E1FC70AD75}"/>
              </a:ext>
            </a:extLst>
          </p:cNvPr>
          <p:cNvSpPr/>
          <p:nvPr/>
        </p:nvSpPr>
        <p:spPr>
          <a:xfrm>
            <a:off x="8990291" y="2389695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61" name="Cube 1760">
            <a:extLst>
              <a:ext uri="{FF2B5EF4-FFF2-40B4-BE49-F238E27FC236}">
                <a16:creationId xmlns:a16="http://schemas.microsoft.com/office/drawing/2014/main" id="{AAD9829F-63C1-BE42-ABDE-952BD644DBA1}"/>
              </a:ext>
            </a:extLst>
          </p:cNvPr>
          <p:cNvSpPr/>
          <p:nvPr/>
        </p:nvSpPr>
        <p:spPr>
          <a:xfrm>
            <a:off x="8866467" y="2513520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62" name="Cube 1761">
            <a:extLst>
              <a:ext uri="{FF2B5EF4-FFF2-40B4-BE49-F238E27FC236}">
                <a16:creationId xmlns:a16="http://schemas.microsoft.com/office/drawing/2014/main" id="{D8C0F117-C62F-F31F-9685-B0E6F5281FA2}"/>
              </a:ext>
            </a:extLst>
          </p:cNvPr>
          <p:cNvSpPr/>
          <p:nvPr/>
        </p:nvSpPr>
        <p:spPr>
          <a:xfrm>
            <a:off x="8742642" y="2637346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63" name="Cube 1762">
            <a:extLst>
              <a:ext uri="{FF2B5EF4-FFF2-40B4-BE49-F238E27FC236}">
                <a16:creationId xmlns:a16="http://schemas.microsoft.com/office/drawing/2014/main" id="{812FAC98-C83F-E7B2-04A0-F7EAD69FDECA}"/>
              </a:ext>
            </a:extLst>
          </p:cNvPr>
          <p:cNvSpPr/>
          <p:nvPr/>
        </p:nvSpPr>
        <p:spPr>
          <a:xfrm>
            <a:off x="8618817" y="2761168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64" name="Cube 1763">
            <a:extLst>
              <a:ext uri="{FF2B5EF4-FFF2-40B4-BE49-F238E27FC236}">
                <a16:creationId xmlns:a16="http://schemas.microsoft.com/office/drawing/2014/main" id="{8F0A086F-A5D8-F75E-1FC7-CAC94F1217C9}"/>
              </a:ext>
            </a:extLst>
          </p:cNvPr>
          <p:cNvSpPr/>
          <p:nvPr/>
        </p:nvSpPr>
        <p:spPr>
          <a:xfrm>
            <a:off x="8494992" y="2884994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65" name="Cube 1764">
            <a:extLst>
              <a:ext uri="{FF2B5EF4-FFF2-40B4-BE49-F238E27FC236}">
                <a16:creationId xmlns:a16="http://schemas.microsoft.com/office/drawing/2014/main" id="{F49AC55A-20F5-E190-0F55-727306E292EA}"/>
              </a:ext>
            </a:extLst>
          </p:cNvPr>
          <p:cNvSpPr/>
          <p:nvPr/>
        </p:nvSpPr>
        <p:spPr>
          <a:xfrm>
            <a:off x="8371168" y="3008819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66" name="Cube 1765">
            <a:extLst>
              <a:ext uri="{FF2B5EF4-FFF2-40B4-BE49-F238E27FC236}">
                <a16:creationId xmlns:a16="http://schemas.microsoft.com/office/drawing/2014/main" id="{8ABAF2A6-6FF7-FBDA-C848-630E30C3BCEB}"/>
              </a:ext>
            </a:extLst>
          </p:cNvPr>
          <p:cNvSpPr/>
          <p:nvPr/>
        </p:nvSpPr>
        <p:spPr>
          <a:xfrm>
            <a:off x="8247343" y="3132645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67" name="Cube 1766">
            <a:extLst>
              <a:ext uri="{FF2B5EF4-FFF2-40B4-BE49-F238E27FC236}">
                <a16:creationId xmlns:a16="http://schemas.microsoft.com/office/drawing/2014/main" id="{B2395AAC-0983-2DF3-6CC0-5F8B161D9529}"/>
              </a:ext>
            </a:extLst>
          </p:cNvPr>
          <p:cNvSpPr/>
          <p:nvPr/>
        </p:nvSpPr>
        <p:spPr>
          <a:xfrm>
            <a:off x="8123545" y="3255516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68" name="Cube 1767">
            <a:extLst>
              <a:ext uri="{FF2B5EF4-FFF2-40B4-BE49-F238E27FC236}">
                <a16:creationId xmlns:a16="http://schemas.microsoft.com/office/drawing/2014/main" id="{D0FBD7A4-9080-AEF0-5F3D-911225E92EB6}"/>
              </a:ext>
            </a:extLst>
          </p:cNvPr>
          <p:cNvSpPr/>
          <p:nvPr/>
        </p:nvSpPr>
        <p:spPr>
          <a:xfrm>
            <a:off x="7999720" y="3379342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69" name="Cube 1768">
            <a:extLst>
              <a:ext uri="{FF2B5EF4-FFF2-40B4-BE49-F238E27FC236}">
                <a16:creationId xmlns:a16="http://schemas.microsoft.com/office/drawing/2014/main" id="{842B42DF-3B59-4FE7-95DB-552203FDF4B2}"/>
              </a:ext>
            </a:extLst>
          </p:cNvPr>
          <p:cNvSpPr/>
          <p:nvPr/>
        </p:nvSpPr>
        <p:spPr>
          <a:xfrm>
            <a:off x="7875896" y="3503167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70" name="Cube 1769">
            <a:extLst>
              <a:ext uri="{FF2B5EF4-FFF2-40B4-BE49-F238E27FC236}">
                <a16:creationId xmlns:a16="http://schemas.microsoft.com/office/drawing/2014/main" id="{66833D9E-131F-9574-59CB-C2CE1F2028FD}"/>
              </a:ext>
            </a:extLst>
          </p:cNvPr>
          <p:cNvSpPr/>
          <p:nvPr/>
        </p:nvSpPr>
        <p:spPr>
          <a:xfrm>
            <a:off x="7752071" y="3626993"/>
            <a:ext cx="365760" cy="365760"/>
          </a:xfrm>
          <a:prstGeom prst="cube">
            <a:avLst>
              <a:gd name="adj" fmla="val 33681"/>
            </a:avLst>
          </a:prstGeom>
          <a:solidFill>
            <a:srgbClr val="FF5050"/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47" name="Cube 1746">
            <a:extLst>
              <a:ext uri="{FF2B5EF4-FFF2-40B4-BE49-F238E27FC236}">
                <a16:creationId xmlns:a16="http://schemas.microsoft.com/office/drawing/2014/main" id="{BE81E942-EBF5-219F-754E-D1346F02457C}"/>
              </a:ext>
            </a:extLst>
          </p:cNvPr>
          <p:cNvSpPr/>
          <p:nvPr/>
        </p:nvSpPr>
        <p:spPr>
          <a:xfrm>
            <a:off x="9359129" y="2265869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48" name="Cube 1747">
            <a:extLst>
              <a:ext uri="{FF2B5EF4-FFF2-40B4-BE49-F238E27FC236}">
                <a16:creationId xmlns:a16="http://schemas.microsoft.com/office/drawing/2014/main" id="{85F2AF73-F660-1854-0D4B-10BE8006E8D4}"/>
              </a:ext>
            </a:extLst>
          </p:cNvPr>
          <p:cNvSpPr/>
          <p:nvPr/>
        </p:nvSpPr>
        <p:spPr>
          <a:xfrm>
            <a:off x="9235304" y="2389695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49" name="Cube 1748">
            <a:extLst>
              <a:ext uri="{FF2B5EF4-FFF2-40B4-BE49-F238E27FC236}">
                <a16:creationId xmlns:a16="http://schemas.microsoft.com/office/drawing/2014/main" id="{1B86FBEA-4F4D-914F-78F4-7C39715B4DA8}"/>
              </a:ext>
            </a:extLst>
          </p:cNvPr>
          <p:cNvSpPr/>
          <p:nvPr/>
        </p:nvSpPr>
        <p:spPr>
          <a:xfrm>
            <a:off x="9111480" y="2513520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50" name="Cube 1749">
            <a:extLst>
              <a:ext uri="{FF2B5EF4-FFF2-40B4-BE49-F238E27FC236}">
                <a16:creationId xmlns:a16="http://schemas.microsoft.com/office/drawing/2014/main" id="{C43F97EA-7CAB-7A49-2F22-F34A8807A99D}"/>
              </a:ext>
            </a:extLst>
          </p:cNvPr>
          <p:cNvSpPr/>
          <p:nvPr/>
        </p:nvSpPr>
        <p:spPr>
          <a:xfrm>
            <a:off x="8987655" y="2637346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51" name="Cube 1750">
            <a:extLst>
              <a:ext uri="{FF2B5EF4-FFF2-40B4-BE49-F238E27FC236}">
                <a16:creationId xmlns:a16="http://schemas.microsoft.com/office/drawing/2014/main" id="{F706CFAA-A7BE-1E90-91B9-B7125C37A844}"/>
              </a:ext>
            </a:extLst>
          </p:cNvPr>
          <p:cNvSpPr/>
          <p:nvPr/>
        </p:nvSpPr>
        <p:spPr>
          <a:xfrm>
            <a:off x="8863830" y="2761168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52" name="Cube 1751">
            <a:extLst>
              <a:ext uri="{FF2B5EF4-FFF2-40B4-BE49-F238E27FC236}">
                <a16:creationId xmlns:a16="http://schemas.microsoft.com/office/drawing/2014/main" id="{FE317ED3-2F0B-181C-D61B-6B6CC1358C6F}"/>
              </a:ext>
            </a:extLst>
          </p:cNvPr>
          <p:cNvSpPr/>
          <p:nvPr/>
        </p:nvSpPr>
        <p:spPr>
          <a:xfrm>
            <a:off x="8740005" y="2884994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53" name="Cube 1752">
            <a:extLst>
              <a:ext uri="{FF2B5EF4-FFF2-40B4-BE49-F238E27FC236}">
                <a16:creationId xmlns:a16="http://schemas.microsoft.com/office/drawing/2014/main" id="{B6478562-770A-60CD-38A3-F570CE0302E8}"/>
              </a:ext>
            </a:extLst>
          </p:cNvPr>
          <p:cNvSpPr/>
          <p:nvPr/>
        </p:nvSpPr>
        <p:spPr>
          <a:xfrm>
            <a:off x="8616181" y="3008819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54" name="Cube 1753">
            <a:extLst>
              <a:ext uri="{FF2B5EF4-FFF2-40B4-BE49-F238E27FC236}">
                <a16:creationId xmlns:a16="http://schemas.microsoft.com/office/drawing/2014/main" id="{79C29814-402D-EAF3-7648-BD2E5E7489E5}"/>
              </a:ext>
            </a:extLst>
          </p:cNvPr>
          <p:cNvSpPr/>
          <p:nvPr/>
        </p:nvSpPr>
        <p:spPr>
          <a:xfrm>
            <a:off x="8492356" y="3132645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55" name="Cube 1754">
            <a:extLst>
              <a:ext uri="{FF2B5EF4-FFF2-40B4-BE49-F238E27FC236}">
                <a16:creationId xmlns:a16="http://schemas.microsoft.com/office/drawing/2014/main" id="{6B0DDDC0-9308-72B6-4A18-EE1B67A47896}"/>
              </a:ext>
            </a:extLst>
          </p:cNvPr>
          <p:cNvSpPr/>
          <p:nvPr/>
        </p:nvSpPr>
        <p:spPr>
          <a:xfrm>
            <a:off x="8368558" y="3255516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56" name="Cube 1755">
            <a:extLst>
              <a:ext uri="{FF2B5EF4-FFF2-40B4-BE49-F238E27FC236}">
                <a16:creationId xmlns:a16="http://schemas.microsoft.com/office/drawing/2014/main" id="{EFFA87FE-A52F-732C-4336-146025A7ED6A}"/>
              </a:ext>
            </a:extLst>
          </p:cNvPr>
          <p:cNvSpPr/>
          <p:nvPr/>
        </p:nvSpPr>
        <p:spPr>
          <a:xfrm>
            <a:off x="8244733" y="3379342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57" name="Cube 1756">
            <a:extLst>
              <a:ext uri="{FF2B5EF4-FFF2-40B4-BE49-F238E27FC236}">
                <a16:creationId xmlns:a16="http://schemas.microsoft.com/office/drawing/2014/main" id="{F32DEFEF-8D7E-2669-A80B-43634AC38F1C}"/>
              </a:ext>
            </a:extLst>
          </p:cNvPr>
          <p:cNvSpPr/>
          <p:nvPr/>
        </p:nvSpPr>
        <p:spPr>
          <a:xfrm>
            <a:off x="8120909" y="3503167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58" name="Cube 1757">
            <a:extLst>
              <a:ext uri="{FF2B5EF4-FFF2-40B4-BE49-F238E27FC236}">
                <a16:creationId xmlns:a16="http://schemas.microsoft.com/office/drawing/2014/main" id="{ED5D9FED-CDEF-D444-F723-A946892A898D}"/>
              </a:ext>
            </a:extLst>
          </p:cNvPr>
          <p:cNvSpPr/>
          <p:nvPr/>
        </p:nvSpPr>
        <p:spPr>
          <a:xfrm>
            <a:off x="7997084" y="3626993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35" name="Cube 1734">
            <a:extLst>
              <a:ext uri="{FF2B5EF4-FFF2-40B4-BE49-F238E27FC236}">
                <a16:creationId xmlns:a16="http://schemas.microsoft.com/office/drawing/2014/main" id="{9C2397DA-9E93-5189-B80A-280AE58BDEC6}"/>
              </a:ext>
            </a:extLst>
          </p:cNvPr>
          <p:cNvSpPr/>
          <p:nvPr/>
        </p:nvSpPr>
        <p:spPr>
          <a:xfrm>
            <a:off x="8383073" y="2023458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36" name="Cube 1735">
            <a:extLst>
              <a:ext uri="{FF2B5EF4-FFF2-40B4-BE49-F238E27FC236}">
                <a16:creationId xmlns:a16="http://schemas.microsoft.com/office/drawing/2014/main" id="{99B22B9D-9DE7-D691-640F-3F8151CDA617}"/>
              </a:ext>
            </a:extLst>
          </p:cNvPr>
          <p:cNvSpPr/>
          <p:nvPr/>
        </p:nvSpPr>
        <p:spPr>
          <a:xfrm>
            <a:off x="8259248" y="2147284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37" name="Cube 1736">
            <a:extLst>
              <a:ext uri="{FF2B5EF4-FFF2-40B4-BE49-F238E27FC236}">
                <a16:creationId xmlns:a16="http://schemas.microsoft.com/office/drawing/2014/main" id="{906EA9B1-57B0-BFDB-3869-AECF6758F595}"/>
              </a:ext>
            </a:extLst>
          </p:cNvPr>
          <p:cNvSpPr/>
          <p:nvPr/>
        </p:nvSpPr>
        <p:spPr>
          <a:xfrm>
            <a:off x="8135424" y="2271109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38" name="Cube 1737">
            <a:extLst>
              <a:ext uri="{FF2B5EF4-FFF2-40B4-BE49-F238E27FC236}">
                <a16:creationId xmlns:a16="http://schemas.microsoft.com/office/drawing/2014/main" id="{9A1291B3-CD1E-4CBF-0817-BA59E3A38639}"/>
              </a:ext>
            </a:extLst>
          </p:cNvPr>
          <p:cNvSpPr/>
          <p:nvPr/>
        </p:nvSpPr>
        <p:spPr>
          <a:xfrm>
            <a:off x="8011599" y="2394935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39" name="Cube 1738">
            <a:extLst>
              <a:ext uri="{FF2B5EF4-FFF2-40B4-BE49-F238E27FC236}">
                <a16:creationId xmlns:a16="http://schemas.microsoft.com/office/drawing/2014/main" id="{52D6C4DC-6B72-EB4B-55D4-69A14471675F}"/>
              </a:ext>
            </a:extLst>
          </p:cNvPr>
          <p:cNvSpPr/>
          <p:nvPr/>
        </p:nvSpPr>
        <p:spPr>
          <a:xfrm>
            <a:off x="7887774" y="2518757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40" name="Cube 1739">
            <a:extLst>
              <a:ext uri="{FF2B5EF4-FFF2-40B4-BE49-F238E27FC236}">
                <a16:creationId xmlns:a16="http://schemas.microsoft.com/office/drawing/2014/main" id="{4F52A08A-3610-4C2B-D1F3-4AB1E7D753D2}"/>
              </a:ext>
            </a:extLst>
          </p:cNvPr>
          <p:cNvSpPr/>
          <p:nvPr/>
        </p:nvSpPr>
        <p:spPr>
          <a:xfrm>
            <a:off x="7763949" y="2642583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41" name="Cube 1740">
            <a:extLst>
              <a:ext uri="{FF2B5EF4-FFF2-40B4-BE49-F238E27FC236}">
                <a16:creationId xmlns:a16="http://schemas.microsoft.com/office/drawing/2014/main" id="{E39C00EF-32F9-CF52-2FA6-A4E5D334F728}"/>
              </a:ext>
            </a:extLst>
          </p:cNvPr>
          <p:cNvSpPr/>
          <p:nvPr/>
        </p:nvSpPr>
        <p:spPr>
          <a:xfrm>
            <a:off x="7640125" y="2766408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42" name="Cube 1741">
            <a:extLst>
              <a:ext uri="{FF2B5EF4-FFF2-40B4-BE49-F238E27FC236}">
                <a16:creationId xmlns:a16="http://schemas.microsoft.com/office/drawing/2014/main" id="{03F1A082-9B9A-D7F6-3460-5CD7648F0F79}"/>
              </a:ext>
            </a:extLst>
          </p:cNvPr>
          <p:cNvSpPr/>
          <p:nvPr/>
        </p:nvSpPr>
        <p:spPr>
          <a:xfrm>
            <a:off x="7516300" y="2890234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43" name="Cube 1742">
            <a:extLst>
              <a:ext uri="{FF2B5EF4-FFF2-40B4-BE49-F238E27FC236}">
                <a16:creationId xmlns:a16="http://schemas.microsoft.com/office/drawing/2014/main" id="{65F8C5F8-ECF8-11AB-5955-F52712421B18}"/>
              </a:ext>
            </a:extLst>
          </p:cNvPr>
          <p:cNvSpPr/>
          <p:nvPr/>
        </p:nvSpPr>
        <p:spPr>
          <a:xfrm>
            <a:off x="7392502" y="3013105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44" name="Cube 1743">
            <a:extLst>
              <a:ext uri="{FF2B5EF4-FFF2-40B4-BE49-F238E27FC236}">
                <a16:creationId xmlns:a16="http://schemas.microsoft.com/office/drawing/2014/main" id="{C00E8ACD-04B8-9485-58EC-26DD981E48A1}"/>
              </a:ext>
            </a:extLst>
          </p:cNvPr>
          <p:cNvSpPr/>
          <p:nvPr/>
        </p:nvSpPr>
        <p:spPr>
          <a:xfrm>
            <a:off x="7268677" y="3136931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45" name="Cube 1744">
            <a:extLst>
              <a:ext uri="{FF2B5EF4-FFF2-40B4-BE49-F238E27FC236}">
                <a16:creationId xmlns:a16="http://schemas.microsoft.com/office/drawing/2014/main" id="{46548FA3-C633-E141-C632-5FA5D7984403}"/>
              </a:ext>
            </a:extLst>
          </p:cNvPr>
          <p:cNvSpPr/>
          <p:nvPr/>
        </p:nvSpPr>
        <p:spPr>
          <a:xfrm>
            <a:off x="7144853" y="3260756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46" name="Cube 1745">
            <a:extLst>
              <a:ext uri="{FF2B5EF4-FFF2-40B4-BE49-F238E27FC236}">
                <a16:creationId xmlns:a16="http://schemas.microsoft.com/office/drawing/2014/main" id="{FE60A13A-B1EF-3411-5CA4-52E70AC9C613}"/>
              </a:ext>
            </a:extLst>
          </p:cNvPr>
          <p:cNvSpPr/>
          <p:nvPr/>
        </p:nvSpPr>
        <p:spPr>
          <a:xfrm>
            <a:off x="7021028" y="3384582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23" name="Cube 1722">
            <a:extLst>
              <a:ext uri="{FF2B5EF4-FFF2-40B4-BE49-F238E27FC236}">
                <a16:creationId xmlns:a16="http://schemas.microsoft.com/office/drawing/2014/main" id="{F3CC5EA1-E1F0-B8C8-FD28-F86FD43370F3}"/>
              </a:ext>
            </a:extLst>
          </p:cNvPr>
          <p:cNvSpPr/>
          <p:nvPr/>
        </p:nvSpPr>
        <p:spPr>
          <a:xfrm>
            <a:off x="8625960" y="2023458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24" name="Cube 1723">
            <a:extLst>
              <a:ext uri="{FF2B5EF4-FFF2-40B4-BE49-F238E27FC236}">
                <a16:creationId xmlns:a16="http://schemas.microsoft.com/office/drawing/2014/main" id="{3DE3F2A4-7F21-821B-9857-B1E677071544}"/>
              </a:ext>
            </a:extLst>
          </p:cNvPr>
          <p:cNvSpPr/>
          <p:nvPr/>
        </p:nvSpPr>
        <p:spPr>
          <a:xfrm>
            <a:off x="8502135" y="2147284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25" name="Cube 1724">
            <a:extLst>
              <a:ext uri="{FF2B5EF4-FFF2-40B4-BE49-F238E27FC236}">
                <a16:creationId xmlns:a16="http://schemas.microsoft.com/office/drawing/2014/main" id="{FF99BF30-7042-111B-4294-96209002D4B6}"/>
              </a:ext>
            </a:extLst>
          </p:cNvPr>
          <p:cNvSpPr/>
          <p:nvPr/>
        </p:nvSpPr>
        <p:spPr>
          <a:xfrm>
            <a:off x="8378311" y="2271109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26" name="Cube 1725">
            <a:extLst>
              <a:ext uri="{FF2B5EF4-FFF2-40B4-BE49-F238E27FC236}">
                <a16:creationId xmlns:a16="http://schemas.microsoft.com/office/drawing/2014/main" id="{61B6F218-48E5-8134-6825-5EBA49E9DF57}"/>
              </a:ext>
            </a:extLst>
          </p:cNvPr>
          <p:cNvSpPr/>
          <p:nvPr/>
        </p:nvSpPr>
        <p:spPr>
          <a:xfrm>
            <a:off x="8254486" y="2394935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27" name="Cube 1726">
            <a:extLst>
              <a:ext uri="{FF2B5EF4-FFF2-40B4-BE49-F238E27FC236}">
                <a16:creationId xmlns:a16="http://schemas.microsoft.com/office/drawing/2014/main" id="{74EF3718-6BE0-5F44-2BE9-32DB21FE38D8}"/>
              </a:ext>
            </a:extLst>
          </p:cNvPr>
          <p:cNvSpPr/>
          <p:nvPr/>
        </p:nvSpPr>
        <p:spPr>
          <a:xfrm>
            <a:off x="8130661" y="2518757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28" name="Cube 1727">
            <a:extLst>
              <a:ext uri="{FF2B5EF4-FFF2-40B4-BE49-F238E27FC236}">
                <a16:creationId xmlns:a16="http://schemas.microsoft.com/office/drawing/2014/main" id="{28B1BC2A-68DF-6B93-9129-96F35BAB14E1}"/>
              </a:ext>
            </a:extLst>
          </p:cNvPr>
          <p:cNvSpPr/>
          <p:nvPr/>
        </p:nvSpPr>
        <p:spPr>
          <a:xfrm>
            <a:off x="8006836" y="2642583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29" name="Cube 1728">
            <a:extLst>
              <a:ext uri="{FF2B5EF4-FFF2-40B4-BE49-F238E27FC236}">
                <a16:creationId xmlns:a16="http://schemas.microsoft.com/office/drawing/2014/main" id="{C54078C2-49AC-7DDB-36DC-FDDA99D7516C}"/>
              </a:ext>
            </a:extLst>
          </p:cNvPr>
          <p:cNvSpPr/>
          <p:nvPr/>
        </p:nvSpPr>
        <p:spPr>
          <a:xfrm>
            <a:off x="7883012" y="2766408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30" name="Cube 1729">
            <a:extLst>
              <a:ext uri="{FF2B5EF4-FFF2-40B4-BE49-F238E27FC236}">
                <a16:creationId xmlns:a16="http://schemas.microsoft.com/office/drawing/2014/main" id="{F59FE57A-4436-A217-920B-3513725ADE7F}"/>
              </a:ext>
            </a:extLst>
          </p:cNvPr>
          <p:cNvSpPr/>
          <p:nvPr/>
        </p:nvSpPr>
        <p:spPr>
          <a:xfrm>
            <a:off x="7759187" y="2890234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31" name="Cube 1730">
            <a:extLst>
              <a:ext uri="{FF2B5EF4-FFF2-40B4-BE49-F238E27FC236}">
                <a16:creationId xmlns:a16="http://schemas.microsoft.com/office/drawing/2014/main" id="{96C6821D-28E3-5AC2-B0BD-8C8614173469}"/>
              </a:ext>
            </a:extLst>
          </p:cNvPr>
          <p:cNvSpPr/>
          <p:nvPr/>
        </p:nvSpPr>
        <p:spPr>
          <a:xfrm>
            <a:off x="7635389" y="3013105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32" name="Cube 1731">
            <a:extLst>
              <a:ext uri="{FF2B5EF4-FFF2-40B4-BE49-F238E27FC236}">
                <a16:creationId xmlns:a16="http://schemas.microsoft.com/office/drawing/2014/main" id="{E38781D6-A53E-9E14-DE8B-BDA6F5CD4C6C}"/>
              </a:ext>
            </a:extLst>
          </p:cNvPr>
          <p:cNvSpPr/>
          <p:nvPr/>
        </p:nvSpPr>
        <p:spPr>
          <a:xfrm>
            <a:off x="7511564" y="3136931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33" name="Cube 1732">
            <a:extLst>
              <a:ext uri="{FF2B5EF4-FFF2-40B4-BE49-F238E27FC236}">
                <a16:creationId xmlns:a16="http://schemas.microsoft.com/office/drawing/2014/main" id="{899A38EA-BE1E-8A59-661E-2270F13F6580}"/>
              </a:ext>
            </a:extLst>
          </p:cNvPr>
          <p:cNvSpPr/>
          <p:nvPr/>
        </p:nvSpPr>
        <p:spPr>
          <a:xfrm>
            <a:off x="7387740" y="3260756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34" name="Cube 1733">
            <a:extLst>
              <a:ext uri="{FF2B5EF4-FFF2-40B4-BE49-F238E27FC236}">
                <a16:creationId xmlns:a16="http://schemas.microsoft.com/office/drawing/2014/main" id="{0EEB7A40-C475-5E95-2E32-938D73082781}"/>
              </a:ext>
            </a:extLst>
          </p:cNvPr>
          <p:cNvSpPr/>
          <p:nvPr/>
        </p:nvSpPr>
        <p:spPr>
          <a:xfrm>
            <a:off x="7263915" y="3384582"/>
            <a:ext cx="365760" cy="365760"/>
          </a:xfrm>
          <a:prstGeom prst="cube">
            <a:avLst>
              <a:gd name="adj" fmla="val 33681"/>
            </a:avLst>
          </a:prstGeom>
          <a:solidFill>
            <a:srgbClr val="FF5050"/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11" name="Cube 1710">
            <a:extLst>
              <a:ext uri="{FF2B5EF4-FFF2-40B4-BE49-F238E27FC236}">
                <a16:creationId xmlns:a16="http://schemas.microsoft.com/office/drawing/2014/main" id="{4BFA94E7-CADA-0D6F-2F2B-0577E8BF6128}"/>
              </a:ext>
            </a:extLst>
          </p:cNvPr>
          <p:cNvSpPr/>
          <p:nvPr/>
        </p:nvSpPr>
        <p:spPr>
          <a:xfrm>
            <a:off x="8871229" y="2023458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12" name="Cube 1711">
            <a:extLst>
              <a:ext uri="{FF2B5EF4-FFF2-40B4-BE49-F238E27FC236}">
                <a16:creationId xmlns:a16="http://schemas.microsoft.com/office/drawing/2014/main" id="{B7E9581A-863D-9461-5682-6974741CAE7E}"/>
              </a:ext>
            </a:extLst>
          </p:cNvPr>
          <p:cNvSpPr/>
          <p:nvPr/>
        </p:nvSpPr>
        <p:spPr>
          <a:xfrm>
            <a:off x="8747404" y="2147284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13" name="Cube 1712">
            <a:extLst>
              <a:ext uri="{FF2B5EF4-FFF2-40B4-BE49-F238E27FC236}">
                <a16:creationId xmlns:a16="http://schemas.microsoft.com/office/drawing/2014/main" id="{7C5929B7-98D4-FCEB-6C1E-6111AEABBBB5}"/>
              </a:ext>
            </a:extLst>
          </p:cNvPr>
          <p:cNvSpPr/>
          <p:nvPr/>
        </p:nvSpPr>
        <p:spPr>
          <a:xfrm>
            <a:off x="8623580" y="2271109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14" name="Cube 1713">
            <a:extLst>
              <a:ext uri="{FF2B5EF4-FFF2-40B4-BE49-F238E27FC236}">
                <a16:creationId xmlns:a16="http://schemas.microsoft.com/office/drawing/2014/main" id="{B4BFA0C2-EEDE-ED71-11A0-73E98B36F6BD}"/>
              </a:ext>
            </a:extLst>
          </p:cNvPr>
          <p:cNvSpPr/>
          <p:nvPr/>
        </p:nvSpPr>
        <p:spPr>
          <a:xfrm>
            <a:off x="8499755" y="2394935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15" name="Cube 1714">
            <a:extLst>
              <a:ext uri="{FF2B5EF4-FFF2-40B4-BE49-F238E27FC236}">
                <a16:creationId xmlns:a16="http://schemas.microsoft.com/office/drawing/2014/main" id="{F8BF0ACA-44F5-61BB-EBB4-AF2CC2C1A878}"/>
              </a:ext>
            </a:extLst>
          </p:cNvPr>
          <p:cNvSpPr/>
          <p:nvPr/>
        </p:nvSpPr>
        <p:spPr>
          <a:xfrm>
            <a:off x="8375930" y="2518757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16" name="Cube 1715">
            <a:extLst>
              <a:ext uri="{FF2B5EF4-FFF2-40B4-BE49-F238E27FC236}">
                <a16:creationId xmlns:a16="http://schemas.microsoft.com/office/drawing/2014/main" id="{DEEBE10C-3D92-41F8-8458-221184BD2333}"/>
              </a:ext>
            </a:extLst>
          </p:cNvPr>
          <p:cNvSpPr/>
          <p:nvPr/>
        </p:nvSpPr>
        <p:spPr>
          <a:xfrm>
            <a:off x="8252105" y="2642583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17" name="Cube 1716">
            <a:extLst>
              <a:ext uri="{FF2B5EF4-FFF2-40B4-BE49-F238E27FC236}">
                <a16:creationId xmlns:a16="http://schemas.microsoft.com/office/drawing/2014/main" id="{729C816B-DA13-16C9-E4DE-1725CCAEF746}"/>
              </a:ext>
            </a:extLst>
          </p:cNvPr>
          <p:cNvSpPr/>
          <p:nvPr/>
        </p:nvSpPr>
        <p:spPr>
          <a:xfrm>
            <a:off x="8128281" y="2766408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18" name="Cube 1717">
            <a:extLst>
              <a:ext uri="{FF2B5EF4-FFF2-40B4-BE49-F238E27FC236}">
                <a16:creationId xmlns:a16="http://schemas.microsoft.com/office/drawing/2014/main" id="{86AB83F0-09E6-9DEC-734C-9ED81B6C2FC2}"/>
              </a:ext>
            </a:extLst>
          </p:cNvPr>
          <p:cNvSpPr/>
          <p:nvPr/>
        </p:nvSpPr>
        <p:spPr>
          <a:xfrm>
            <a:off x="8004456" y="2890234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19" name="Cube 1718">
            <a:extLst>
              <a:ext uri="{FF2B5EF4-FFF2-40B4-BE49-F238E27FC236}">
                <a16:creationId xmlns:a16="http://schemas.microsoft.com/office/drawing/2014/main" id="{044E96C7-B207-A530-702B-8866EBD63A26}"/>
              </a:ext>
            </a:extLst>
          </p:cNvPr>
          <p:cNvSpPr/>
          <p:nvPr/>
        </p:nvSpPr>
        <p:spPr>
          <a:xfrm>
            <a:off x="7880658" y="3013105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20" name="Cube 1719">
            <a:extLst>
              <a:ext uri="{FF2B5EF4-FFF2-40B4-BE49-F238E27FC236}">
                <a16:creationId xmlns:a16="http://schemas.microsoft.com/office/drawing/2014/main" id="{E28AD5FC-6F23-F9BE-1D47-79B68304BC39}"/>
              </a:ext>
            </a:extLst>
          </p:cNvPr>
          <p:cNvSpPr/>
          <p:nvPr/>
        </p:nvSpPr>
        <p:spPr>
          <a:xfrm>
            <a:off x="7756833" y="3136931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21" name="Cube 1720">
            <a:extLst>
              <a:ext uri="{FF2B5EF4-FFF2-40B4-BE49-F238E27FC236}">
                <a16:creationId xmlns:a16="http://schemas.microsoft.com/office/drawing/2014/main" id="{FBB285CA-7280-F527-E94A-6568C1855684}"/>
              </a:ext>
            </a:extLst>
          </p:cNvPr>
          <p:cNvSpPr/>
          <p:nvPr/>
        </p:nvSpPr>
        <p:spPr>
          <a:xfrm>
            <a:off x="7633009" y="3260756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22" name="Cube 1721">
            <a:extLst>
              <a:ext uri="{FF2B5EF4-FFF2-40B4-BE49-F238E27FC236}">
                <a16:creationId xmlns:a16="http://schemas.microsoft.com/office/drawing/2014/main" id="{2BF4375A-1AA9-A71B-4B87-614442A2331A}"/>
              </a:ext>
            </a:extLst>
          </p:cNvPr>
          <p:cNvSpPr/>
          <p:nvPr/>
        </p:nvSpPr>
        <p:spPr>
          <a:xfrm>
            <a:off x="7509184" y="3384582"/>
            <a:ext cx="365760" cy="365760"/>
          </a:xfrm>
          <a:prstGeom prst="cube">
            <a:avLst>
              <a:gd name="adj" fmla="val 33681"/>
            </a:avLst>
          </a:prstGeom>
          <a:solidFill>
            <a:srgbClr val="FF5050"/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99" name="Cube 1698">
            <a:extLst>
              <a:ext uri="{FF2B5EF4-FFF2-40B4-BE49-F238E27FC236}">
                <a16:creationId xmlns:a16="http://schemas.microsoft.com/office/drawing/2014/main" id="{F4CC1652-35EE-C14F-A49E-543349708F76}"/>
              </a:ext>
            </a:extLst>
          </p:cNvPr>
          <p:cNvSpPr/>
          <p:nvPr/>
        </p:nvSpPr>
        <p:spPr>
          <a:xfrm>
            <a:off x="9114116" y="2023458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00" name="Cube 1699">
            <a:extLst>
              <a:ext uri="{FF2B5EF4-FFF2-40B4-BE49-F238E27FC236}">
                <a16:creationId xmlns:a16="http://schemas.microsoft.com/office/drawing/2014/main" id="{42A3B97E-68EF-7E2F-77AE-0D7A847140A5}"/>
              </a:ext>
            </a:extLst>
          </p:cNvPr>
          <p:cNvSpPr/>
          <p:nvPr/>
        </p:nvSpPr>
        <p:spPr>
          <a:xfrm>
            <a:off x="8990291" y="2147284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01" name="Cube 1700">
            <a:extLst>
              <a:ext uri="{FF2B5EF4-FFF2-40B4-BE49-F238E27FC236}">
                <a16:creationId xmlns:a16="http://schemas.microsoft.com/office/drawing/2014/main" id="{17B64B4E-F15A-6B4E-139C-AE432DAEF4B7}"/>
              </a:ext>
            </a:extLst>
          </p:cNvPr>
          <p:cNvSpPr/>
          <p:nvPr/>
        </p:nvSpPr>
        <p:spPr>
          <a:xfrm>
            <a:off x="8866467" y="2271109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02" name="Cube 1701">
            <a:extLst>
              <a:ext uri="{FF2B5EF4-FFF2-40B4-BE49-F238E27FC236}">
                <a16:creationId xmlns:a16="http://schemas.microsoft.com/office/drawing/2014/main" id="{D66053C7-F0DC-6679-30D7-A8730C988425}"/>
              </a:ext>
            </a:extLst>
          </p:cNvPr>
          <p:cNvSpPr/>
          <p:nvPr/>
        </p:nvSpPr>
        <p:spPr>
          <a:xfrm>
            <a:off x="8742642" y="2394935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03" name="Cube 1702">
            <a:extLst>
              <a:ext uri="{FF2B5EF4-FFF2-40B4-BE49-F238E27FC236}">
                <a16:creationId xmlns:a16="http://schemas.microsoft.com/office/drawing/2014/main" id="{B6D377E9-E724-F9C4-D839-B0F8484D80B5}"/>
              </a:ext>
            </a:extLst>
          </p:cNvPr>
          <p:cNvSpPr/>
          <p:nvPr/>
        </p:nvSpPr>
        <p:spPr>
          <a:xfrm>
            <a:off x="8618817" y="2518757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04" name="Cube 1703">
            <a:extLst>
              <a:ext uri="{FF2B5EF4-FFF2-40B4-BE49-F238E27FC236}">
                <a16:creationId xmlns:a16="http://schemas.microsoft.com/office/drawing/2014/main" id="{F8BF70D4-3A6A-F9BC-D3AF-487DE2B78D1E}"/>
              </a:ext>
            </a:extLst>
          </p:cNvPr>
          <p:cNvSpPr/>
          <p:nvPr/>
        </p:nvSpPr>
        <p:spPr>
          <a:xfrm>
            <a:off x="8494992" y="2642583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05" name="Cube 1704">
            <a:extLst>
              <a:ext uri="{FF2B5EF4-FFF2-40B4-BE49-F238E27FC236}">
                <a16:creationId xmlns:a16="http://schemas.microsoft.com/office/drawing/2014/main" id="{F3535340-2AC4-3EE2-CBAD-63A3F29576EB}"/>
              </a:ext>
            </a:extLst>
          </p:cNvPr>
          <p:cNvSpPr/>
          <p:nvPr/>
        </p:nvSpPr>
        <p:spPr>
          <a:xfrm>
            <a:off x="8371168" y="2766408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06" name="Cube 1705">
            <a:extLst>
              <a:ext uri="{FF2B5EF4-FFF2-40B4-BE49-F238E27FC236}">
                <a16:creationId xmlns:a16="http://schemas.microsoft.com/office/drawing/2014/main" id="{1BEF03F2-6C92-9B84-DFDF-F0AD8E437258}"/>
              </a:ext>
            </a:extLst>
          </p:cNvPr>
          <p:cNvSpPr/>
          <p:nvPr/>
        </p:nvSpPr>
        <p:spPr>
          <a:xfrm>
            <a:off x="8247343" y="2890234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07" name="Cube 1706">
            <a:extLst>
              <a:ext uri="{FF2B5EF4-FFF2-40B4-BE49-F238E27FC236}">
                <a16:creationId xmlns:a16="http://schemas.microsoft.com/office/drawing/2014/main" id="{675E57EA-CD6B-D1D0-9DD0-425ADF1171A0}"/>
              </a:ext>
            </a:extLst>
          </p:cNvPr>
          <p:cNvSpPr/>
          <p:nvPr/>
        </p:nvSpPr>
        <p:spPr>
          <a:xfrm>
            <a:off x="8123545" y="3013105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08" name="Cube 1707">
            <a:extLst>
              <a:ext uri="{FF2B5EF4-FFF2-40B4-BE49-F238E27FC236}">
                <a16:creationId xmlns:a16="http://schemas.microsoft.com/office/drawing/2014/main" id="{4C2E768B-CA2C-3EFE-5DB1-A715EDBF6748}"/>
              </a:ext>
            </a:extLst>
          </p:cNvPr>
          <p:cNvSpPr/>
          <p:nvPr/>
        </p:nvSpPr>
        <p:spPr>
          <a:xfrm>
            <a:off x="7999720" y="3136931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09" name="Cube 1708">
            <a:extLst>
              <a:ext uri="{FF2B5EF4-FFF2-40B4-BE49-F238E27FC236}">
                <a16:creationId xmlns:a16="http://schemas.microsoft.com/office/drawing/2014/main" id="{94A358A0-03B5-FEBE-426D-799DBB57EDE6}"/>
              </a:ext>
            </a:extLst>
          </p:cNvPr>
          <p:cNvSpPr/>
          <p:nvPr/>
        </p:nvSpPr>
        <p:spPr>
          <a:xfrm>
            <a:off x="7875896" y="3260756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10" name="Cube 1709">
            <a:extLst>
              <a:ext uri="{FF2B5EF4-FFF2-40B4-BE49-F238E27FC236}">
                <a16:creationId xmlns:a16="http://schemas.microsoft.com/office/drawing/2014/main" id="{7C5A3872-EC3A-5F4B-F723-D1E4FC640F1A}"/>
              </a:ext>
            </a:extLst>
          </p:cNvPr>
          <p:cNvSpPr/>
          <p:nvPr/>
        </p:nvSpPr>
        <p:spPr>
          <a:xfrm>
            <a:off x="7752071" y="3384582"/>
            <a:ext cx="365760" cy="365760"/>
          </a:xfrm>
          <a:prstGeom prst="cube">
            <a:avLst>
              <a:gd name="adj" fmla="val 33681"/>
            </a:avLst>
          </a:prstGeom>
          <a:solidFill>
            <a:srgbClr val="FF5050"/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87" name="Cube 1686">
            <a:extLst>
              <a:ext uri="{FF2B5EF4-FFF2-40B4-BE49-F238E27FC236}">
                <a16:creationId xmlns:a16="http://schemas.microsoft.com/office/drawing/2014/main" id="{2C9655F2-57E6-34C4-9724-09EC7C9C020A}"/>
              </a:ext>
            </a:extLst>
          </p:cNvPr>
          <p:cNvSpPr/>
          <p:nvPr/>
        </p:nvSpPr>
        <p:spPr>
          <a:xfrm>
            <a:off x="9359129" y="2023458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88" name="Cube 1687">
            <a:extLst>
              <a:ext uri="{FF2B5EF4-FFF2-40B4-BE49-F238E27FC236}">
                <a16:creationId xmlns:a16="http://schemas.microsoft.com/office/drawing/2014/main" id="{DD14CC2A-C042-F934-D21B-8CFD7B6F5212}"/>
              </a:ext>
            </a:extLst>
          </p:cNvPr>
          <p:cNvSpPr/>
          <p:nvPr/>
        </p:nvSpPr>
        <p:spPr>
          <a:xfrm>
            <a:off x="9235304" y="2147284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89" name="Cube 1688">
            <a:extLst>
              <a:ext uri="{FF2B5EF4-FFF2-40B4-BE49-F238E27FC236}">
                <a16:creationId xmlns:a16="http://schemas.microsoft.com/office/drawing/2014/main" id="{85380A1F-3D3C-1E52-00F8-026AFE193D92}"/>
              </a:ext>
            </a:extLst>
          </p:cNvPr>
          <p:cNvSpPr/>
          <p:nvPr/>
        </p:nvSpPr>
        <p:spPr>
          <a:xfrm>
            <a:off x="9111480" y="2271109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90" name="Cube 1689">
            <a:extLst>
              <a:ext uri="{FF2B5EF4-FFF2-40B4-BE49-F238E27FC236}">
                <a16:creationId xmlns:a16="http://schemas.microsoft.com/office/drawing/2014/main" id="{2F591AA7-9EF6-CFF3-E626-CBF9671DC969}"/>
              </a:ext>
            </a:extLst>
          </p:cNvPr>
          <p:cNvSpPr/>
          <p:nvPr/>
        </p:nvSpPr>
        <p:spPr>
          <a:xfrm>
            <a:off x="8987655" y="2394935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91" name="Cube 1690">
            <a:extLst>
              <a:ext uri="{FF2B5EF4-FFF2-40B4-BE49-F238E27FC236}">
                <a16:creationId xmlns:a16="http://schemas.microsoft.com/office/drawing/2014/main" id="{A9293817-AD75-B9F6-2277-AFD8B02C00CD}"/>
              </a:ext>
            </a:extLst>
          </p:cNvPr>
          <p:cNvSpPr/>
          <p:nvPr/>
        </p:nvSpPr>
        <p:spPr>
          <a:xfrm>
            <a:off x="8863830" y="2518757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92" name="Cube 1691">
            <a:extLst>
              <a:ext uri="{FF2B5EF4-FFF2-40B4-BE49-F238E27FC236}">
                <a16:creationId xmlns:a16="http://schemas.microsoft.com/office/drawing/2014/main" id="{A0B4D982-E80F-5E1B-0B6F-505AE41C49FA}"/>
              </a:ext>
            </a:extLst>
          </p:cNvPr>
          <p:cNvSpPr/>
          <p:nvPr/>
        </p:nvSpPr>
        <p:spPr>
          <a:xfrm>
            <a:off x="8740005" y="2642583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93" name="Cube 1692">
            <a:extLst>
              <a:ext uri="{FF2B5EF4-FFF2-40B4-BE49-F238E27FC236}">
                <a16:creationId xmlns:a16="http://schemas.microsoft.com/office/drawing/2014/main" id="{3194D1BC-3442-A82E-FDC7-B338DDD5D3B1}"/>
              </a:ext>
            </a:extLst>
          </p:cNvPr>
          <p:cNvSpPr/>
          <p:nvPr/>
        </p:nvSpPr>
        <p:spPr>
          <a:xfrm>
            <a:off x="8616181" y="2766408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94" name="Cube 1693">
            <a:extLst>
              <a:ext uri="{FF2B5EF4-FFF2-40B4-BE49-F238E27FC236}">
                <a16:creationId xmlns:a16="http://schemas.microsoft.com/office/drawing/2014/main" id="{27DEDC4A-6E5A-4FB2-91E6-3B7AE9BB36BF}"/>
              </a:ext>
            </a:extLst>
          </p:cNvPr>
          <p:cNvSpPr/>
          <p:nvPr/>
        </p:nvSpPr>
        <p:spPr>
          <a:xfrm>
            <a:off x="8492356" y="2890234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95" name="Cube 1694">
            <a:extLst>
              <a:ext uri="{FF2B5EF4-FFF2-40B4-BE49-F238E27FC236}">
                <a16:creationId xmlns:a16="http://schemas.microsoft.com/office/drawing/2014/main" id="{07F00F75-C8C4-C0F0-789C-7900FDA9011E}"/>
              </a:ext>
            </a:extLst>
          </p:cNvPr>
          <p:cNvSpPr/>
          <p:nvPr/>
        </p:nvSpPr>
        <p:spPr>
          <a:xfrm>
            <a:off x="8368558" y="3013105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96" name="Cube 1695">
            <a:extLst>
              <a:ext uri="{FF2B5EF4-FFF2-40B4-BE49-F238E27FC236}">
                <a16:creationId xmlns:a16="http://schemas.microsoft.com/office/drawing/2014/main" id="{57FAEA53-B9E1-8EF9-CFE1-CED5BA0F8757}"/>
              </a:ext>
            </a:extLst>
          </p:cNvPr>
          <p:cNvSpPr/>
          <p:nvPr/>
        </p:nvSpPr>
        <p:spPr>
          <a:xfrm>
            <a:off x="8244733" y="3136931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97" name="Cube 1696">
            <a:extLst>
              <a:ext uri="{FF2B5EF4-FFF2-40B4-BE49-F238E27FC236}">
                <a16:creationId xmlns:a16="http://schemas.microsoft.com/office/drawing/2014/main" id="{43B72A29-00D7-1449-90A0-C5B9D48D70B8}"/>
              </a:ext>
            </a:extLst>
          </p:cNvPr>
          <p:cNvSpPr/>
          <p:nvPr/>
        </p:nvSpPr>
        <p:spPr>
          <a:xfrm>
            <a:off x="8120909" y="3260756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98" name="Cube 1697">
            <a:extLst>
              <a:ext uri="{FF2B5EF4-FFF2-40B4-BE49-F238E27FC236}">
                <a16:creationId xmlns:a16="http://schemas.microsoft.com/office/drawing/2014/main" id="{8B4DDF8A-8A70-19EB-EFF8-F1B90ACD8AA8}"/>
              </a:ext>
            </a:extLst>
          </p:cNvPr>
          <p:cNvSpPr/>
          <p:nvPr/>
        </p:nvSpPr>
        <p:spPr>
          <a:xfrm>
            <a:off x="7997084" y="3384582"/>
            <a:ext cx="365760" cy="365760"/>
          </a:xfrm>
          <a:prstGeom prst="cube">
            <a:avLst>
              <a:gd name="adj" fmla="val 33681"/>
            </a:avLst>
          </a:prstGeom>
          <a:solidFill>
            <a:schemeClr val="bg1">
              <a:lumMod val="85000"/>
              <a:lumOff val="15000"/>
            </a:schemeClr>
          </a:solidFill>
          <a:ln w="3175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22" name="Group 1621">
            <a:extLst>
              <a:ext uri="{FF2B5EF4-FFF2-40B4-BE49-F238E27FC236}">
                <a16:creationId xmlns:a16="http://schemas.microsoft.com/office/drawing/2014/main" id="{9F6F38CD-EB9C-F266-DE97-D63D2FA6C987}"/>
              </a:ext>
            </a:extLst>
          </p:cNvPr>
          <p:cNvGrpSpPr/>
          <p:nvPr/>
        </p:nvGrpSpPr>
        <p:grpSpPr>
          <a:xfrm>
            <a:off x="7021028" y="1782477"/>
            <a:ext cx="1727805" cy="1726884"/>
            <a:chOff x="7422412" y="2431732"/>
            <a:chExt cx="1727805" cy="1726884"/>
          </a:xfrm>
          <a:solidFill>
            <a:schemeClr val="bg1">
              <a:lumMod val="85000"/>
              <a:lumOff val="15000"/>
            </a:schemeClr>
          </a:solidFill>
        </p:grpSpPr>
        <p:sp>
          <p:nvSpPr>
            <p:cNvPr id="1675" name="Cube 1674">
              <a:extLst>
                <a:ext uri="{FF2B5EF4-FFF2-40B4-BE49-F238E27FC236}">
                  <a16:creationId xmlns:a16="http://schemas.microsoft.com/office/drawing/2014/main" id="{B63D2FEB-8B64-577D-8BF3-80E521C6036B}"/>
                </a:ext>
              </a:extLst>
            </p:cNvPr>
            <p:cNvSpPr/>
            <p:nvPr/>
          </p:nvSpPr>
          <p:spPr>
            <a:xfrm>
              <a:off x="8784457" y="2431732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76" name="Cube 1675">
              <a:extLst>
                <a:ext uri="{FF2B5EF4-FFF2-40B4-BE49-F238E27FC236}">
                  <a16:creationId xmlns:a16="http://schemas.microsoft.com/office/drawing/2014/main" id="{05C1A50F-8E5E-BA81-DEBD-BE4B8CC1572D}"/>
                </a:ext>
              </a:extLst>
            </p:cNvPr>
            <p:cNvSpPr/>
            <p:nvPr/>
          </p:nvSpPr>
          <p:spPr>
            <a:xfrm>
              <a:off x="8660632" y="2555558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77" name="Cube 1676">
              <a:extLst>
                <a:ext uri="{FF2B5EF4-FFF2-40B4-BE49-F238E27FC236}">
                  <a16:creationId xmlns:a16="http://schemas.microsoft.com/office/drawing/2014/main" id="{0F57DBCA-F876-54FB-8A2A-7152701F5115}"/>
                </a:ext>
              </a:extLst>
            </p:cNvPr>
            <p:cNvSpPr/>
            <p:nvPr/>
          </p:nvSpPr>
          <p:spPr>
            <a:xfrm>
              <a:off x="8536808" y="2679383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78" name="Cube 1677">
              <a:extLst>
                <a:ext uri="{FF2B5EF4-FFF2-40B4-BE49-F238E27FC236}">
                  <a16:creationId xmlns:a16="http://schemas.microsoft.com/office/drawing/2014/main" id="{C918C941-E16B-B676-A7B3-37C39D0C73C4}"/>
                </a:ext>
              </a:extLst>
            </p:cNvPr>
            <p:cNvSpPr/>
            <p:nvPr/>
          </p:nvSpPr>
          <p:spPr>
            <a:xfrm>
              <a:off x="8412983" y="2803209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79" name="Cube 1678">
              <a:extLst>
                <a:ext uri="{FF2B5EF4-FFF2-40B4-BE49-F238E27FC236}">
                  <a16:creationId xmlns:a16="http://schemas.microsoft.com/office/drawing/2014/main" id="{674A5A98-0988-006A-AF51-5F37126049BF}"/>
                </a:ext>
              </a:extLst>
            </p:cNvPr>
            <p:cNvSpPr/>
            <p:nvPr/>
          </p:nvSpPr>
          <p:spPr>
            <a:xfrm>
              <a:off x="8289158" y="2927031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80" name="Cube 1679">
              <a:extLst>
                <a:ext uri="{FF2B5EF4-FFF2-40B4-BE49-F238E27FC236}">
                  <a16:creationId xmlns:a16="http://schemas.microsoft.com/office/drawing/2014/main" id="{3E41802E-77CA-F9C7-E190-5D449B914783}"/>
                </a:ext>
              </a:extLst>
            </p:cNvPr>
            <p:cNvSpPr/>
            <p:nvPr/>
          </p:nvSpPr>
          <p:spPr>
            <a:xfrm>
              <a:off x="8165333" y="3050857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81" name="Cube 1680">
              <a:extLst>
                <a:ext uri="{FF2B5EF4-FFF2-40B4-BE49-F238E27FC236}">
                  <a16:creationId xmlns:a16="http://schemas.microsoft.com/office/drawing/2014/main" id="{F1749F3E-969D-7049-847A-D6A09FF7C9B8}"/>
                </a:ext>
              </a:extLst>
            </p:cNvPr>
            <p:cNvSpPr/>
            <p:nvPr/>
          </p:nvSpPr>
          <p:spPr>
            <a:xfrm>
              <a:off x="8041509" y="3174682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82" name="Cube 1681">
              <a:extLst>
                <a:ext uri="{FF2B5EF4-FFF2-40B4-BE49-F238E27FC236}">
                  <a16:creationId xmlns:a16="http://schemas.microsoft.com/office/drawing/2014/main" id="{30D7F259-014A-E76B-257D-ECEC2A689281}"/>
                </a:ext>
              </a:extLst>
            </p:cNvPr>
            <p:cNvSpPr/>
            <p:nvPr/>
          </p:nvSpPr>
          <p:spPr>
            <a:xfrm>
              <a:off x="7917684" y="3298508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83" name="Cube 1682">
              <a:extLst>
                <a:ext uri="{FF2B5EF4-FFF2-40B4-BE49-F238E27FC236}">
                  <a16:creationId xmlns:a16="http://schemas.microsoft.com/office/drawing/2014/main" id="{E945F228-BE28-447E-8376-017E631672D7}"/>
                </a:ext>
              </a:extLst>
            </p:cNvPr>
            <p:cNvSpPr/>
            <p:nvPr/>
          </p:nvSpPr>
          <p:spPr>
            <a:xfrm>
              <a:off x="7793886" y="3421379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84" name="Cube 1683">
              <a:extLst>
                <a:ext uri="{FF2B5EF4-FFF2-40B4-BE49-F238E27FC236}">
                  <a16:creationId xmlns:a16="http://schemas.microsoft.com/office/drawing/2014/main" id="{4EE9A208-AE96-A175-1C63-E31C008FACBB}"/>
                </a:ext>
              </a:extLst>
            </p:cNvPr>
            <p:cNvSpPr/>
            <p:nvPr/>
          </p:nvSpPr>
          <p:spPr>
            <a:xfrm>
              <a:off x="7670061" y="3545205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85" name="Cube 1684">
              <a:extLst>
                <a:ext uri="{FF2B5EF4-FFF2-40B4-BE49-F238E27FC236}">
                  <a16:creationId xmlns:a16="http://schemas.microsoft.com/office/drawing/2014/main" id="{8E699B00-8C30-5E4E-1B62-BCEBF2954D36}"/>
                </a:ext>
              </a:extLst>
            </p:cNvPr>
            <p:cNvSpPr/>
            <p:nvPr/>
          </p:nvSpPr>
          <p:spPr>
            <a:xfrm>
              <a:off x="7546237" y="3669030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86" name="Cube 1685">
              <a:extLst>
                <a:ext uri="{FF2B5EF4-FFF2-40B4-BE49-F238E27FC236}">
                  <a16:creationId xmlns:a16="http://schemas.microsoft.com/office/drawing/2014/main" id="{69B6D79F-E49C-09B7-9B89-070E0F31ED5D}"/>
                </a:ext>
              </a:extLst>
            </p:cNvPr>
            <p:cNvSpPr/>
            <p:nvPr/>
          </p:nvSpPr>
          <p:spPr>
            <a:xfrm>
              <a:off x="7422412" y="3792856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23" name="Group 1622">
            <a:extLst>
              <a:ext uri="{FF2B5EF4-FFF2-40B4-BE49-F238E27FC236}">
                <a16:creationId xmlns:a16="http://schemas.microsoft.com/office/drawing/2014/main" id="{820DF435-103F-44A6-9553-FF1C48B58D0A}"/>
              </a:ext>
            </a:extLst>
          </p:cNvPr>
          <p:cNvGrpSpPr/>
          <p:nvPr/>
        </p:nvGrpSpPr>
        <p:grpSpPr>
          <a:xfrm>
            <a:off x="7263915" y="1782477"/>
            <a:ext cx="1727805" cy="1726884"/>
            <a:chOff x="7422412" y="2431732"/>
            <a:chExt cx="1727805" cy="1726884"/>
          </a:xfrm>
          <a:solidFill>
            <a:schemeClr val="bg1">
              <a:lumMod val="85000"/>
              <a:lumOff val="15000"/>
            </a:schemeClr>
          </a:solidFill>
        </p:grpSpPr>
        <p:sp>
          <p:nvSpPr>
            <p:cNvPr id="1663" name="Cube 1662">
              <a:extLst>
                <a:ext uri="{FF2B5EF4-FFF2-40B4-BE49-F238E27FC236}">
                  <a16:creationId xmlns:a16="http://schemas.microsoft.com/office/drawing/2014/main" id="{9BFA60A7-FBF6-F50B-2A9F-0FFEE87AC5C2}"/>
                </a:ext>
              </a:extLst>
            </p:cNvPr>
            <p:cNvSpPr/>
            <p:nvPr/>
          </p:nvSpPr>
          <p:spPr>
            <a:xfrm>
              <a:off x="8784457" y="2431732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64" name="Cube 1663">
              <a:extLst>
                <a:ext uri="{FF2B5EF4-FFF2-40B4-BE49-F238E27FC236}">
                  <a16:creationId xmlns:a16="http://schemas.microsoft.com/office/drawing/2014/main" id="{950A9AAF-00AE-23E8-9F40-4EBB1DC6BF16}"/>
                </a:ext>
              </a:extLst>
            </p:cNvPr>
            <p:cNvSpPr/>
            <p:nvPr/>
          </p:nvSpPr>
          <p:spPr>
            <a:xfrm>
              <a:off x="8660632" y="2555558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65" name="Cube 1664">
              <a:extLst>
                <a:ext uri="{FF2B5EF4-FFF2-40B4-BE49-F238E27FC236}">
                  <a16:creationId xmlns:a16="http://schemas.microsoft.com/office/drawing/2014/main" id="{F3F1FCA2-D73F-B327-E86D-16B2B722B096}"/>
                </a:ext>
              </a:extLst>
            </p:cNvPr>
            <p:cNvSpPr/>
            <p:nvPr/>
          </p:nvSpPr>
          <p:spPr>
            <a:xfrm>
              <a:off x="8536808" y="2679383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66" name="Cube 1665">
              <a:extLst>
                <a:ext uri="{FF2B5EF4-FFF2-40B4-BE49-F238E27FC236}">
                  <a16:creationId xmlns:a16="http://schemas.microsoft.com/office/drawing/2014/main" id="{F9BFD32D-D330-9986-F2D0-810472B540D1}"/>
                </a:ext>
              </a:extLst>
            </p:cNvPr>
            <p:cNvSpPr/>
            <p:nvPr/>
          </p:nvSpPr>
          <p:spPr>
            <a:xfrm>
              <a:off x="8412983" y="2803209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67" name="Cube 1666">
              <a:extLst>
                <a:ext uri="{FF2B5EF4-FFF2-40B4-BE49-F238E27FC236}">
                  <a16:creationId xmlns:a16="http://schemas.microsoft.com/office/drawing/2014/main" id="{255296CF-A944-BC6C-B9D0-BA91DBD20AC7}"/>
                </a:ext>
              </a:extLst>
            </p:cNvPr>
            <p:cNvSpPr/>
            <p:nvPr/>
          </p:nvSpPr>
          <p:spPr>
            <a:xfrm>
              <a:off x="8289158" y="2927031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68" name="Cube 1667">
              <a:extLst>
                <a:ext uri="{FF2B5EF4-FFF2-40B4-BE49-F238E27FC236}">
                  <a16:creationId xmlns:a16="http://schemas.microsoft.com/office/drawing/2014/main" id="{5F9A9400-05C8-831E-8A0A-5BB811256195}"/>
                </a:ext>
              </a:extLst>
            </p:cNvPr>
            <p:cNvSpPr/>
            <p:nvPr/>
          </p:nvSpPr>
          <p:spPr>
            <a:xfrm>
              <a:off x="8165333" y="3050857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69" name="Cube 1668">
              <a:extLst>
                <a:ext uri="{FF2B5EF4-FFF2-40B4-BE49-F238E27FC236}">
                  <a16:creationId xmlns:a16="http://schemas.microsoft.com/office/drawing/2014/main" id="{FA2A6AAE-0B1B-C8D6-F627-C8E7695D1E85}"/>
                </a:ext>
              </a:extLst>
            </p:cNvPr>
            <p:cNvSpPr/>
            <p:nvPr/>
          </p:nvSpPr>
          <p:spPr>
            <a:xfrm>
              <a:off x="8041509" y="3174682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70" name="Cube 1669">
              <a:extLst>
                <a:ext uri="{FF2B5EF4-FFF2-40B4-BE49-F238E27FC236}">
                  <a16:creationId xmlns:a16="http://schemas.microsoft.com/office/drawing/2014/main" id="{3412F0F0-15A3-3BB7-D65C-B5FAE6A9F8B5}"/>
                </a:ext>
              </a:extLst>
            </p:cNvPr>
            <p:cNvSpPr/>
            <p:nvPr/>
          </p:nvSpPr>
          <p:spPr>
            <a:xfrm>
              <a:off x="7917684" y="3298508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71" name="Cube 1670">
              <a:extLst>
                <a:ext uri="{FF2B5EF4-FFF2-40B4-BE49-F238E27FC236}">
                  <a16:creationId xmlns:a16="http://schemas.microsoft.com/office/drawing/2014/main" id="{E26E01BB-A2B2-EEF6-4571-095647DC4909}"/>
                </a:ext>
              </a:extLst>
            </p:cNvPr>
            <p:cNvSpPr/>
            <p:nvPr/>
          </p:nvSpPr>
          <p:spPr>
            <a:xfrm>
              <a:off x="7793886" y="3421379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72" name="Cube 1671">
              <a:extLst>
                <a:ext uri="{FF2B5EF4-FFF2-40B4-BE49-F238E27FC236}">
                  <a16:creationId xmlns:a16="http://schemas.microsoft.com/office/drawing/2014/main" id="{ADABD478-C75F-FC9F-504C-2AA62B2B7B5C}"/>
                </a:ext>
              </a:extLst>
            </p:cNvPr>
            <p:cNvSpPr/>
            <p:nvPr/>
          </p:nvSpPr>
          <p:spPr>
            <a:xfrm>
              <a:off x="7670061" y="3545205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73" name="Cube 1672">
              <a:extLst>
                <a:ext uri="{FF2B5EF4-FFF2-40B4-BE49-F238E27FC236}">
                  <a16:creationId xmlns:a16="http://schemas.microsoft.com/office/drawing/2014/main" id="{F1221337-6562-0B54-9B10-B43A35AA3B89}"/>
                </a:ext>
              </a:extLst>
            </p:cNvPr>
            <p:cNvSpPr/>
            <p:nvPr/>
          </p:nvSpPr>
          <p:spPr>
            <a:xfrm>
              <a:off x="7546237" y="3669030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74" name="Cube 1673">
              <a:extLst>
                <a:ext uri="{FF2B5EF4-FFF2-40B4-BE49-F238E27FC236}">
                  <a16:creationId xmlns:a16="http://schemas.microsoft.com/office/drawing/2014/main" id="{E46B64FA-E056-6FE4-D0CD-5FBF81D37E8B}"/>
                </a:ext>
              </a:extLst>
            </p:cNvPr>
            <p:cNvSpPr/>
            <p:nvPr/>
          </p:nvSpPr>
          <p:spPr>
            <a:xfrm>
              <a:off x="7422412" y="3792856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24" name="Group 1623">
            <a:extLst>
              <a:ext uri="{FF2B5EF4-FFF2-40B4-BE49-F238E27FC236}">
                <a16:creationId xmlns:a16="http://schemas.microsoft.com/office/drawing/2014/main" id="{003AC98F-D436-6E43-CB29-E92E72D3201F}"/>
              </a:ext>
            </a:extLst>
          </p:cNvPr>
          <p:cNvGrpSpPr/>
          <p:nvPr/>
        </p:nvGrpSpPr>
        <p:grpSpPr>
          <a:xfrm>
            <a:off x="7509184" y="1782477"/>
            <a:ext cx="1727805" cy="1726884"/>
            <a:chOff x="7422412" y="2431732"/>
            <a:chExt cx="1727805" cy="1726884"/>
          </a:xfrm>
          <a:solidFill>
            <a:schemeClr val="bg1">
              <a:lumMod val="85000"/>
              <a:lumOff val="15000"/>
            </a:schemeClr>
          </a:solidFill>
        </p:grpSpPr>
        <p:sp>
          <p:nvSpPr>
            <p:cNvPr id="1651" name="Cube 1650">
              <a:extLst>
                <a:ext uri="{FF2B5EF4-FFF2-40B4-BE49-F238E27FC236}">
                  <a16:creationId xmlns:a16="http://schemas.microsoft.com/office/drawing/2014/main" id="{8B5EE424-BF7B-6C78-7F1A-6750F0A40BA4}"/>
                </a:ext>
              </a:extLst>
            </p:cNvPr>
            <p:cNvSpPr/>
            <p:nvPr/>
          </p:nvSpPr>
          <p:spPr>
            <a:xfrm>
              <a:off x="8784457" y="2431732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52" name="Cube 1651">
              <a:extLst>
                <a:ext uri="{FF2B5EF4-FFF2-40B4-BE49-F238E27FC236}">
                  <a16:creationId xmlns:a16="http://schemas.microsoft.com/office/drawing/2014/main" id="{423539E3-EC0E-E74A-9941-1942F572FC5D}"/>
                </a:ext>
              </a:extLst>
            </p:cNvPr>
            <p:cNvSpPr/>
            <p:nvPr/>
          </p:nvSpPr>
          <p:spPr>
            <a:xfrm>
              <a:off x="8660632" y="2555558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53" name="Cube 1652">
              <a:extLst>
                <a:ext uri="{FF2B5EF4-FFF2-40B4-BE49-F238E27FC236}">
                  <a16:creationId xmlns:a16="http://schemas.microsoft.com/office/drawing/2014/main" id="{F65F1A7A-B4D8-49E8-B135-8D1F2248D807}"/>
                </a:ext>
              </a:extLst>
            </p:cNvPr>
            <p:cNvSpPr/>
            <p:nvPr/>
          </p:nvSpPr>
          <p:spPr>
            <a:xfrm>
              <a:off x="8536808" y="2679383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54" name="Cube 1653">
              <a:extLst>
                <a:ext uri="{FF2B5EF4-FFF2-40B4-BE49-F238E27FC236}">
                  <a16:creationId xmlns:a16="http://schemas.microsoft.com/office/drawing/2014/main" id="{ECAAF7F6-0B37-5032-3234-B2D1433600AC}"/>
                </a:ext>
              </a:extLst>
            </p:cNvPr>
            <p:cNvSpPr/>
            <p:nvPr/>
          </p:nvSpPr>
          <p:spPr>
            <a:xfrm>
              <a:off x="8412983" y="2803209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55" name="Cube 1654">
              <a:extLst>
                <a:ext uri="{FF2B5EF4-FFF2-40B4-BE49-F238E27FC236}">
                  <a16:creationId xmlns:a16="http://schemas.microsoft.com/office/drawing/2014/main" id="{E827B1D0-A455-E529-33F9-AF5770B6588D}"/>
                </a:ext>
              </a:extLst>
            </p:cNvPr>
            <p:cNvSpPr/>
            <p:nvPr/>
          </p:nvSpPr>
          <p:spPr>
            <a:xfrm>
              <a:off x="8289158" y="2927031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56" name="Cube 1655">
              <a:extLst>
                <a:ext uri="{FF2B5EF4-FFF2-40B4-BE49-F238E27FC236}">
                  <a16:creationId xmlns:a16="http://schemas.microsoft.com/office/drawing/2014/main" id="{E9347E96-8AAB-6529-D3BB-3ABC73E6CAEB}"/>
                </a:ext>
              </a:extLst>
            </p:cNvPr>
            <p:cNvSpPr/>
            <p:nvPr/>
          </p:nvSpPr>
          <p:spPr>
            <a:xfrm>
              <a:off x="8165333" y="3050857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57" name="Cube 1656">
              <a:extLst>
                <a:ext uri="{FF2B5EF4-FFF2-40B4-BE49-F238E27FC236}">
                  <a16:creationId xmlns:a16="http://schemas.microsoft.com/office/drawing/2014/main" id="{11B8E472-6CF6-55AC-D9A3-F97221A9C8F6}"/>
                </a:ext>
              </a:extLst>
            </p:cNvPr>
            <p:cNvSpPr/>
            <p:nvPr/>
          </p:nvSpPr>
          <p:spPr>
            <a:xfrm>
              <a:off x="8041509" y="3174682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58" name="Cube 1657">
              <a:extLst>
                <a:ext uri="{FF2B5EF4-FFF2-40B4-BE49-F238E27FC236}">
                  <a16:creationId xmlns:a16="http://schemas.microsoft.com/office/drawing/2014/main" id="{F935F9B5-C27C-E3D3-7D87-83985809B798}"/>
                </a:ext>
              </a:extLst>
            </p:cNvPr>
            <p:cNvSpPr/>
            <p:nvPr/>
          </p:nvSpPr>
          <p:spPr>
            <a:xfrm>
              <a:off x="7917684" y="3298508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59" name="Cube 1658">
              <a:extLst>
                <a:ext uri="{FF2B5EF4-FFF2-40B4-BE49-F238E27FC236}">
                  <a16:creationId xmlns:a16="http://schemas.microsoft.com/office/drawing/2014/main" id="{638CDB4E-26AE-C230-FD8F-FAA7EE3F4E21}"/>
                </a:ext>
              </a:extLst>
            </p:cNvPr>
            <p:cNvSpPr/>
            <p:nvPr/>
          </p:nvSpPr>
          <p:spPr>
            <a:xfrm>
              <a:off x="7793886" y="3421379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60" name="Cube 1659">
              <a:extLst>
                <a:ext uri="{FF2B5EF4-FFF2-40B4-BE49-F238E27FC236}">
                  <a16:creationId xmlns:a16="http://schemas.microsoft.com/office/drawing/2014/main" id="{82C7073A-02E4-3CA4-AA5F-1A089B890469}"/>
                </a:ext>
              </a:extLst>
            </p:cNvPr>
            <p:cNvSpPr/>
            <p:nvPr/>
          </p:nvSpPr>
          <p:spPr>
            <a:xfrm>
              <a:off x="7670061" y="3545205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61" name="Cube 1660">
              <a:extLst>
                <a:ext uri="{FF2B5EF4-FFF2-40B4-BE49-F238E27FC236}">
                  <a16:creationId xmlns:a16="http://schemas.microsoft.com/office/drawing/2014/main" id="{B9572A93-F3F2-9F9B-419A-5252665C3977}"/>
                </a:ext>
              </a:extLst>
            </p:cNvPr>
            <p:cNvSpPr/>
            <p:nvPr/>
          </p:nvSpPr>
          <p:spPr>
            <a:xfrm>
              <a:off x="7546237" y="3669030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62" name="Cube 1661">
              <a:extLst>
                <a:ext uri="{FF2B5EF4-FFF2-40B4-BE49-F238E27FC236}">
                  <a16:creationId xmlns:a16="http://schemas.microsoft.com/office/drawing/2014/main" id="{B020C8D3-1AF0-71F4-EC8E-2C26728E6940}"/>
                </a:ext>
              </a:extLst>
            </p:cNvPr>
            <p:cNvSpPr/>
            <p:nvPr/>
          </p:nvSpPr>
          <p:spPr>
            <a:xfrm>
              <a:off x="7422412" y="3792856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25" name="Group 1624">
            <a:extLst>
              <a:ext uri="{FF2B5EF4-FFF2-40B4-BE49-F238E27FC236}">
                <a16:creationId xmlns:a16="http://schemas.microsoft.com/office/drawing/2014/main" id="{1D504713-94C5-E2B9-8307-54AE82AA3BB2}"/>
              </a:ext>
            </a:extLst>
          </p:cNvPr>
          <p:cNvGrpSpPr/>
          <p:nvPr/>
        </p:nvGrpSpPr>
        <p:grpSpPr>
          <a:xfrm>
            <a:off x="7752071" y="1782477"/>
            <a:ext cx="1727805" cy="1726884"/>
            <a:chOff x="7422412" y="2431732"/>
            <a:chExt cx="1727805" cy="1726884"/>
          </a:xfrm>
          <a:solidFill>
            <a:schemeClr val="bg1">
              <a:lumMod val="85000"/>
              <a:lumOff val="15000"/>
            </a:schemeClr>
          </a:solidFill>
        </p:grpSpPr>
        <p:sp>
          <p:nvSpPr>
            <p:cNvPr id="1639" name="Cube 1638">
              <a:extLst>
                <a:ext uri="{FF2B5EF4-FFF2-40B4-BE49-F238E27FC236}">
                  <a16:creationId xmlns:a16="http://schemas.microsoft.com/office/drawing/2014/main" id="{986CDB00-867C-9614-4CAF-CCF69414AD24}"/>
                </a:ext>
              </a:extLst>
            </p:cNvPr>
            <p:cNvSpPr/>
            <p:nvPr/>
          </p:nvSpPr>
          <p:spPr>
            <a:xfrm>
              <a:off x="8784457" y="2431732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40" name="Cube 1639">
              <a:extLst>
                <a:ext uri="{FF2B5EF4-FFF2-40B4-BE49-F238E27FC236}">
                  <a16:creationId xmlns:a16="http://schemas.microsoft.com/office/drawing/2014/main" id="{3B6769C1-F871-AA41-36A3-082313EF596F}"/>
                </a:ext>
              </a:extLst>
            </p:cNvPr>
            <p:cNvSpPr/>
            <p:nvPr/>
          </p:nvSpPr>
          <p:spPr>
            <a:xfrm>
              <a:off x="8660632" y="2555558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41" name="Cube 1640">
              <a:extLst>
                <a:ext uri="{FF2B5EF4-FFF2-40B4-BE49-F238E27FC236}">
                  <a16:creationId xmlns:a16="http://schemas.microsoft.com/office/drawing/2014/main" id="{41019DA2-2BEF-F88B-77EC-F42E89D6BA0F}"/>
                </a:ext>
              </a:extLst>
            </p:cNvPr>
            <p:cNvSpPr/>
            <p:nvPr/>
          </p:nvSpPr>
          <p:spPr>
            <a:xfrm>
              <a:off x="8536808" y="2679383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42" name="Cube 1641">
              <a:extLst>
                <a:ext uri="{FF2B5EF4-FFF2-40B4-BE49-F238E27FC236}">
                  <a16:creationId xmlns:a16="http://schemas.microsoft.com/office/drawing/2014/main" id="{0EBBE5B5-B5CE-692C-2DD2-582E426C1C34}"/>
                </a:ext>
              </a:extLst>
            </p:cNvPr>
            <p:cNvSpPr/>
            <p:nvPr/>
          </p:nvSpPr>
          <p:spPr>
            <a:xfrm>
              <a:off x="8412983" y="2803209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43" name="Cube 1642">
              <a:extLst>
                <a:ext uri="{FF2B5EF4-FFF2-40B4-BE49-F238E27FC236}">
                  <a16:creationId xmlns:a16="http://schemas.microsoft.com/office/drawing/2014/main" id="{77731EA2-9757-37A5-B243-122A9C0EE811}"/>
                </a:ext>
              </a:extLst>
            </p:cNvPr>
            <p:cNvSpPr/>
            <p:nvPr/>
          </p:nvSpPr>
          <p:spPr>
            <a:xfrm>
              <a:off x="8289158" y="2927031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44" name="Cube 1643">
              <a:extLst>
                <a:ext uri="{FF2B5EF4-FFF2-40B4-BE49-F238E27FC236}">
                  <a16:creationId xmlns:a16="http://schemas.microsoft.com/office/drawing/2014/main" id="{C0D70ADE-C1E9-60A6-5627-B8DC23011CBA}"/>
                </a:ext>
              </a:extLst>
            </p:cNvPr>
            <p:cNvSpPr/>
            <p:nvPr/>
          </p:nvSpPr>
          <p:spPr>
            <a:xfrm>
              <a:off x="8165333" y="3050857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45" name="Cube 1644">
              <a:extLst>
                <a:ext uri="{FF2B5EF4-FFF2-40B4-BE49-F238E27FC236}">
                  <a16:creationId xmlns:a16="http://schemas.microsoft.com/office/drawing/2014/main" id="{8D816294-6A13-73E8-C6E9-08800D894A39}"/>
                </a:ext>
              </a:extLst>
            </p:cNvPr>
            <p:cNvSpPr/>
            <p:nvPr/>
          </p:nvSpPr>
          <p:spPr>
            <a:xfrm>
              <a:off x="8041509" y="3174682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46" name="Cube 1645">
              <a:extLst>
                <a:ext uri="{FF2B5EF4-FFF2-40B4-BE49-F238E27FC236}">
                  <a16:creationId xmlns:a16="http://schemas.microsoft.com/office/drawing/2014/main" id="{0FF4B422-4BBE-E80C-4EAE-7E2C16D72D9C}"/>
                </a:ext>
              </a:extLst>
            </p:cNvPr>
            <p:cNvSpPr/>
            <p:nvPr/>
          </p:nvSpPr>
          <p:spPr>
            <a:xfrm>
              <a:off x="7917684" y="3298508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47" name="Cube 1646">
              <a:extLst>
                <a:ext uri="{FF2B5EF4-FFF2-40B4-BE49-F238E27FC236}">
                  <a16:creationId xmlns:a16="http://schemas.microsoft.com/office/drawing/2014/main" id="{77043222-41D6-1442-0067-6F97FF9035C8}"/>
                </a:ext>
              </a:extLst>
            </p:cNvPr>
            <p:cNvSpPr/>
            <p:nvPr/>
          </p:nvSpPr>
          <p:spPr>
            <a:xfrm>
              <a:off x="7793886" y="3421379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48" name="Cube 1647">
              <a:extLst>
                <a:ext uri="{FF2B5EF4-FFF2-40B4-BE49-F238E27FC236}">
                  <a16:creationId xmlns:a16="http://schemas.microsoft.com/office/drawing/2014/main" id="{2FC3B35E-0602-3EEE-87E5-A4B6BB624DBA}"/>
                </a:ext>
              </a:extLst>
            </p:cNvPr>
            <p:cNvSpPr/>
            <p:nvPr/>
          </p:nvSpPr>
          <p:spPr>
            <a:xfrm>
              <a:off x="7670061" y="3545205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49" name="Cube 1648">
              <a:extLst>
                <a:ext uri="{FF2B5EF4-FFF2-40B4-BE49-F238E27FC236}">
                  <a16:creationId xmlns:a16="http://schemas.microsoft.com/office/drawing/2014/main" id="{C2232C86-4483-B74E-B1DA-26071D519386}"/>
                </a:ext>
              </a:extLst>
            </p:cNvPr>
            <p:cNvSpPr/>
            <p:nvPr/>
          </p:nvSpPr>
          <p:spPr>
            <a:xfrm>
              <a:off x="7546237" y="3669030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50" name="Cube 1649">
              <a:extLst>
                <a:ext uri="{FF2B5EF4-FFF2-40B4-BE49-F238E27FC236}">
                  <a16:creationId xmlns:a16="http://schemas.microsoft.com/office/drawing/2014/main" id="{12006ECD-5B28-BC61-C984-053E6EF2FDAF}"/>
                </a:ext>
              </a:extLst>
            </p:cNvPr>
            <p:cNvSpPr/>
            <p:nvPr/>
          </p:nvSpPr>
          <p:spPr>
            <a:xfrm>
              <a:off x="7422412" y="3792856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26" name="Group 1625">
            <a:extLst>
              <a:ext uri="{FF2B5EF4-FFF2-40B4-BE49-F238E27FC236}">
                <a16:creationId xmlns:a16="http://schemas.microsoft.com/office/drawing/2014/main" id="{1E074D8D-F269-C669-5051-04F844BC2037}"/>
              </a:ext>
            </a:extLst>
          </p:cNvPr>
          <p:cNvGrpSpPr/>
          <p:nvPr/>
        </p:nvGrpSpPr>
        <p:grpSpPr>
          <a:xfrm>
            <a:off x="7997084" y="1782477"/>
            <a:ext cx="1727805" cy="1726884"/>
            <a:chOff x="7422412" y="2431732"/>
            <a:chExt cx="1727805" cy="1726884"/>
          </a:xfrm>
          <a:solidFill>
            <a:schemeClr val="bg1">
              <a:lumMod val="85000"/>
              <a:lumOff val="15000"/>
            </a:schemeClr>
          </a:solidFill>
        </p:grpSpPr>
        <p:sp>
          <p:nvSpPr>
            <p:cNvPr id="1627" name="Cube 1626">
              <a:extLst>
                <a:ext uri="{FF2B5EF4-FFF2-40B4-BE49-F238E27FC236}">
                  <a16:creationId xmlns:a16="http://schemas.microsoft.com/office/drawing/2014/main" id="{CD481BF4-9456-C894-DC7A-9A2C8A985F70}"/>
                </a:ext>
              </a:extLst>
            </p:cNvPr>
            <p:cNvSpPr/>
            <p:nvPr/>
          </p:nvSpPr>
          <p:spPr>
            <a:xfrm>
              <a:off x="8784457" y="2431732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28" name="Cube 1627">
              <a:extLst>
                <a:ext uri="{FF2B5EF4-FFF2-40B4-BE49-F238E27FC236}">
                  <a16:creationId xmlns:a16="http://schemas.microsoft.com/office/drawing/2014/main" id="{55BA5049-27D6-F220-B56D-889F60A54808}"/>
                </a:ext>
              </a:extLst>
            </p:cNvPr>
            <p:cNvSpPr/>
            <p:nvPr/>
          </p:nvSpPr>
          <p:spPr>
            <a:xfrm>
              <a:off x="8660632" y="2555558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29" name="Cube 1628">
              <a:extLst>
                <a:ext uri="{FF2B5EF4-FFF2-40B4-BE49-F238E27FC236}">
                  <a16:creationId xmlns:a16="http://schemas.microsoft.com/office/drawing/2014/main" id="{F4C925C0-1811-1F7C-A98B-E76A3BB4CB5D}"/>
                </a:ext>
              </a:extLst>
            </p:cNvPr>
            <p:cNvSpPr/>
            <p:nvPr/>
          </p:nvSpPr>
          <p:spPr>
            <a:xfrm>
              <a:off x="8536808" y="2679383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30" name="Cube 1629">
              <a:extLst>
                <a:ext uri="{FF2B5EF4-FFF2-40B4-BE49-F238E27FC236}">
                  <a16:creationId xmlns:a16="http://schemas.microsoft.com/office/drawing/2014/main" id="{EE0A43E0-2A76-7923-7A20-290AC4C27AA9}"/>
                </a:ext>
              </a:extLst>
            </p:cNvPr>
            <p:cNvSpPr/>
            <p:nvPr/>
          </p:nvSpPr>
          <p:spPr>
            <a:xfrm>
              <a:off x="8412983" y="2803209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31" name="Cube 1630">
              <a:extLst>
                <a:ext uri="{FF2B5EF4-FFF2-40B4-BE49-F238E27FC236}">
                  <a16:creationId xmlns:a16="http://schemas.microsoft.com/office/drawing/2014/main" id="{DB8A0CC4-D924-B0AF-ECA2-1554B15BB3A0}"/>
                </a:ext>
              </a:extLst>
            </p:cNvPr>
            <p:cNvSpPr/>
            <p:nvPr/>
          </p:nvSpPr>
          <p:spPr>
            <a:xfrm>
              <a:off x="8289158" y="2927031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32" name="Cube 1631">
              <a:extLst>
                <a:ext uri="{FF2B5EF4-FFF2-40B4-BE49-F238E27FC236}">
                  <a16:creationId xmlns:a16="http://schemas.microsoft.com/office/drawing/2014/main" id="{5457C64E-1B8F-DEF2-29A1-BE75E7E51DAD}"/>
                </a:ext>
              </a:extLst>
            </p:cNvPr>
            <p:cNvSpPr/>
            <p:nvPr/>
          </p:nvSpPr>
          <p:spPr>
            <a:xfrm>
              <a:off x="8165333" y="3050857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33" name="Cube 1632">
              <a:extLst>
                <a:ext uri="{FF2B5EF4-FFF2-40B4-BE49-F238E27FC236}">
                  <a16:creationId xmlns:a16="http://schemas.microsoft.com/office/drawing/2014/main" id="{10BFB2AD-ADF2-C0CF-C8EF-3A0AE0EEEA11}"/>
                </a:ext>
              </a:extLst>
            </p:cNvPr>
            <p:cNvSpPr/>
            <p:nvPr/>
          </p:nvSpPr>
          <p:spPr>
            <a:xfrm>
              <a:off x="8041509" y="3174682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34" name="Cube 1633">
              <a:extLst>
                <a:ext uri="{FF2B5EF4-FFF2-40B4-BE49-F238E27FC236}">
                  <a16:creationId xmlns:a16="http://schemas.microsoft.com/office/drawing/2014/main" id="{58AB8AA0-6FD3-C40E-48E6-1948DE12B5DB}"/>
                </a:ext>
              </a:extLst>
            </p:cNvPr>
            <p:cNvSpPr/>
            <p:nvPr/>
          </p:nvSpPr>
          <p:spPr>
            <a:xfrm>
              <a:off x="7917684" y="3298508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35" name="Cube 1634">
              <a:extLst>
                <a:ext uri="{FF2B5EF4-FFF2-40B4-BE49-F238E27FC236}">
                  <a16:creationId xmlns:a16="http://schemas.microsoft.com/office/drawing/2014/main" id="{13B56C75-1729-80CB-FEBD-36EEE94D9142}"/>
                </a:ext>
              </a:extLst>
            </p:cNvPr>
            <p:cNvSpPr/>
            <p:nvPr/>
          </p:nvSpPr>
          <p:spPr>
            <a:xfrm>
              <a:off x="7793886" y="3421379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36" name="Cube 1635">
              <a:extLst>
                <a:ext uri="{FF2B5EF4-FFF2-40B4-BE49-F238E27FC236}">
                  <a16:creationId xmlns:a16="http://schemas.microsoft.com/office/drawing/2014/main" id="{E5DBF7E0-548A-7A40-5EEB-E237F469726F}"/>
                </a:ext>
              </a:extLst>
            </p:cNvPr>
            <p:cNvSpPr/>
            <p:nvPr/>
          </p:nvSpPr>
          <p:spPr>
            <a:xfrm>
              <a:off x="7670061" y="3545205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37" name="Cube 1636">
              <a:extLst>
                <a:ext uri="{FF2B5EF4-FFF2-40B4-BE49-F238E27FC236}">
                  <a16:creationId xmlns:a16="http://schemas.microsoft.com/office/drawing/2014/main" id="{BA7EA24A-816E-6983-F264-2330136B41CE}"/>
                </a:ext>
              </a:extLst>
            </p:cNvPr>
            <p:cNvSpPr/>
            <p:nvPr/>
          </p:nvSpPr>
          <p:spPr>
            <a:xfrm>
              <a:off x="7546237" y="3669030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38" name="Cube 1637">
              <a:extLst>
                <a:ext uri="{FF2B5EF4-FFF2-40B4-BE49-F238E27FC236}">
                  <a16:creationId xmlns:a16="http://schemas.microsoft.com/office/drawing/2014/main" id="{2B83F101-978A-21A5-9B04-220F0EB64DF1}"/>
                </a:ext>
              </a:extLst>
            </p:cNvPr>
            <p:cNvSpPr/>
            <p:nvPr/>
          </p:nvSpPr>
          <p:spPr>
            <a:xfrm>
              <a:off x="7422412" y="3792856"/>
              <a:ext cx="365760" cy="365760"/>
            </a:xfrm>
            <a:prstGeom prst="cube">
              <a:avLst>
                <a:gd name="adj" fmla="val 33681"/>
              </a:avLst>
            </a:prstGeom>
            <a:grpFill/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Cube 6">
            <a:extLst>
              <a:ext uri="{FF2B5EF4-FFF2-40B4-BE49-F238E27FC236}">
                <a16:creationId xmlns:a16="http://schemas.microsoft.com/office/drawing/2014/main" id="{291E63A9-34D8-85C7-F944-8AC21609B45D}"/>
              </a:ext>
            </a:extLst>
          </p:cNvPr>
          <p:cNvSpPr/>
          <p:nvPr/>
        </p:nvSpPr>
        <p:spPr>
          <a:xfrm>
            <a:off x="2839819" y="2277776"/>
            <a:ext cx="1026876" cy="1131351"/>
          </a:xfrm>
          <a:prstGeom prst="cube">
            <a:avLst>
              <a:gd name="adj" fmla="val 71002"/>
            </a:avLst>
          </a:prstGeom>
          <a:solidFill>
            <a:srgbClr val="00FF00">
              <a:alpha val="29804"/>
            </a:srgbClr>
          </a:solidFill>
          <a:ln w="19050">
            <a:solidFill>
              <a:srgbClr val="00CC00"/>
            </a:solidFill>
          </a:ln>
          <a:scene3d>
            <a:camera prst="isometricOffAxis2Left">
              <a:rot lat="2640000" lon="24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8CFF8F6-CEF7-98FA-CF82-BAE4BC8B89EF}"/>
              </a:ext>
            </a:extLst>
          </p:cNvPr>
          <p:cNvSpPr/>
          <p:nvPr/>
        </p:nvSpPr>
        <p:spPr>
          <a:xfrm>
            <a:off x="2967787" y="3235480"/>
            <a:ext cx="3864152" cy="1267310"/>
          </a:xfrm>
          <a:custGeom>
            <a:avLst/>
            <a:gdLst>
              <a:gd name="connsiteX0" fmla="*/ 0 w 4676775"/>
              <a:gd name="connsiteY0" fmla="*/ 0 h 1267310"/>
              <a:gd name="connsiteX1" fmla="*/ 2890837 w 4676775"/>
              <a:gd name="connsiteY1" fmla="*/ 1209675 h 1267310"/>
              <a:gd name="connsiteX2" fmla="*/ 4676775 w 4676775"/>
              <a:gd name="connsiteY2" fmla="*/ 962025 h 1267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76775" h="1267310">
                <a:moveTo>
                  <a:pt x="0" y="0"/>
                </a:moveTo>
                <a:cubicBezTo>
                  <a:pt x="1055687" y="524669"/>
                  <a:pt x="2111375" y="1049338"/>
                  <a:pt x="2890837" y="1209675"/>
                </a:cubicBezTo>
                <a:cubicBezTo>
                  <a:pt x="3670299" y="1370012"/>
                  <a:pt x="4173537" y="1166018"/>
                  <a:pt x="4676775" y="962025"/>
                </a:cubicBezTo>
              </a:path>
            </a:pathLst>
          </a:custGeom>
          <a:noFill/>
          <a:ln>
            <a:solidFill>
              <a:srgbClr val="00CC00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369541-1C13-B33D-6DDE-D9AB86DE10CE}"/>
              </a:ext>
            </a:extLst>
          </p:cNvPr>
          <p:cNvSpPr txBox="1"/>
          <p:nvPr/>
        </p:nvSpPr>
        <p:spPr>
          <a:xfrm>
            <a:off x="7517623" y="4413994"/>
            <a:ext cx="118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5050"/>
                </a:solidFill>
              </a:rPr>
              <a:t>Similar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F52A72-FCC0-171C-C560-EE6C1D2056FA}"/>
              </a:ext>
            </a:extLst>
          </p:cNvPr>
          <p:cNvSpPr txBox="1"/>
          <p:nvPr/>
        </p:nvSpPr>
        <p:spPr>
          <a:xfrm>
            <a:off x="1436080" y="5108819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3D </a:t>
            </a:r>
            <a:r>
              <a:rPr lang="en-US" sz="2800" dirty="0" err="1">
                <a:solidFill>
                  <a:srgbClr val="FFC000"/>
                </a:solidFill>
              </a:rPr>
              <a:t>cubelet</a:t>
            </a:r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47FF47-C77E-10AD-97B6-F082046A336D}"/>
              </a:ext>
            </a:extLst>
          </p:cNvPr>
          <p:cNvSpPr txBox="1"/>
          <p:nvPr/>
        </p:nvSpPr>
        <p:spPr>
          <a:xfrm>
            <a:off x="6535937" y="5108819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</a:rPr>
              <a:t>Temporal correlations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EF002-A603-29C3-7E31-76D57C6B0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1793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C5EC7-9B36-52D9-4C10-3130608D3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Separate Signal &amp; Noise: </a:t>
            </a:r>
            <a:r>
              <a:rPr lang="en-US" dirty="0">
                <a:solidFill>
                  <a:schemeClr val="tx1"/>
                </a:solidFill>
              </a:rPr>
              <a:t>Photon Correlations</a:t>
            </a:r>
          </a:p>
        </p:txBody>
      </p:sp>
      <p:pic>
        <p:nvPicPr>
          <p:cNvPr id="5" name="Picture 4" descr="A picture containing text, dog, black, red&#10;&#10;Description automatically generated">
            <a:extLst>
              <a:ext uri="{FF2B5EF4-FFF2-40B4-BE49-F238E27FC236}">
                <a16:creationId xmlns:a16="http://schemas.microsoft.com/office/drawing/2014/main" id="{20CB7306-FE44-61B0-A15E-0369D2972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404" y="1725958"/>
            <a:ext cx="3864152" cy="3383280"/>
          </a:xfrm>
          <a:prstGeom prst="rect">
            <a:avLst/>
          </a:prstGeom>
        </p:spPr>
      </p:pic>
      <p:grpSp>
        <p:nvGrpSpPr>
          <p:cNvPr id="1009" name="Group 1008">
            <a:extLst>
              <a:ext uri="{FF2B5EF4-FFF2-40B4-BE49-F238E27FC236}">
                <a16:creationId xmlns:a16="http://schemas.microsoft.com/office/drawing/2014/main" id="{3672137C-7284-9004-D3CF-4FCC4F2ECED2}"/>
              </a:ext>
            </a:extLst>
          </p:cNvPr>
          <p:cNvGrpSpPr/>
          <p:nvPr/>
        </p:nvGrpSpPr>
        <p:grpSpPr>
          <a:xfrm>
            <a:off x="7021028" y="1782477"/>
            <a:ext cx="2703861" cy="2694624"/>
            <a:chOff x="6540638" y="1929323"/>
            <a:chExt cx="2703861" cy="2694624"/>
          </a:xfrm>
        </p:grpSpPr>
        <p:sp>
          <p:nvSpPr>
            <p:cNvPr id="997" name="Cube 996">
              <a:extLst>
                <a:ext uri="{FF2B5EF4-FFF2-40B4-BE49-F238E27FC236}">
                  <a16:creationId xmlns:a16="http://schemas.microsoft.com/office/drawing/2014/main" id="{814E29F3-CFE3-3F35-1EE5-FD0C503D63D9}"/>
                </a:ext>
              </a:extLst>
            </p:cNvPr>
            <p:cNvSpPr/>
            <p:nvPr/>
          </p:nvSpPr>
          <p:spPr>
            <a:xfrm>
              <a:off x="7902683" y="2897063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8" name="Cube 997">
              <a:extLst>
                <a:ext uri="{FF2B5EF4-FFF2-40B4-BE49-F238E27FC236}">
                  <a16:creationId xmlns:a16="http://schemas.microsoft.com/office/drawing/2014/main" id="{80C4AE69-DD77-AD60-AE79-AD7858497E39}"/>
                </a:ext>
              </a:extLst>
            </p:cNvPr>
            <p:cNvSpPr/>
            <p:nvPr/>
          </p:nvSpPr>
          <p:spPr>
            <a:xfrm>
              <a:off x="7778858" y="3020889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9" name="Cube 998">
              <a:extLst>
                <a:ext uri="{FF2B5EF4-FFF2-40B4-BE49-F238E27FC236}">
                  <a16:creationId xmlns:a16="http://schemas.microsoft.com/office/drawing/2014/main" id="{25117FA4-90E1-413D-6726-32C6D605123B}"/>
                </a:ext>
              </a:extLst>
            </p:cNvPr>
            <p:cNvSpPr/>
            <p:nvPr/>
          </p:nvSpPr>
          <p:spPr>
            <a:xfrm>
              <a:off x="7655034" y="3144714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0" name="Cube 999">
              <a:extLst>
                <a:ext uri="{FF2B5EF4-FFF2-40B4-BE49-F238E27FC236}">
                  <a16:creationId xmlns:a16="http://schemas.microsoft.com/office/drawing/2014/main" id="{4EBD7092-DE17-6208-38CA-92C4D5E1A9ED}"/>
                </a:ext>
              </a:extLst>
            </p:cNvPr>
            <p:cNvSpPr/>
            <p:nvPr/>
          </p:nvSpPr>
          <p:spPr>
            <a:xfrm>
              <a:off x="7531209" y="3268540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1" name="Cube 1000">
              <a:extLst>
                <a:ext uri="{FF2B5EF4-FFF2-40B4-BE49-F238E27FC236}">
                  <a16:creationId xmlns:a16="http://schemas.microsoft.com/office/drawing/2014/main" id="{C7551012-28C2-B547-16E3-B7BDC961AC9A}"/>
                </a:ext>
              </a:extLst>
            </p:cNvPr>
            <p:cNvSpPr/>
            <p:nvPr/>
          </p:nvSpPr>
          <p:spPr>
            <a:xfrm>
              <a:off x="7407384" y="3392362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2" name="Cube 1001">
              <a:extLst>
                <a:ext uri="{FF2B5EF4-FFF2-40B4-BE49-F238E27FC236}">
                  <a16:creationId xmlns:a16="http://schemas.microsoft.com/office/drawing/2014/main" id="{33714657-DA31-D7CC-AB34-D23991D1A872}"/>
                </a:ext>
              </a:extLst>
            </p:cNvPr>
            <p:cNvSpPr/>
            <p:nvPr/>
          </p:nvSpPr>
          <p:spPr>
            <a:xfrm>
              <a:off x="7283559" y="3516188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3" name="Cube 1002">
              <a:extLst>
                <a:ext uri="{FF2B5EF4-FFF2-40B4-BE49-F238E27FC236}">
                  <a16:creationId xmlns:a16="http://schemas.microsoft.com/office/drawing/2014/main" id="{591DB884-6883-D3B7-F9AC-9F9EE6116D86}"/>
                </a:ext>
              </a:extLst>
            </p:cNvPr>
            <p:cNvSpPr/>
            <p:nvPr/>
          </p:nvSpPr>
          <p:spPr>
            <a:xfrm>
              <a:off x="7159735" y="3640013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4" name="Cube 1003">
              <a:extLst>
                <a:ext uri="{FF2B5EF4-FFF2-40B4-BE49-F238E27FC236}">
                  <a16:creationId xmlns:a16="http://schemas.microsoft.com/office/drawing/2014/main" id="{48A01E42-17E7-700C-35B4-354D4448F696}"/>
                </a:ext>
              </a:extLst>
            </p:cNvPr>
            <p:cNvSpPr/>
            <p:nvPr/>
          </p:nvSpPr>
          <p:spPr>
            <a:xfrm>
              <a:off x="7035910" y="3763839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5" name="Cube 1004">
              <a:extLst>
                <a:ext uri="{FF2B5EF4-FFF2-40B4-BE49-F238E27FC236}">
                  <a16:creationId xmlns:a16="http://schemas.microsoft.com/office/drawing/2014/main" id="{41387B37-627E-989C-ADB8-F7F408AC39F9}"/>
                </a:ext>
              </a:extLst>
            </p:cNvPr>
            <p:cNvSpPr/>
            <p:nvPr/>
          </p:nvSpPr>
          <p:spPr>
            <a:xfrm>
              <a:off x="6912112" y="3886710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6" name="Cube 1005">
              <a:extLst>
                <a:ext uri="{FF2B5EF4-FFF2-40B4-BE49-F238E27FC236}">
                  <a16:creationId xmlns:a16="http://schemas.microsoft.com/office/drawing/2014/main" id="{1CFC0754-F1C2-8431-EDE8-55743E75C61A}"/>
                </a:ext>
              </a:extLst>
            </p:cNvPr>
            <p:cNvSpPr/>
            <p:nvPr/>
          </p:nvSpPr>
          <p:spPr>
            <a:xfrm>
              <a:off x="6788287" y="4010536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7" name="Cube 1006">
              <a:extLst>
                <a:ext uri="{FF2B5EF4-FFF2-40B4-BE49-F238E27FC236}">
                  <a16:creationId xmlns:a16="http://schemas.microsoft.com/office/drawing/2014/main" id="{54C126F0-A8F0-CEFF-24E8-2D856970FBA6}"/>
                </a:ext>
              </a:extLst>
            </p:cNvPr>
            <p:cNvSpPr/>
            <p:nvPr/>
          </p:nvSpPr>
          <p:spPr>
            <a:xfrm>
              <a:off x="6664463" y="4134361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8" name="Cube 1007">
              <a:extLst>
                <a:ext uri="{FF2B5EF4-FFF2-40B4-BE49-F238E27FC236}">
                  <a16:creationId xmlns:a16="http://schemas.microsoft.com/office/drawing/2014/main" id="{822F088C-3BF1-C48F-A64E-6AAF55046A9C}"/>
                </a:ext>
              </a:extLst>
            </p:cNvPr>
            <p:cNvSpPr/>
            <p:nvPr/>
          </p:nvSpPr>
          <p:spPr>
            <a:xfrm>
              <a:off x="6540638" y="4258187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5" name="Cube 984">
              <a:extLst>
                <a:ext uri="{FF2B5EF4-FFF2-40B4-BE49-F238E27FC236}">
                  <a16:creationId xmlns:a16="http://schemas.microsoft.com/office/drawing/2014/main" id="{CEF274DE-9593-2B68-FF13-913EA6077289}"/>
                </a:ext>
              </a:extLst>
            </p:cNvPr>
            <p:cNvSpPr/>
            <p:nvPr/>
          </p:nvSpPr>
          <p:spPr>
            <a:xfrm>
              <a:off x="8145570" y="2897063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6" name="Cube 985">
              <a:extLst>
                <a:ext uri="{FF2B5EF4-FFF2-40B4-BE49-F238E27FC236}">
                  <a16:creationId xmlns:a16="http://schemas.microsoft.com/office/drawing/2014/main" id="{89CCE17C-C56A-E5D6-F198-BFEB6F29245B}"/>
                </a:ext>
              </a:extLst>
            </p:cNvPr>
            <p:cNvSpPr/>
            <p:nvPr/>
          </p:nvSpPr>
          <p:spPr>
            <a:xfrm>
              <a:off x="8021745" y="3020889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7" name="Cube 986">
              <a:extLst>
                <a:ext uri="{FF2B5EF4-FFF2-40B4-BE49-F238E27FC236}">
                  <a16:creationId xmlns:a16="http://schemas.microsoft.com/office/drawing/2014/main" id="{4E83816A-34CA-62B2-8078-030F2D7DDF2A}"/>
                </a:ext>
              </a:extLst>
            </p:cNvPr>
            <p:cNvSpPr/>
            <p:nvPr/>
          </p:nvSpPr>
          <p:spPr>
            <a:xfrm>
              <a:off x="7897921" y="3144714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8" name="Cube 987">
              <a:extLst>
                <a:ext uri="{FF2B5EF4-FFF2-40B4-BE49-F238E27FC236}">
                  <a16:creationId xmlns:a16="http://schemas.microsoft.com/office/drawing/2014/main" id="{2F280E6A-4D83-9EA6-583B-5DB79DE04671}"/>
                </a:ext>
              </a:extLst>
            </p:cNvPr>
            <p:cNvSpPr/>
            <p:nvPr/>
          </p:nvSpPr>
          <p:spPr>
            <a:xfrm>
              <a:off x="7774096" y="3268540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9" name="Cube 988">
              <a:extLst>
                <a:ext uri="{FF2B5EF4-FFF2-40B4-BE49-F238E27FC236}">
                  <a16:creationId xmlns:a16="http://schemas.microsoft.com/office/drawing/2014/main" id="{A0760A12-6FC2-823C-845B-42E3FF0F8DBF}"/>
                </a:ext>
              </a:extLst>
            </p:cNvPr>
            <p:cNvSpPr/>
            <p:nvPr/>
          </p:nvSpPr>
          <p:spPr>
            <a:xfrm>
              <a:off x="7650271" y="3392362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0" name="Cube 989">
              <a:extLst>
                <a:ext uri="{FF2B5EF4-FFF2-40B4-BE49-F238E27FC236}">
                  <a16:creationId xmlns:a16="http://schemas.microsoft.com/office/drawing/2014/main" id="{FD8FB549-9D75-1FC5-07CE-87B1920711BC}"/>
                </a:ext>
              </a:extLst>
            </p:cNvPr>
            <p:cNvSpPr/>
            <p:nvPr/>
          </p:nvSpPr>
          <p:spPr>
            <a:xfrm>
              <a:off x="7526446" y="3516188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1" name="Cube 990">
              <a:extLst>
                <a:ext uri="{FF2B5EF4-FFF2-40B4-BE49-F238E27FC236}">
                  <a16:creationId xmlns:a16="http://schemas.microsoft.com/office/drawing/2014/main" id="{71387E3A-B1F1-D923-97CF-4DD367960707}"/>
                </a:ext>
              </a:extLst>
            </p:cNvPr>
            <p:cNvSpPr/>
            <p:nvPr/>
          </p:nvSpPr>
          <p:spPr>
            <a:xfrm>
              <a:off x="7402622" y="3640013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2" name="Cube 991">
              <a:extLst>
                <a:ext uri="{FF2B5EF4-FFF2-40B4-BE49-F238E27FC236}">
                  <a16:creationId xmlns:a16="http://schemas.microsoft.com/office/drawing/2014/main" id="{544F1941-E631-46D5-59F9-C78E5EA3ECE3}"/>
                </a:ext>
              </a:extLst>
            </p:cNvPr>
            <p:cNvSpPr/>
            <p:nvPr/>
          </p:nvSpPr>
          <p:spPr>
            <a:xfrm>
              <a:off x="7278797" y="3763839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3" name="Cube 992">
              <a:extLst>
                <a:ext uri="{FF2B5EF4-FFF2-40B4-BE49-F238E27FC236}">
                  <a16:creationId xmlns:a16="http://schemas.microsoft.com/office/drawing/2014/main" id="{A892F4BC-48EB-B20E-A468-17FD9C2804DA}"/>
                </a:ext>
              </a:extLst>
            </p:cNvPr>
            <p:cNvSpPr/>
            <p:nvPr/>
          </p:nvSpPr>
          <p:spPr>
            <a:xfrm>
              <a:off x="7154999" y="3886710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4" name="Cube 993">
              <a:extLst>
                <a:ext uri="{FF2B5EF4-FFF2-40B4-BE49-F238E27FC236}">
                  <a16:creationId xmlns:a16="http://schemas.microsoft.com/office/drawing/2014/main" id="{78B42959-5C98-7BD7-629B-0C4C5B01E1A9}"/>
                </a:ext>
              </a:extLst>
            </p:cNvPr>
            <p:cNvSpPr/>
            <p:nvPr/>
          </p:nvSpPr>
          <p:spPr>
            <a:xfrm>
              <a:off x="7031174" y="4010536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5" name="Cube 994">
              <a:extLst>
                <a:ext uri="{FF2B5EF4-FFF2-40B4-BE49-F238E27FC236}">
                  <a16:creationId xmlns:a16="http://schemas.microsoft.com/office/drawing/2014/main" id="{B24268D7-AF10-E0E6-892A-595E720683A9}"/>
                </a:ext>
              </a:extLst>
            </p:cNvPr>
            <p:cNvSpPr/>
            <p:nvPr/>
          </p:nvSpPr>
          <p:spPr>
            <a:xfrm>
              <a:off x="6907350" y="4134361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6" name="Cube 995">
              <a:extLst>
                <a:ext uri="{FF2B5EF4-FFF2-40B4-BE49-F238E27FC236}">
                  <a16:creationId xmlns:a16="http://schemas.microsoft.com/office/drawing/2014/main" id="{58F94A42-6CEE-7444-929E-1260A7E81535}"/>
                </a:ext>
              </a:extLst>
            </p:cNvPr>
            <p:cNvSpPr/>
            <p:nvPr/>
          </p:nvSpPr>
          <p:spPr>
            <a:xfrm>
              <a:off x="6783525" y="4258187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3" name="Cube 972">
              <a:extLst>
                <a:ext uri="{FF2B5EF4-FFF2-40B4-BE49-F238E27FC236}">
                  <a16:creationId xmlns:a16="http://schemas.microsoft.com/office/drawing/2014/main" id="{B1686870-1673-EF75-8EE5-5DDCBFD4073E}"/>
                </a:ext>
              </a:extLst>
            </p:cNvPr>
            <p:cNvSpPr/>
            <p:nvPr/>
          </p:nvSpPr>
          <p:spPr>
            <a:xfrm>
              <a:off x="8390839" y="2897063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4" name="Cube 973">
              <a:extLst>
                <a:ext uri="{FF2B5EF4-FFF2-40B4-BE49-F238E27FC236}">
                  <a16:creationId xmlns:a16="http://schemas.microsoft.com/office/drawing/2014/main" id="{7BFE18E3-FF06-739E-95FA-F95AB1D4622F}"/>
                </a:ext>
              </a:extLst>
            </p:cNvPr>
            <p:cNvSpPr/>
            <p:nvPr/>
          </p:nvSpPr>
          <p:spPr>
            <a:xfrm>
              <a:off x="8267014" y="3020889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5" name="Cube 974">
              <a:extLst>
                <a:ext uri="{FF2B5EF4-FFF2-40B4-BE49-F238E27FC236}">
                  <a16:creationId xmlns:a16="http://schemas.microsoft.com/office/drawing/2014/main" id="{109D4445-7EE7-2AD3-87AB-3F30C491B35A}"/>
                </a:ext>
              </a:extLst>
            </p:cNvPr>
            <p:cNvSpPr/>
            <p:nvPr/>
          </p:nvSpPr>
          <p:spPr>
            <a:xfrm>
              <a:off x="8143190" y="3144714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6" name="Cube 975">
              <a:extLst>
                <a:ext uri="{FF2B5EF4-FFF2-40B4-BE49-F238E27FC236}">
                  <a16:creationId xmlns:a16="http://schemas.microsoft.com/office/drawing/2014/main" id="{97A27E63-EFBF-47F4-B8BC-357C9893372B}"/>
                </a:ext>
              </a:extLst>
            </p:cNvPr>
            <p:cNvSpPr/>
            <p:nvPr/>
          </p:nvSpPr>
          <p:spPr>
            <a:xfrm>
              <a:off x="8019365" y="3268540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7" name="Cube 976">
              <a:extLst>
                <a:ext uri="{FF2B5EF4-FFF2-40B4-BE49-F238E27FC236}">
                  <a16:creationId xmlns:a16="http://schemas.microsoft.com/office/drawing/2014/main" id="{779C3D22-49E6-DB5C-9BE4-3D2B2438018A}"/>
                </a:ext>
              </a:extLst>
            </p:cNvPr>
            <p:cNvSpPr/>
            <p:nvPr/>
          </p:nvSpPr>
          <p:spPr>
            <a:xfrm>
              <a:off x="7895540" y="3392362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8" name="Cube 977">
              <a:extLst>
                <a:ext uri="{FF2B5EF4-FFF2-40B4-BE49-F238E27FC236}">
                  <a16:creationId xmlns:a16="http://schemas.microsoft.com/office/drawing/2014/main" id="{4D3C5B04-E903-EFFB-28DA-2F162FBE7FDE}"/>
                </a:ext>
              </a:extLst>
            </p:cNvPr>
            <p:cNvSpPr/>
            <p:nvPr/>
          </p:nvSpPr>
          <p:spPr>
            <a:xfrm>
              <a:off x="7771715" y="3516188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9" name="Cube 978">
              <a:extLst>
                <a:ext uri="{FF2B5EF4-FFF2-40B4-BE49-F238E27FC236}">
                  <a16:creationId xmlns:a16="http://schemas.microsoft.com/office/drawing/2014/main" id="{3FFAC2ED-8946-6F64-EFCD-4404DC477FDB}"/>
                </a:ext>
              </a:extLst>
            </p:cNvPr>
            <p:cNvSpPr/>
            <p:nvPr/>
          </p:nvSpPr>
          <p:spPr>
            <a:xfrm>
              <a:off x="7647891" y="3640013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0" name="Cube 979">
              <a:extLst>
                <a:ext uri="{FF2B5EF4-FFF2-40B4-BE49-F238E27FC236}">
                  <a16:creationId xmlns:a16="http://schemas.microsoft.com/office/drawing/2014/main" id="{3D54AA34-9CB5-6FCA-4A25-8D81F64039A4}"/>
                </a:ext>
              </a:extLst>
            </p:cNvPr>
            <p:cNvSpPr/>
            <p:nvPr/>
          </p:nvSpPr>
          <p:spPr>
            <a:xfrm>
              <a:off x="7524066" y="3763839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1" name="Cube 980">
              <a:extLst>
                <a:ext uri="{FF2B5EF4-FFF2-40B4-BE49-F238E27FC236}">
                  <a16:creationId xmlns:a16="http://schemas.microsoft.com/office/drawing/2014/main" id="{545C8307-1B8B-24B1-580F-5E33172D4807}"/>
                </a:ext>
              </a:extLst>
            </p:cNvPr>
            <p:cNvSpPr/>
            <p:nvPr/>
          </p:nvSpPr>
          <p:spPr>
            <a:xfrm>
              <a:off x="7400268" y="3886710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2" name="Cube 981">
              <a:extLst>
                <a:ext uri="{FF2B5EF4-FFF2-40B4-BE49-F238E27FC236}">
                  <a16:creationId xmlns:a16="http://schemas.microsoft.com/office/drawing/2014/main" id="{D4153B87-2CEA-E947-6E6D-55B0C1CBF180}"/>
                </a:ext>
              </a:extLst>
            </p:cNvPr>
            <p:cNvSpPr/>
            <p:nvPr/>
          </p:nvSpPr>
          <p:spPr>
            <a:xfrm>
              <a:off x="7276443" y="4010536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3" name="Cube 982">
              <a:extLst>
                <a:ext uri="{FF2B5EF4-FFF2-40B4-BE49-F238E27FC236}">
                  <a16:creationId xmlns:a16="http://schemas.microsoft.com/office/drawing/2014/main" id="{F40BAC62-2AB5-AF92-888A-2FFE1044BA96}"/>
                </a:ext>
              </a:extLst>
            </p:cNvPr>
            <p:cNvSpPr/>
            <p:nvPr/>
          </p:nvSpPr>
          <p:spPr>
            <a:xfrm>
              <a:off x="7152619" y="4134361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4" name="Cube 983">
              <a:extLst>
                <a:ext uri="{FF2B5EF4-FFF2-40B4-BE49-F238E27FC236}">
                  <a16:creationId xmlns:a16="http://schemas.microsoft.com/office/drawing/2014/main" id="{50BE9F0A-53CF-ECA1-04AA-18F5453D60E2}"/>
                </a:ext>
              </a:extLst>
            </p:cNvPr>
            <p:cNvSpPr/>
            <p:nvPr/>
          </p:nvSpPr>
          <p:spPr>
            <a:xfrm>
              <a:off x="7028794" y="4258187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1" name="Cube 960">
              <a:extLst>
                <a:ext uri="{FF2B5EF4-FFF2-40B4-BE49-F238E27FC236}">
                  <a16:creationId xmlns:a16="http://schemas.microsoft.com/office/drawing/2014/main" id="{8986B9D4-6686-226D-D1A1-707997020248}"/>
                </a:ext>
              </a:extLst>
            </p:cNvPr>
            <p:cNvSpPr/>
            <p:nvPr/>
          </p:nvSpPr>
          <p:spPr>
            <a:xfrm>
              <a:off x="8633726" y="2897063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2" name="Cube 961">
              <a:extLst>
                <a:ext uri="{FF2B5EF4-FFF2-40B4-BE49-F238E27FC236}">
                  <a16:creationId xmlns:a16="http://schemas.microsoft.com/office/drawing/2014/main" id="{5D33FE6B-15E8-A967-9917-CCCAF6DE35B8}"/>
                </a:ext>
              </a:extLst>
            </p:cNvPr>
            <p:cNvSpPr/>
            <p:nvPr/>
          </p:nvSpPr>
          <p:spPr>
            <a:xfrm>
              <a:off x="8509901" y="3020889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3" name="Cube 962">
              <a:extLst>
                <a:ext uri="{FF2B5EF4-FFF2-40B4-BE49-F238E27FC236}">
                  <a16:creationId xmlns:a16="http://schemas.microsoft.com/office/drawing/2014/main" id="{A9CABC61-66D7-A393-2516-BE703FFAA49F}"/>
                </a:ext>
              </a:extLst>
            </p:cNvPr>
            <p:cNvSpPr/>
            <p:nvPr/>
          </p:nvSpPr>
          <p:spPr>
            <a:xfrm>
              <a:off x="8386077" y="3144714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4" name="Cube 963">
              <a:extLst>
                <a:ext uri="{FF2B5EF4-FFF2-40B4-BE49-F238E27FC236}">
                  <a16:creationId xmlns:a16="http://schemas.microsoft.com/office/drawing/2014/main" id="{75E27B47-B969-AD8B-2A38-E3C9130A7F21}"/>
                </a:ext>
              </a:extLst>
            </p:cNvPr>
            <p:cNvSpPr/>
            <p:nvPr/>
          </p:nvSpPr>
          <p:spPr>
            <a:xfrm>
              <a:off x="8262252" y="3268540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5" name="Cube 964">
              <a:extLst>
                <a:ext uri="{FF2B5EF4-FFF2-40B4-BE49-F238E27FC236}">
                  <a16:creationId xmlns:a16="http://schemas.microsoft.com/office/drawing/2014/main" id="{E5ED86D4-4BFB-F416-2E6A-17F0E1015264}"/>
                </a:ext>
              </a:extLst>
            </p:cNvPr>
            <p:cNvSpPr/>
            <p:nvPr/>
          </p:nvSpPr>
          <p:spPr>
            <a:xfrm>
              <a:off x="8138427" y="3392362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6" name="Cube 965">
              <a:extLst>
                <a:ext uri="{FF2B5EF4-FFF2-40B4-BE49-F238E27FC236}">
                  <a16:creationId xmlns:a16="http://schemas.microsoft.com/office/drawing/2014/main" id="{5FCEA2CC-1A11-2AC8-5DF0-B08BDE60CD53}"/>
                </a:ext>
              </a:extLst>
            </p:cNvPr>
            <p:cNvSpPr/>
            <p:nvPr/>
          </p:nvSpPr>
          <p:spPr>
            <a:xfrm>
              <a:off x="8014602" y="3516188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7" name="Cube 966">
              <a:extLst>
                <a:ext uri="{FF2B5EF4-FFF2-40B4-BE49-F238E27FC236}">
                  <a16:creationId xmlns:a16="http://schemas.microsoft.com/office/drawing/2014/main" id="{CA99266D-749F-FEC5-DC29-D33D516337F8}"/>
                </a:ext>
              </a:extLst>
            </p:cNvPr>
            <p:cNvSpPr/>
            <p:nvPr/>
          </p:nvSpPr>
          <p:spPr>
            <a:xfrm>
              <a:off x="7890778" y="3640013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8" name="Cube 967">
              <a:extLst>
                <a:ext uri="{FF2B5EF4-FFF2-40B4-BE49-F238E27FC236}">
                  <a16:creationId xmlns:a16="http://schemas.microsoft.com/office/drawing/2014/main" id="{652501F9-FBCA-4586-4526-3BF6131A8190}"/>
                </a:ext>
              </a:extLst>
            </p:cNvPr>
            <p:cNvSpPr/>
            <p:nvPr/>
          </p:nvSpPr>
          <p:spPr>
            <a:xfrm>
              <a:off x="7766953" y="3763839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9" name="Cube 968">
              <a:extLst>
                <a:ext uri="{FF2B5EF4-FFF2-40B4-BE49-F238E27FC236}">
                  <a16:creationId xmlns:a16="http://schemas.microsoft.com/office/drawing/2014/main" id="{1ACB65F8-0498-D474-90D0-F66314EDE7A7}"/>
                </a:ext>
              </a:extLst>
            </p:cNvPr>
            <p:cNvSpPr/>
            <p:nvPr/>
          </p:nvSpPr>
          <p:spPr>
            <a:xfrm>
              <a:off x="7643155" y="3886710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0" name="Cube 969">
              <a:extLst>
                <a:ext uri="{FF2B5EF4-FFF2-40B4-BE49-F238E27FC236}">
                  <a16:creationId xmlns:a16="http://schemas.microsoft.com/office/drawing/2014/main" id="{0E258F04-28F6-CDFC-EA2C-C793916F1271}"/>
                </a:ext>
              </a:extLst>
            </p:cNvPr>
            <p:cNvSpPr/>
            <p:nvPr/>
          </p:nvSpPr>
          <p:spPr>
            <a:xfrm>
              <a:off x="7519330" y="4010536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1" name="Cube 970">
              <a:extLst>
                <a:ext uri="{FF2B5EF4-FFF2-40B4-BE49-F238E27FC236}">
                  <a16:creationId xmlns:a16="http://schemas.microsoft.com/office/drawing/2014/main" id="{782D1A0D-8961-9AC5-07FD-290E23C6E5CC}"/>
                </a:ext>
              </a:extLst>
            </p:cNvPr>
            <p:cNvSpPr/>
            <p:nvPr/>
          </p:nvSpPr>
          <p:spPr>
            <a:xfrm>
              <a:off x="7395506" y="4134361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2" name="Cube 971">
              <a:extLst>
                <a:ext uri="{FF2B5EF4-FFF2-40B4-BE49-F238E27FC236}">
                  <a16:creationId xmlns:a16="http://schemas.microsoft.com/office/drawing/2014/main" id="{9B6CB7D9-220F-5581-F3E8-EEB6EDC1BEEB}"/>
                </a:ext>
              </a:extLst>
            </p:cNvPr>
            <p:cNvSpPr/>
            <p:nvPr/>
          </p:nvSpPr>
          <p:spPr>
            <a:xfrm>
              <a:off x="7271681" y="4258187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9" name="Cube 948">
              <a:extLst>
                <a:ext uri="{FF2B5EF4-FFF2-40B4-BE49-F238E27FC236}">
                  <a16:creationId xmlns:a16="http://schemas.microsoft.com/office/drawing/2014/main" id="{AC4AC32D-57A9-0180-D582-D2DFE2CBAF32}"/>
                </a:ext>
              </a:extLst>
            </p:cNvPr>
            <p:cNvSpPr/>
            <p:nvPr/>
          </p:nvSpPr>
          <p:spPr>
            <a:xfrm>
              <a:off x="8878739" y="2897063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0" name="Cube 949">
              <a:extLst>
                <a:ext uri="{FF2B5EF4-FFF2-40B4-BE49-F238E27FC236}">
                  <a16:creationId xmlns:a16="http://schemas.microsoft.com/office/drawing/2014/main" id="{97A6C638-733A-388E-48EB-0D79C5BE02A6}"/>
                </a:ext>
              </a:extLst>
            </p:cNvPr>
            <p:cNvSpPr/>
            <p:nvPr/>
          </p:nvSpPr>
          <p:spPr>
            <a:xfrm>
              <a:off x="8754914" y="3020889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1" name="Cube 950">
              <a:extLst>
                <a:ext uri="{FF2B5EF4-FFF2-40B4-BE49-F238E27FC236}">
                  <a16:creationId xmlns:a16="http://schemas.microsoft.com/office/drawing/2014/main" id="{DC47D010-CD05-4303-E31C-C17CB623052D}"/>
                </a:ext>
              </a:extLst>
            </p:cNvPr>
            <p:cNvSpPr/>
            <p:nvPr/>
          </p:nvSpPr>
          <p:spPr>
            <a:xfrm>
              <a:off x="8631090" y="3144714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2" name="Cube 951">
              <a:extLst>
                <a:ext uri="{FF2B5EF4-FFF2-40B4-BE49-F238E27FC236}">
                  <a16:creationId xmlns:a16="http://schemas.microsoft.com/office/drawing/2014/main" id="{E9C2A867-BB5E-2CF2-97C7-72F2551C37BE}"/>
                </a:ext>
              </a:extLst>
            </p:cNvPr>
            <p:cNvSpPr/>
            <p:nvPr/>
          </p:nvSpPr>
          <p:spPr>
            <a:xfrm>
              <a:off x="8507265" y="3268540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3" name="Cube 952">
              <a:extLst>
                <a:ext uri="{FF2B5EF4-FFF2-40B4-BE49-F238E27FC236}">
                  <a16:creationId xmlns:a16="http://schemas.microsoft.com/office/drawing/2014/main" id="{2ECF76F2-6A5C-ABA8-08A9-CD3C70CD8675}"/>
                </a:ext>
              </a:extLst>
            </p:cNvPr>
            <p:cNvSpPr/>
            <p:nvPr/>
          </p:nvSpPr>
          <p:spPr>
            <a:xfrm>
              <a:off x="8383440" y="3392362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4" name="Cube 953">
              <a:extLst>
                <a:ext uri="{FF2B5EF4-FFF2-40B4-BE49-F238E27FC236}">
                  <a16:creationId xmlns:a16="http://schemas.microsoft.com/office/drawing/2014/main" id="{A713A5C6-8B80-16A2-D599-4913B375745B}"/>
                </a:ext>
              </a:extLst>
            </p:cNvPr>
            <p:cNvSpPr/>
            <p:nvPr/>
          </p:nvSpPr>
          <p:spPr>
            <a:xfrm>
              <a:off x="8259615" y="3516188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5" name="Cube 954">
              <a:extLst>
                <a:ext uri="{FF2B5EF4-FFF2-40B4-BE49-F238E27FC236}">
                  <a16:creationId xmlns:a16="http://schemas.microsoft.com/office/drawing/2014/main" id="{B88463F4-AC02-8FC9-A655-0546E78C2B5D}"/>
                </a:ext>
              </a:extLst>
            </p:cNvPr>
            <p:cNvSpPr/>
            <p:nvPr/>
          </p:nvSpPr>
          <p:spPr>
            <a:xfrm>
              <a:off x="8135791" y="3640013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6" name="Cube 955">
              <a:extLst>
                <a:ext uri="{FF2B5EF4-FFF2-40B4-BE49-F238E27FC236}">
                  <a16:creationId xmlns:a16="http://schemas.microsoft.com/office/drawing/2014/main" id="{5E7E387A-2B83-3B76-79EF-4B1CC6A3F419}"/>
                </a:ext>
              </a:extLst>
            </p:cNvPr>
            <p:cNvSpPr/>
            <p:nvPr/>
          </p:nvSpPr>
          <p:spPr>
            <a:xfrm>
              <a:off x="8011966" y="3763839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7" name="Cube 956">
              <a:extLst>
                <a:ext uri="{FF2B5EF4-FFF2-40B4-BE49-F238E27FC236}">
                  <a16:creationId xmlns:a16="http://schemas.microsoft.com/office/drawing/2014/main" id="{15C3D86A-2CEB-CF76-2D46-3B89A16EB060}"/>
                </a:ext>
              </a:extLst>
            </p:cNvPr>
            <p:cNvSpPr/>
            <p:nvPr/>
          </p:nvSpPr>
          <p:spPr>
            <a:xfrm>
              <a:off x="7888168" y="3886710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8" name="Cube 957">
              <a:extLst>
                <a:ext uri="{FF2B5EF4-FFF2-40B4-BE49-F238E27FC236}">
                  <a16:creationId xmlns:a16="http://schemas.microsoft.com/office/drawing/2014/main" id="{5E556209-99B1-7F6E-4C97-CDBAA9079AE2}"/>
                </a:ext>
              </a:extLst>
            </p:cNvPr>
            <p:cNvSpPr/>
            <p:nvPr/>
          </p:nvSpPr>
          <p:spPr>
            <a:xfrm>
              <a:off x="7764343" y="4010536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9" name="Cube 958">
              <a:extLst>
                <a:ext uri="{FF2B5EF4-FFF2-40B4-BE49-F238E27FC236}">
                  <a16:creationId xmlns:a16="http://schemas.microsoft.com/office/drawing/2014/main" id="{07A80686-8BD9-BD36-6338-02373B9F84F3}"/>
                </a:ext>
              </a:extLst>
            </p:cNvPr>
            <p:cNvSpPr/>
            <p:nvPr/>
          </p:nvSpPr>
          <p:spPr>
            <a:xfrm>
              <a:off x="7640519" y="4134361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0" name="Cube 959">
              <a:extLst>
                <a:ext uri="{FF2B5EF4-FFF2-40B4-BE49-F238E27FC236}">
                  <a16:creationId xmlns:a16="http://schemas.microsoft.com/office/drawing/2014/main" id="{39BB9CC8-EAF8-6E93-6D64-03B7C5C6F83C}"/>
                </a:ext>
              </a:extLst>
            </p:cNvPr>
            <p:cNvSpPr/>
            <p:nvPr/>
          </p:nvSpPr>
          <p:spPr>
            <a:xfrm>
              <a:off x="7516694" y="4258187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7" name="Cube 936">
              <a:extLst>
                <a:ext uri="{FF2B5EF4-FFF2-40B4-BE49-F238E27FC236}">
                  <a16:creationId xmlns:a16="http://schemas.microsoft.com/office/drawing/2014/main" id="{5769EC92-0544-F876-0154-C9059EA6DD19}"/>
                </a:ext>
              </a:extLst>
            </p:cNvPr>
            <p:cNvSpPr/>
            <p:nvPr/>
          </p:nvSpPr>
          <p:spPr>
            <a:xfrm>
              <a:off x="7902683" y="2654652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8" name="Cube 937">
              <a:extLst>
                <a:ext uri="{FF2B5EF4-FFF2-40B4-BE49-F238E27FC236}">
                  <a16:creationId xmlns:a16="http://schemas.microsoft.com/office/drawing/2014/main" id="{0BDE515D-621B-90D0-DA4B-83618FB370A3}"/>
                </a:ext>
              </a:extLst>
            </p:cNvPr>
            <p:cNvSpPr/>
            <p:nvPr/>
          </p:nvSpPr>
          <p:spPr>
            <a:xfrm>
              <a:off x="7778858" y="2778478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9" name="Cube 938">
              <a:extLst>
                <a:ext uri="{FF2B5EF4-FFF2-40B4-BE49-F238E27FC236}">
                  <a16:creationId xmlns:a16="http://schemas.microsoft.com/office/drawing/2014/main" id="{D20C92EE-EE06-65BB-1723-75B520E2587B}"/>
                </a:ext>
              </a:extLst>
            </p:cNvPr>
            <p:cNvSpPr/>
            <p:nvPr/>
          </p:nvSpPr>
          <p:spPr>
            <a:xfrm>
              <a:off x="7655034" y="2902303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0" name="Cube 939">
              <a:extLst>
                <a:ext uri="{FF2B5EF4-FFF2-40B4-BE49-F238E27FC236}">
                  <a16:creationId xmlns:a16="http://schemas.microsoft.com/office/drawing/2014/main" id="{345078DE-BBF1-929F-5EDE-EBED5735BD9D}"/>
                </a:ext>
              </a:extLst>
            </p:cNvPr>
            <p:cNvSpPr/>
            <p:nvPr/>
          </p:nvSpPr>
          <p:spPr>
            <a:xfrm>
              <a:off x="7531209" y="3026129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1" name="Cube 940">
              <a:extLst>
                <a:ext uri="{FF2B5EF4-FFF2-40B4-BE49-F238E27FC236}">
                  <a16:creationId xmlns:a16="http://schemas.microsoft.com/office/drawing/2014/main" id="{C7B87F20-75C0-7318-7B3F-4BFF824CAA94}"/>
                </a:ext>
              </a:extLst>
            </p:cNvPr>
            <p:cNvSpPr/>
            <p:nvPr/>
          </p:nvSpPr>
          <p:spPr>
            <a:xfrm>
              <a:off x="7407384" y="3149951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2" name="Cube 941">
              <a:extLst>
                <a:ext uri="{FF2B5EF4-FFF2-40B4-BE49-F238E27FC236}">
                  <a16:creationId xmlns:a16="http://schemas.microsoft.com/office/drawing/2014/main" id="{4D931EFF-E4E1-1603-B31A-6F96A7F497E5}"/>
                </a:ext>
              </a:extLst>
            </p:cNvPr>
            <p:cNvSpPr/>
            <p:nvPr/>
          </p:nvSpPr>
          <p:spPr>
            <a:xfrm>
              <a:off x="7283559" y="3273777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3" name="Cube 942">
              <a:extLst>
                <a:ext uri="{FF2B5EF4-FFF2-40B4-BE49-F238E27FC236}">
                  <a16:creationId xmlns:a16="http://schemas.microsoft.com/office/drawing/2014/main" id="{1C0F11A4-0C75-6DE5-0BD8-9E80659E49DD}"/>
                </a:ext>
              </a:extLst>
            </p:cNvPr>
            <p:cNvSpPr/>
            <p:nvPr/>
          </p:nvSpPr>
          <p:spPr>
            <a:xfrm>
              <a:off x="7159735" y="3397602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4" name="Cube 943">
              <a:extLst>
                <a:ext uri="{FF2B5EF4-FFF2-40B4-BE49-F238E27FC236}">
                  <a16:creationId xmlns:a16="http://schemas.microsoft.com/office/drawing/2014/main" id="{A5D38C49-D347-683B-0756-BA9E229F244E}"/>
                </a:ext>
              </a:extLst>
            </p:cNvPr>
            <p:cNvSpPr/>
            <p:nvPr/>
          </p:nvSpPr>
          <p:spPr>
            <a:xfrm>
              <a:off x="7035910" y="3521428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5" name="Cube 944">
              <a:extLst>
                <a:ext uri="{FF2B5EF4-FFF2-40B4-BE49-F238E27FC236}">
                  <a16:creationId xmlns:a16="http://schemas.microsoft.com/office/drawing/2014/main" id="{CDD9C5B1-6E96-6337-5054-8DF0F554C9C7}"/>
                </a:ext>
              </a:extLst>
            </p:cNvPr>
            <p:cNvSpPr/>
            <p:nvPr/>
          </p:nvSpPr>
          <p:spPr>
            <a:xfrm>
              <a:off x="6912112" y="3644299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6" name="Cube 945">
              <a:extLst>
                <a:ext uri="{FF2B5EF4-FFF2-40B4-BE49-F238E27FC236}">
                  <a16:creationId xmlns:a16="http://schemas.microsoft.com/office/drawing/2014/main" id="{7D4D4D3D-39B8-F435-CF90-6BAF88527F8A}"/>
                </a:ext>
              </a:extLst>
            </p:cNvPr>
            <p:cNvSpPr/>
            <p:nvPr/>
          </p:nvSpPr>
          <p:spPr>
            <a:xfrm>
              <a:off x="6788287" y="3768125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7" name="Cube 946">
              <a:extLst>
                <a:ext uri="{FF2B5EF4-FFF2-40B4-BE49-F238E27FC236}">
                  <a16:creationId xmlns:a16="http://schemas.microsoft.com/office/drawing/2014/main" id="{0477EB12-55B7-D29D-7549-0489819B5768}"/>
                </a:ext>
              </a:extLst>
            </p:cNvPr>
            <p:cNvSpPr/>
            <p:nvPr/>
          </p:nvSpPr>
          <p:spPr>
            <a:xfrm>
              <a:off x="6664463" y="3891950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8" name="Cube 947">
              <a:extLst>
                <a:ext uri="{FF2B5EF4-FFF2-40B4-BE49-F238E27FC236}">
                  <a16:creationId xmlns:a16="http://schemas.microsoft.com/office/drawing/2014/main" id="{F0C14BEC-68CD-99C5-7827-A937C64A275D}"/>
                </a:ext>
              </a:extLst>
            </p:cNvPr>
            <p:cNvSpPr/>
            <p:nvPr/>
          </p:nvSpPr>
          <p:spPr>
            <a:xfrm>
              <a:off x="6540638" y="4015776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5" name="Cube 924">
              <a:extLst>
                <a:ext uri="{FF2B5EF4-FFF2-40B4-BE49-F238E27FC236}">
                  <a16:creationId xmlns:a16="http://schemas.microsoft.com/office/drawing/2014/main" id="{F416CC60-28A7-7B1D-1439-5A6D820D613E}"/>
                </a:ext>
              </a:extLst>
            </p:cNvPr>
            <p:cNvSpPr/>
            <p:nvPr/>
          </p:nvSpPr>
          <p:spPr>
            <a:xfrm>
              <a:off x="8145570" y="2654652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6" name="Cube 925">
              <a:extLst>
                <a:ext uri="{FF2B5EF4-FFF2-40B4-BE49-F238E27FC236}">
                  <a16:creationId xmlns:a16="http://schemas.microsoft.com/office/drawing/2014/main" id="{EF86E9D3-2E3F-3818-F4A0-F3B6DEA109FD}"/>
                </a:ext>
              </a:extLst>
            </p:cNvPr>
            <p:cNvSpPr/>
            <p:nvPr/>
          </p:nvSpPr>
          <p:spPr>
            <a:xfrm>
              <a:off x="8021745" y="2778478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7" name="Cube 926">
              <a:extLst>
                <a:ext uri="{FF2B5EF4-FFF2-40B4-BE49-F238E27FC236}">
                  <a16:creationId xmlns:a16="http://schemas.microsoft.com/office/drawing/2014/main" id="{DBC0DB00-129B-A63E-A6F2-19BF674E5E3E}"/>
                </a:ext>
              </a:extLst>
            </p:cNvPr>
            <p:cNvSpPr/>
            <p:nvPr/>
          </p:nvSpPr>
          <p:spPr>
            <a:xfrm>
              <a:off x="7897921" y="2902303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8" name="Cube 927">
              <a:extLst>
                <a:ext uri="{FF2B5EF4-FFF2-40B4-BE49-F238E27FC236}">
                  <a16:creationId xmlns:a16="http://schemas.microsoft.com/office/drawing/2014/main" id="{7B96D1A2-2B41-BE2A-3CC4-072CE23C4BEA}"/>
                </a:ext>
              </a:extLst>
            </p:cNvPr>
            <p:cNvSpPr/>
            <p:nvPr/>
          </p:nvSpPr>
          <p:spPr>
            <a:xfrm>
              <a:off x="7774096" y="3026129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9" name="Cube 928">
              <a:extLst>
                <a:ext uri="{FF2B5EF4-FFF2-40B4-BE49-F238E27FC236}">
                  <a16:creationId xmlns:a16="http://schemas.microsoft.com/office/drawing/2014/main" id="{E8FB6DB3-CD7F-7DCB-E247-B556E5DE05E5}"/>
                </a:ext>
              </a:extLst>
            </p:cNvPr>
            <p:cNvSpPr/>
            <p:nvPr/>
          </p:nvSpPr>
          <p:spPr>
            <a:xfrm>
              <a:off x="7650271" y="3149951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0" name="Cube 929">
              <a:extLst>
                <a:ext uri="{FF2B5EF4-FFF2-40B4-BE49-F238E27FC236}">
                  <a16:creationId xmlns:a16="http://schemas.microsoft.com/office/drawing/2014/main" id="{38199C70-ECBC-A128-1391-06A1A314CCF5}"/>
                </a:ext>
              </a:extLst>
            </p:cNvPr>
            <p:cNvSpPr/>
            <p:nvPr/>
          </p:nvSpPr>
          <p:spPr>
            <a:xfrm>
              <a:off x="7526446" y="3273777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1" name="Cube 930">
              <a:extLst>
                <a:ext uri="{FF2B5EF4-FFF2-40B4-BE49-F238E27FC236}">
                  <a16:creationId xmlns:a16="http://schemas.microsoft.com/office/drawing/2014/main" id="{B1ADA967-8929-860F-8A91-B6EEC0A64666}"/>
                </a:ext>
              </a:extLst>
            </p:cNvPr>
            <p:cNvSpPr/>
            <p:nvPr/>
          </p:nvSpPr>
          <p:spPr>
            <a:xfrm>
              <a:off x="7402622" y="3397602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2" name="Cube 931">
              <a:extLst>
                <a:ext uri="{FF2B5EF4-FFF2-40B4-BE49-F238E27FC236}">
                  <a16:creationId xmlns:a16="http://schemas.microsoft.com/office/drawing/2014/main" id="{23BC7AA6-2053-A2A7-167D-AB3BFA23B8D5}"/>
                </a:ext>
              </a:extLst>
            </p:cNvPr>
            <p:cNvSpPr/>
            <p:nvPr/>
          </p:nvSpPr>
          <p:spPr>
            <a:xfrm>
              <a:off x="7278797" y="3521428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3" name="Cube 932">
              <a:extLst>
                <a:ext uri="{FF2B5EF4-FFF2-40B4-BE49-F238E27FC236}">
                  <a16:creationId xmlns:a16="http://schemas.microsoft.com/office/drawing/2014/main" id="{8BAC3382-CCAF-7E68-0514-BCB3194873BA}"/>
                </a:ext>
              </a:extLst>
            </p:cNvPr>
            <p:cNvSpPr/>
            <p:nvPr/>
          </p:nvSpPr>
          <p:spPr>
            <a:xfrm>
              <a:off x="7154999" y="3644299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4" name="Cube 933">
              <a:extLst>
                <a:ext uri="{FF2B5EF4-FFF2-40B4-BE49-F238E27FC236}">
                  <a16:creationId xmlns:a16="http://schemas.microsoft.com/office/drawing/2014/main" id="{AD25B93D-DB64-CD80-BEAB-A57336C08056}"/>
                </a:ext>
              </a:extLst>
            </p:cNvPr>
            <p:cNvSpPr/>
            <p:nvPr/>
          </p:nvSpPr>
          <p:spPr>
            <a:xfrm>
              <a:off x="7031174" y="3768125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5" name="Cube 934">
              <a:extLst>
                <a:ext uri="{FF2B5EF4-FFF2-40B4-BE49-F238E27FC236}">
                  <a16:creationId xmlns:a16="http://schemas.microsoft.com/office/drawing/2014/main" id="{42E03FDE-8B05-2C45-34B6-7D9CDB44328D}"/>
                </a:ext>
              </a:extLst>
            </p:cNvPr>
            <p:cNvSpPr/>
            <p:nvPr/>
          </p:nvSpPr>
          <p:spPr>
            <a:xfrm>
              <a:off x="6907350" y="3891950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6" name="Cube 935">
              <a:extLst>
                <a:ext uri="{FF2B5EF4-FFF2-40B4-BE49-F238E27FC236}">
                  <a16:creationId xmlns:a16="http://schemas.microsoft.com/office/drawing/2014/main" id="{40A50813-B963-E0D8-091E-0FCC18BA7203}"/>
                </a:ext>
              </a:extLst>
            </p:cNvPr>
            <p:cNvSpPr/>
            <p:nvPr/>
          </p:nvSpPr>
          <p:spPr>
            <a:xfrm>
              <a:off x="6783525" y="4015776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3" name="Cube 912">
              <a:extLst>
                <a:ext uri="{FF2B5EF4-FFF2-40B4-BE49-F238E27FC236}">
                  <a16:creationId xmlns:a16="http://schemas.microsoft.com/office/drawing/2014/main" id="{9AB4D74A-F69C-1AFF-BA6B-5221F89FE700}"/>
                </a:ext>
              </a:extLst>
            </p:cNvPr>
            <p:cNvSpPr/>
            <p:nvPr/>
          </p:nvSpPr>
          <p:spPr>
            <a:xfrm>
              <a:off x="8390839" y="2654652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4" name="Cube 913">
              <a:extLst>
                <a:ext uri="{FF2B5EF4-FFF2-40B4-BE49-F238E27FC236}">
                  <a16:creationId xmlns:a16="http://schemas.microsoft.com/office/drawing/2014/main" id="{31312816-D64B-FB87-56ED-DDBE161E1A44}"/>
                </a:ext>
              </a:extLst>
            </p:cNvPr>
            <p:cNvSpPr/>
            <p:nvPr/>
          </p:nvSpPr>
          <p:spPr>
            <a:xfrm>
              <a:off x="8267014" y="2778478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5" name="Cube 914">
              <a:extLst>
                <a:ext uri="{FF2B5EF4-FFF2-40B4-BE49-F238E27FC236}">
                  <a16:creationId xmlns:a16="http://schemas.microsoft.com/office/drawing/2014/main" id="{DC08F013-A6A3-4714-AFAA-0E078EAF2126}"/>
                </a:ext>
              </a:extLst>
            </p:cNvPr>
            <p:cNvSpPr/>
            <p:nvPr/>
          </p:nvSpPr>
          <p:spPr>
            <a:xfrm>
              <a:off x="8143190" y="2902303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6" name="Cube 915">
              <a:extLst>
                <a:ext uri="{FF2B5EF4-FFF2-40B4-BE49-F238E27FC236}">
                  <a16:creationId xmlns:a16="http://schemas.microsoft.com/office/drawing/2014/main" id="{76E51C50-16B8-F1D9-2672-8CB6462969B2}"/>
                </a:ext>
              </a:extLst>
            </p:cNvPr>
            <p:cNvSpPr/>
            <p:nvPr/>
          </p:nvSpPr>
          <p:spPr>
            <a:xfrm>
              <a:off x="8019365" y="3026129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7" name="Cube 916">
              <a:extLst>
                <a:ext uri="{FF2B5EF4-FFF2-40B4-BE49-F238E27FC236}">
                  <a16:creationId xmlns:a16="http://schemas.microsoft.com/office/drawing/2014/main" id="{F9734B36-5740-0C79-4FC5-A663E32BB82A}"/>
                </a:ext>
              </a:extLst>
            </p:cNvPr>
            <p:cNvSpPr/>
            <p:nvPr/>
          </p:nvSpPr>
          <p:spPr>
            <a:xfrm>
              <a:off x="7895540" y="3149951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8" name="Cube 917">
              <a:extLst>
                <a:ext uri="{FF2B5EF4-FFF2-40B4-BE49-F238E27FC236}">
                  <a16:creationId xmlns:a16="http://schemas.microsoft.com/office/drawing/2014/main" id="{6157D5F4-D94E-55C1-3597-E822864DB7F3}"/>
                </a:ext>
              </a:extLst>
            </p:cNvPr>
            <p:cNvSpPr/>
            <p:nvPr/>
          </p:nvSpPr>
          <p:spPr>
            <a:xfrm>
              <a:off x="7771715" y="3273777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9" name="Cube 918">
              <a:extLst>
                <a:ext uri="{FF2B5EF4-FFF2-40B4-BE49-F238E27FC236}">
                  <a16:creationId xmlns:a16="http://schemas.microsoft.com/office/drawing/2014/main" id="{BA714B1F-4A22-FCB4-B0F4-6118BEDB710C}"/>
                </a:ext>
              </a:extLst>
            </p:cNvPr>
            <p:cNvSpPr/>
            <p:nvPr/>
          </p:nvSpPr>
          <p:spPr>
            <a:xfrm>
              <a:off x="7647891" y="3397602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0" name="Cube 919">
              <a:extLst>
                <a:ext uri="{FF2B5EF4-FFF2-40B4-BE49-F238E27FC236}">
                  <a16:creationId xmlns:a16="http://schemas.microsoft.com/office/drawing/2014/main" id="{94B590A3-FB1B-F7B8-099C-786E881E8601}"/>
                </a:ext>
              </a:extLst>
            </p:cNvPr>
            <p:cNvSpPr/>
            <p:nvPr/>
          </p:nvSpPr>
          <p:spPr>
            <a:xfrm>
              <a:off x="7524066" y="3521428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1" name="Cube 920">
              <a:extLst>
                <a:ext uri="{FF2B5EF4-FFF2-40B4-BE49-F238E27FC236}">
                  <a16:creationId xmlns:a16="http://schemas.microsoft.com/office/drawing/2014/main" id="{12EE692F-9BF4-E337-D771-5E8325909F62}"/>
                </a:ext>
              </a:extLst>
            </p:cNvPr>
            <p:cNvSpPr/>
            <p:nvPr/>
          </p:nvSpPr>
          <p:spPr>
            <a:xfrm>
              <a:off x="7400268" y="3644299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2" name="Cube 921">
              <a:extLst>
                <a:ext uri="{FF2B5EF4-FFF2-40B4-BE49-F238E27FC236}">
                  <a16:creationId xmlns:a16="http://schemas.microsoft.com/office/drawing/2014/main" id="{2A2AF8B7-2649-35B6-4CAE-905F0C327481}"/>
                </a:ext>
              </a:extLst>
            </p:cNvPr>
            <p:cNvSpPr/>
            <p:nvPr/>
          </p:nvSpPr>
          <p:spPr>
            <a:xfrm>
              <a:off x="7276443" y="3768125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3" name="Cube 922">
              <a:extLst>
                <a:ext uri="{FF2B5EF4-FFF2-40B4-BE49-F238E27FC236}">
                  <a16:creationId xmlns:a16="http://schemas.microsoft.com/office/drawing/2014/main" id="{7FD43CAF-F1E8-D28D-1271-3EEAB475F310}"/>
                </a:ext>
              </a:extLst>
            </p:cNvPr>
            <p:cNvSpPr/>
            <p:nvPr/>
          </p:nvSpPr>
          <p:spPr>
            <a:xfrm>
              <a:off x="7152619" y="3891950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4" name="Cube 923">
              <a:extLst>
                <a:ext uri="{FF2B5EF4-FFF2-40B4-BE49-F238E27FC236}">
                  <a16:creationId xmlns:a16="http://schemas.microsoft.com/office/drawing/2014/main" id="{676F67D5-989F-9431-EC5E-D0AD05F09137}"/>
                </a:ext>
              </a:extLst>
            </p:cNvPr>
            <p:cNvSpPr/>
            <p:nvPr/>
          </p:nvSpPr>
          <p:spPr>
            <a:xfrm>
              <a:off x="7028794" y="4015776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1" name="Cube 900">
              <a:extLst>
                <a:ext uri="{FF2B5EF4-FFF2-40B4-BE49-F238E27FC236}">
                  <a16:creationId xmlns:a16="http://schemas.microsoft.com/office/drawing/2014/main" id="{731F04EC-A243-B3A1-BBCA-83BF728A1A26}"/>
                </a:ext>
              </a:extLst>
            </p:cNvPr>
            <p:cNvSpPr/>
            <p:nvPr/>
          </p:nvSpPr>
          <p:spPr>
            <a:xfrm>
              <a:off x="8633726" y="2654652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2" name="Cube 901">
              <a:extLst>
                <a:ext uri="{FF2B5EF4-FFF2-40B4-BE49-F238E27FC236}">
                  <a16:creationId xmlns:a16="http://schemas.microsoft.com/office/drawing/2014/main" id="{DFBA0FE0-5E03-0B03-3706-A46C5B9B109D}"/>
                </a:ext>
              </a:extLst>
            </p:cNvPr>
            <p:cNvSpPr/>
            <p:nvPr/>
          </p:nvSpPr>
          <p:spPr>
            <a:xfrm>
              <a:off x="8509901" y="2778478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3" name="Cube 902">
              <a:extLst>
                <a:ext uri="{FF2B5EF4-FFF2-40B4-BE49-F238E27FC236}">
                  <a16:creationId xmlns:a16="http://schemas.microsoft.com/office/drawing/2014/main" id="{F1A54FC9-AA12-817E-A9DD-53071CF59831}"/>
                </a:ext>
              </a:extLst>
            </p:cNvPr>
            <p:cNvSpPr/>
            <p:nvPr/>
          </p:nvSpPr>
          <p:spPr>
            <a:xfrm>
              <a:off x="8386077" y="2902303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4" name="Cube 903">
              <a:extLst>
                <a:ext uri="{FF2B5EF4-FFF2-40B4-BE49-F238E27FC236}">
                  <a16:creationId xmlns:a16="http://schemas.microsoft.com/office/drawing/2014/main" id="{AB7BDA02-EA54-A050-AEA4-724CA86E5206}"/>
                </a:ext>
              </a:extLst>
            </p:cNvPr>
            <p:cNvSpPr/>
            <p:nvPr/>
          </p:nvSpPr>
          <p:spPr>
            <a:xfrm>
              <a:off x="8262252" y="3026129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5" name="Cube 904">
              <a:extLst>
                <a:ext uri="{FF2B5EF4-FFF2-40B4-BE49-F238E27FC236}">
                  <a16:creationId xmlns:a16="http://schemas.microsoft.com/office/drawing/2014/main" id="{1779152F-FAC8-39FD-82E6-5F2AABF8F7B4}"/>
                </a:ext>
              </a:extLst>
            </p:cNvPr>
            <p:cNvSpPr/>
            <p:nvPr/>
          </p:nvSpPr>
          <p:spPr>
            <a:xfrm>
              <a:off x="8138427" y="3149951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6" name="Cube 905">
              <a:extLst>
                <a:ext uri="{FF2B5EF4-FFF2-40B4-BE49-F238E27FC236}">
                  <a16:creationId xmlns:a16="http://schemas.microsoft.com/office/drawing/2014/main" id="{E6BCEE75-5F7F-8432-9B23-707EA20ADB98}"/>
                </a:ext>
              </a:extLst>
            </p:cNvPr>
            <p:cNvSpPr/>
            <p:nvPr/>
          </p:nvSpPr>
          <p:spPr>
            <a:xfrm>
              <a:off x="8014602" y="3273777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7" name="Cube 906">
              <a:extLst>
                <a:ext uri="{FF2B5EF4-FFF2-40B4-BE49-F238E27FC236}">
                  <a16:creationId xmlns:a16="http://schemas.microsoft.com/office/drawing/2014/main" id="{C9C25344-5414-7510-4357-FD20B7FDB13A}"/>
                </a:ext>
              </a:extLst>
            </p:cNvPr>
            <p:cNvSpPr/>
            <p:nvPr/>
          </p:nvSpPr>
          <p:spPr>
            <a:xfrm>
              <a:off x="7890778" y="3397602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8" name="Cube 907">
              <a:extLst>
                <a:ext uri="{FF2B5EF4-FFF2-40B4-BE49-F238E27FC236}">
                  <a16:creationId xmlns:a16="http://schemas.microsoft.com/office/drawing/2014/main" id="{0B743741-5C0D-6EED-6EF4-D6CD766AB087}"/>
                </a:ext>
              </a:extLst>
            </p:cNvPr>
            <p:cNvSpPr/>
            <p:nvPr/>
          </p:nvSpPr>
          <p:spPr>
            <a:xfrm>
              <a:off x="7766953" y="3521428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9" name="Cube 908">
              <a:extLst>
                <a:ext uri="{FF2B5EF4-FFF2-40B4-BE49-F238E27FC236}">
                  <a16:creationId xmlns:a16="http://schemas.microsoft.com/office/drawing/2014/main" id="{820BEEF6-BE61-EC84-EB1F-6622AFCD6C2B}"/>
                </a:ext>
              </a:extLst>
            </p:cNvPr>
            <p:cNvSpPr/>
            <p:nvPr/>
          </p:nvSpPr>
          <p:spPr>
            <a:xfrm>
              <a:off x="7643155" y="3644299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0" name="Cube 909">
              <a:extLst>
                <a:ext uri="{FF2B5EF4-FFF2-40B4-BE49-F238E27FC236}">
                  <a16:creationId xmlns:a16="http://schemas.microsoft.com/office/drawing/2014/main" id="{D0ECA3F6-3439-E086-E87A-3B254A2660F7}"/>
                </a:ext>
              </a:extLst>
            </p:cNvPr>
            <p:cNvSpPr/>
            <p:nvPr/>
          </p:nvSpPr>
          <p:spPr>
            <a:xfrm>
              <a:off x="7519330" y="3768125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1" name="Cube 910">
              <a:extLst>
                <a:ext uri="{FF2B5EF4-FFF2-40B4-BE49-F238E27FC236}">
                  <a16:creationId xmlns:a16="http://schemas.microsoft.com/office/drawing/2014/main" id="{F3C775ED-EFAA-3742-E890-9C76104AE71B}"/>
                </a:ext>
              </a:extLst>
            </p:cNvPr>
            <p:cNvSpPr/>
            <p:nvPr/>
          </p:nvSpPr>
          <p:spPr>
            <a:xfrm>
              <a:off x="7395506" y="3891950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2" name="Cube 911">
              <a:extLst>
                <a:ext uri="{FF2B5EF4-FFF2-40B4-BE49-F238E27FC236}">
                  <a16:creationId xmlns:a16="http://schemas.microsoft.com/office/drawing/2014/main" id="{CEA0B18B-0B38-FD80-76BF-CE296FADD18D}"/>
                </a:ext>
              </a:extLst>
            </p:cNvPr>
            <p:cNvSpPr/>
            <p:nvPr/>
          </p:nvSpPr>
          <p:spPr>
            <a:xfrm>
              <a:off x="7271681" y="4015776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9" name="Cube 888">
              <a:extLst>
                <a:ext uri="{FF2B5EF4-FFF2-40B4-BE49-F238E27FC236}">
                  <a16:creationId xmlns:a16="http://schemas.microsoft.com/office/drawing/2014/main" id="{D5E8118F-7453-F108-B247-76539E1A082F}"/>
                </a:ext>
              </a:extLst>
            </p:cNvPr>
            <p:cNvSpPr/>
            <p:nvPr/>
          </p:nvSpPr>
          <p:spPr>
            <a:xfrm>
              <a:off x="8878739" y="2654652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0" name="Cube 889">
              <a:extLst>
                <a:ext uri="{FF2B5EF4-FFF2-40B4-BE49-F238E27FC236}">
                  <a16:creationId xmlns:a16="http://schemas.microsoft.com/office/drawing/2014/main" id="{C42BC043-2B47-75F2-3C5E-6B0646D73AD2}"/>
                </a:ext>
              </a:extLst>
            </p:cNvPr>
            <p:cNvSpPr/>
            <p:nvPr/>
          </p:nvSpPr>
          <p:spPr>
            <a:xfrm>
              <a:off x="8754914" y="2778478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1" name="Cube 890">
              <a:extLst>
                <a:ext uri="{FF2B5EF4-FFF2-40B4-BE49-F238E27FC236}">
                  <a16:creationId xmlns:a16="http://schemas.microsoft.com/office/drawing/2014/main" id="{EF40CF2C-6859-52E0-FCAD-606F0C4E0A49}"/>
                </a:ext>
              </a:extLst>
            </p:cNvPr>
            <p:cNvSpPr/>
            <p:nvPr/>
          </p:nvSpPr>
          <p:spPr>
            <a:xfrm>
              <a:off x="8631090" y="2902303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2" name="Cube 891">
              <a:extLst>
                <a:ext uri="{FF2B5EF4-FFF2-40B4-BE49-F238E27FC236}">
                  <a16:creationId xmlns:a16="http://schemas.microsoft.com/office/drawing/2014/main" id="{06F86B96-A69A-FA2F-234D-D4D5977967BF}"/>
                </a:ext>
              </a:extLst>
            </p:cNvPr>
            <p:cNvSpPr/>
            <p:nvPr/>
          </p:nvSpPr>
          <p:spPr>
            <a:xfrm>
              <a:off x="8507265" y="3026129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3" name="Cube 892">
              <a:extLst>
                <a:ext uri="{FF2B5EF4-FFF2-40B4-BE49-F238E27FC236}">
                  <a16:creationId xmlns:a16="http://schemas.microsoft.com/office/drawing/2014/main" id="{DB678E4B-2A83-5D5E-3EEA-4432C7F03008}"/>
                </a:ext>
              </a:extLst>
            </p:cNvPr>
            <p:cNvSpPr/>
            <p:nvPr/>
          </p:nvSpPr>
          <p:spPr>
            <a:xfrm>
              <a:off x="8383440" y="3149951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4" name="Cube 893">
              <a:extLst>
                <a:ext uri="{FF2B5EF4-FFF2-40B4-BE49-F238E27FC236}">
                  <a16:creationId xmlns:a16="http://schemas.microsoft.com/office/drawing/2014/main" id="{3E8CE87A-877E-DFE8-6391-2ADF194569D6}"/>
                </a:ext>
              </a:extLst>
            </p:cNvPr>
            <p:cNvSpPr/>
            <p:nvPr/>
          </p:nvSpPr>
          <p:spPr>
            <a:xfrm>
              <a:off x="8259615" y="3273777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5" name="Cube 894">
              <a:extLst>
                <a:ext uri="{FF2B5EF4-FFF2-40B4-BE49-F238E27FC236}">
                  <a16:creationId xmlns:a16="http://schemas.microsoft.com/office/drawing/2014/main" id="{6EA89719-AB19-1ADC-46DA-8567172FEBA8}"/>
                </a:ext>
              </a:extLst>
            </p:cNvPr>
            <p:cNvSpPr/>
            <p:nvPr/>
          </p:nvSpPr>
          <p:spPr>
            <a:xfrm>
              <a:off x="8135791" y="3397602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6" name="Cube 895">
              <a:extLst>
                <a:ext uri="{FF2B5EF4-FFF2-40B4-BE49-F238E27FC236}">
                  <a16:creationId xmlns:a16="http://schemas.microsoft.com/office/drawing/2014/main" id="{87B1CD3C-2616-80EA-4470-2EC13DD2C05A}"/>
                </a:ext>
              </a:extLst>
            </p:cNvPr>
            <p:cNvSpPr/>
            <p:nvPr/>
          </p:nvSpPr>
          <p:spPr>
            <a:xfrm>
              <a:off x="8011966" y="3521428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7" name="Cube 896">
              <a:extLst>
                <a:ext uri="{FF2B5EF4-FFF2-40B4-BE49-F238E27FC236}">
                  <a16:creationId xmlns:a16="http://schemas.microsoft.com/office/drawing/2014/main" id="{76511168-3B0C-1B12-5F87-443C6246160A}"/>
                </a:ext>
              </a:extLst>
            </p:cNvPr>
            <p:cNvSpPr/>
            <p:nvPr/>
          </p:nvSpPr>
          <p:spPr>
            <a:xfrm>
              <a:off x="7888168" y="3644299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8" name="Cube 897">
              <a:extLst>
                <a:ext uri="{FF2B5EF4-FFF2-40B4-BE49-F238E27FC236}">
                  <a16:creationId xmlns:a16="http://schemas.microsoft.com/office/drawing/2014/main" id="{40300911-DE4F-11D1-FEFB-2E03DBD4FE44}"/>
                </a:ext>
              </a:extLst>
            </p:cNvPr>
            <p:cNvSpPr/>
            <p:nvPr/>
          </p:nvSpPr>
          <p:spPr>
            <a:xfrm>
              <a:off x="7764343" y="3768125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9" name="Cube 898">
              <a:extLst>
                <a:ext uri="{FF2B5EF4-FFF2-40B4-BE49-F238E27FC236}">
                  <a16:creationId xmlns:a16="http://schemas.microsoft.com/office/drawing/2014/main" id="{B88BAC07-D026-F11A-88F9-BCCA14E6E026}"/>
                </a:ext>
              </a:extLst>
            </p:cNvPr>
            <p:cNvSpPr/>
            <p:nvPr/>
          </p:nvSpPr>
          <p:spPr>
            <a:xfrm>
              <a:off x="7640519" y="3891950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0" name="Cube 899">
              <a:extLst>
                <a:ext uri="{FF2B5EF4-FFF2-40B4-BE49-F238E27FC236}">
                  <a16:creationId xmlns:a16="http://schemas.microsoft.com/office/drawing/2014/main" id="{5E6ED33F-CB9F-A4F0-1D5B-69BE765E40B2}"/>
                </a:ext>
              </a:extLst>
            </p:cNvPr>
            <p:cNvSpPr/>
            <p:nvPr/>
          </p:nvSpPr>
          <p:spPr>
            <a:xfrm>
              <a:off x="7516694" y="4015776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7" name="Cube 876">
              <a:extLst>
                <a:ext uri="{FF2B5EF4-FFF2-40B4-BE49-F238E27FC236}">
                  <a16:creationId xmlns:a16="http://schemas.microsoft.com/office/drawing/2014/main" id="{91903315-10C5-0A21-2DBC-7C99A3CCE9FE}"/>
                </a:ext>
              </a:extLst>
            </p:cNvPr>
            <p:cNvSpPr/>
            <p:nvPr/>
          </p:nvSpPr>
          <p:spPr>
            <a:xfrm>
              <a:off x="7902683" y="2412715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8" name="Cube 877">
              <a:extLst>
                <a:ext uri="{FF2B5EF4-FFF2-40B4-BE49-F238E27FC236}">
                  <a16:creationId xmlns:a16="http://schemas.microsoft.com/office/drawing/2014/main" id="{EA2673B9-BD92-5136-44B4-EEE75A8AB07A}"/>
                </a:ext>
              </a:extLst>
            </p:cNvPr>
            <p:cNvSpPr/>
            <p:nvPr/>
          </p:nvSpPr>
          <p:spPr>
            <a:xfrm>
              <a:off x="7778858" y="2536541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9" name="Cube 878">
              <a:extLst>
                <a:ext uri="{FF2B5EF4-FFF2-40B4-BE49-F238E27FC236}">
                  <a16:creationId xmlns:a16="http://schemas.microsoft.com/office/drawing/2014/main" id="{A1C97F00-6406-93B3-FCD1-DCC00275DFA6}"/>
                </a:ext>
              </a:extLst>
            </p:cNvPr>
            <p:cNvSpPr/>
            <p:nvPr/>
          </p:nvSpPr>
          <p:spPr>
            <a:xfrm>
              <a:off x="7655034" y="2660366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0" name="Cube 879">
              <a:extLst>
                <a:ext uri="{FF2B5EF4-FFF2-40B4-BE49-F238E27FC236}">
                  <a16:creationId xmlns:a16="http://schemas.microsoft.com/office/drawing/2014/main" id="{9E82E710-62BA-6FB7-5087-B42BAAEA89AD}"/>
                </a:ext>
              </a:extLst>
            </p:cNvPr>
            <p:cNvSpPr/>
            <p:nvPr/>
          </p:nvSpPr>
          <p:spPr>
            <a:xfrm>
              <a:off x="7531209" y="2784192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1" name="Cube 880">
              <a:extLst>
                <a:ext uri="{FF2B5EF4-FFF2-40B4-BE49-F238E27FC236}">
                  <a16:creationId xmlns:a16="http://schemas.microsoft.com/office/drawing/2014/main" id="{52C0D41F-BCC9-192F-8AAA-FFE54AD0B623}"/>
                </a:ext>
              </a:extLst>
            </p:cNvPr>
            <p:cNvSpPr/>
            <p:nvPr/>
          </p:nvSpPr>
          <p:spPr>
            <a:xfrm>
              <a:off x="7407384" y="2908014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2" name="Cube 881">
              <a:extLst>
                <a:ext uri="{FF2B5EF4-FFF2-40B4-BE49-F238E27FC236}">
                  <a16:creationId xmlns:a16="http://schemas.microsoft.com/office/drawing/2014/main" id="{707B9B87-4086-7467-E578-19544D9B30D2}"/>
                </a:ext>
              </a:extLst>
            </p:cNvPr>
            <p:cNvSpPr/>
            <p:nvPr/>
          </p:nvSpPr>
          <p:spPr>
            <a:xfrm>
              <a:off x="7283559" y="3031840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3" name="Cube 882">
              <a:extLst>
                <a:ext uri="{FF2B5EF4-FFF2-40B4-BE49-F238E27FC236}">
                  <a16:creationId xmlns:a16="http://schemas.microsoft.com/office/drawing/2014/main" id="{F0321BDA-C2FF-9C6C-FA93-7E0E826C50DD}"/>
                </a:ext>
              </a:extLst>
            </p:cNvPr>
            <p:cNvSpPr/>
            <p:nvPr/>
          </p:nvSpPr>
          <p:spPr>
            <a:xfrm>
              <a:off x="7159735" y="3155665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4" name="Cube 883">
              <a:extLst>
                <a:ext uri="{FF2B5EF4-FFF2-40B4-BE49-F238E27FC236}">
                  <a16:creationId xmlns:a16="http://schemas.microsoft.com/office/drawing/2014/main" id="{B694F5FD-9BEF-D57D-DC9A-163CCF9036E1}"/>
                </a:ext>
              </a:extLst>
            </p:cNvPr>
            <p:cNvSpPr/>
            <p:nvPr/>
          </p:nvSpPr>
          <p:spPr>
            <a:xfrm>
              <a:off x="7035910" y="3279491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5" name="Cube 884">
              <a:extLst>
                <a:ext uri="{FF2B5EF4-FFF2-40B4-BE49-F238E27FC236}">
                  <a16:creationId xmlns:a16="http://schemas.microsoft.com/office/drawing/2014/main" id="{9CEFB9EA-36D1-1DA7-196C-E49D4502C3D7}"/>
                </a:ext>
              </a:extLst>
            </p:cNvPr>
            <p:cNvSpPr/>
            <p:nvPr/>
          </p:nvSpPr>
          <p:spPr>
            <a:xfrm>
              <a:off x="6912112" y="3402362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6" name="Cube 885">
              <a:extLst>
                <a:ext uri="{FF2B5EF4-FFF2-40B4-BE49-F238E27FC236}">
                  <a16:creationId xmlns:a16="http://schemas.microsoft.com/office/drawing/2014/main" id="{FABD73BC-4B20-7D6D-E8A8-92E3F05AA1B5}"/>
                </a:ext>
              </a:extLst>
            </p:cNvPr>
            <p:cNvSpPr/>
            <p:nvPr/>
          </p:nvSpPr>
          <p:spPr>
            <a:xfrm>
              <a:off x="6788287" y="3526188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7" name="Cube 886">
              <a:extLst>
                <a:ext uri="{FF2B5EF4-FFF2-40B4-BE49-F238E27FC236}">
                  <a16:creationId xmlns:a16="http://schemas.microsoft.com/office/drawing/2014/main" id="{3FD976F5-0264-8D62-D176-5FF6D9999302}"/>
                </a:ext>
              </a:extLst>
            </p:cNvPr>
            <p:cNvSpPr/>
            <p:nvPr/>
          </p:nvSpPr>
          <p:spPr>
            <a:xfrm>
              <a:off x="6664463" y="3650013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8" name="Cube 887">
              <a:extLst>
                <a:ext uri="{FF2B5EF4-FFF2-40B4-BE49-F238E27FC236}">
                  <a16:creationId xmlns:a16="http://schemas.microsoft.com/office/drawing/2014/main" id="{C5C82059-BE62-3661-1E92-31806480D3EA}"/>
                </a:ext>
              </a:extLst>
            </p:cNvPr>
            <p:cNvSpPr/>
            <p:nvPr/>
          </p:nvSpPr>
          <p:spPr>
            <a:xfrm>
              <a:off x="6540638" y="3773839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5" name="Cube 864">
              <a:extLst>
                <a:ext uri="{FF2B5EF4-FFF2-40B4-BE49-F238E27FC236}">
                  <a16:creationId xmlns:a16="http://schemas.microsoft.com/office/drawing/2014/main" id="{81AB7977-F6CB-B3EF-1CB6-565C28CA37CA}"/>
                </a:ext>
              </a:extLst>
            </p:cNvPr>
            <p:cNvSpPr/>
            <p:nvPr/>
          </p:nvSpPr>
          <p:spPr>
            <a:xfrm>
              <a:off x="8145570" y="2412715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6" name="Cube 865">
              <a:extLst>
                <a:ext uri="{FF2B5EF4-FFF2-40B4-BE49-F238E27FC236}">
                  <a16:creationId xmlns:a16="http://schemas.microsoft.com/office/drawing/2014/main" id="{FCF6E140-551D-CF1C-1FA7-78FEE55A22AF}"/>
                </a:ext>
              </a:extLst>
            </p:cNvPr>
            <p:cNvSpPr/>
            <p:nvPr/>
          </p:nvSpPr>
          <p:spPr>
            <a:xfrm>
              <a:off x="8021745" y="2536541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7" name="Cube 866">
              <a:extLst>
                <a:ext uri="{FF2B5EF4-FFF2-40B4-BE49-F238E27FC236}">
                  <a16:creationId xmlns:a16="http://schemas.microsoft.com/office/drawing/2014/main" id="{017222E4-C454-9C82-142D-58B319580EF3}"/>
                </a:ext>
              </a:extLst>
            </p:cNvPr>
            <p:cNvSpPr/>
            <p:nvPr/>
          </p:nvSpPr>
          <p:spPr>
            <a:xfrm>
              <a:off x="7897921" y="2660366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8" name="Cube 867">
              <a:extLst>
                <a:ext uri="{FF2B5EF4-FFF2-40B4-BE49-F238E27FC236}">
                  <a16:creationId xmlns:a16="http://schemas.microsoft.com/office/drawing/2014/main" id="{24A63CF9-1CE6-51E1-4119-84EBED074CC4}"/>
                </a:ext>
              </a:extLst>
            </p:cNvPr>
            <p:cNvSpPr/>
            <p:nvPr/>
          </p:nvSpPr>
          <p:spPr>
            <a:xfrm>
              <a:off x="7774096" y="2784192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9" name="Cube 868">
              <a:extLst>
                <a:ext uri="{FF2B5EF4-FFF2-40B4-BE49-F238E27FC236}">
                  <a16:creationId xmlns:a16="http://schemas.microsoft.com/office/drawing/2014/main" id="{2E6770CC-E7CB-6453-1499-927F80428A14}"/>
                </a:ext>
              </a:extLst>
            </p:cNvPr>
            <p:cNvSpPr/>
            <p:nvPr/>
          </p:nvSpPr>
          <p:spPr>
            <a:xfrm>
              <a:off x="7650271" y="2908014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0" name="Cube 869">
              <a:extLst>
                <a:ext uri="{FF2B5EF4-FFF2-40B4-BE49-F238E27FC236}">
                  <a16:creationId xmlns:a16="http://schemas.microsoft.com/office/drawing/2014/main" id="{758C154E-302E-A73E-C7EA-D05918146E7F}"/>
                </a:ext>
              </a:extLst>
            </p:cNvPr>
            <p:cNvSpPr/>
            <p:nvPr/>
          </p:nvSpPr>
          <p:spPr>
            <a:xfrm>
              <a:off x="7526446" y="3031840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1" name="Cube 870">
              <a:extLst>
                <a:ext uri="{FF2B5EF4-FFF2-40B4-BE49-F238E27FC236}">
                  <a16:creationId xmlns:a16="http://schemas.microsoft.com/office/drawing/2014/main" id="{012F6C46-8BA9-C998-62A2-A2AD6ABA466F}"/>
                </a:ext>
              </a:extLst>
            </p:cNvPr>
            <p:cNvSpPr/>
            <p:nvPr/>
          </p:nvSpPr>
          <p:spPr>
            <a:xfrm>
              <a:off x="7402622" y="3155665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2" name="Cube 871">
              <a:extLst>
                <a:ext uri="{FF2B5EF4-FFF2-40B4-BE49-F238E27FC236}">
                  <a16:creationId xmlns:a16="http://schemas.microsoft.com/office/drawing/2014/main" id="{6245A8BF-B8A6-B929-7FB6-8194EDF02C10}"/>
                </a:ext>
              </a:extLst>
            </p:cNvPr>
            <p:cNvSpPr/>
            <p:nvPr/>
          </p:nvSpPr>
          <p:spPr>
            <a:xfrm>
              <a:off x="7278797" y="3279491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3" name="Cube 872">
              <a:extLst>
                <a:ext uri="{FF2B5EF4-FFF2-40B4-BE49-F238E27FC236}">
                  <a16:creationId xmlns:a16="http://schemas.microsoft.com/office/drawing/2014/main" id="{577060BD-D826-F5CF-F390-1C02009CDD67}"/>
                </a:ext>
              </a:extLst>
            </p:cNvPr>
            <p:cNvSpPr/>
            <p:nvPr/>
          </p:nvSpPr>
          <p:spPr>
            <a:xfrm>
              <a:off x="7154999" y="3402362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4" name="Cube 873">
              <a:extLst>
                <a:ext uri="{FF2B5EF4-FFF2-40B4-BE49-F238E27FC236}">
                  <a16:creationId xmlns:a16="http://schemas.microsoft.com/office/drawing/2014/main" id="{F53074D6-26BF-6455-2B72-E84E2748E942}"/>
                </a:ext>
              </a:extLst>
            </p:cNvPr>
            <p:cNvSpPr/>
            <p:nvPr/>
          </p:nvSpPr>
          <p:spPr>
            <a:xfrm>
              <a:off x="7031174" y="3526188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5" name="Cube 874">
              <a:extLst>
                <a:ext uri="{FF2B5EF4-FFF2-40B4-BE49-F238E27FC236}">
                  <a16:creationId xmlns:a16="http://schemas.microsoft.com/office/drawing/2014/main" id="{1B5622C8-2805-4F91-2237-0B66501237F9}"/>
                </a:ext>
              </a:extLst>
            </p:cNvPr>
            <p:cNvSpPr/>
            <p:nvPr/>
          </p:nvSpPr>
          <p:spPr>
            <a:xfrm>
              <a:off x="6907350" y="3650013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6" name="Cube 875">
              <a:extLst>
                <a:ext uri="{FF2B5EF4-FFF2-40B4-BE49-F238E27FC236}">
                  <a16:creationId xmlns:a16="http://schemas.microsoft.com/office/drawing/2014/main" id="{E83E8E31-D5F5-B287-9299-5624C061F2AE}"/>
                </a:ext>
              </a:extLst>
            </p:cNvPr>
            <p:cNvSpPr/>
            <p:nvPr/>
          </p:nvSpPr>
          <p:spPr>
            <a:xfrm>
              <a:off x="6783525" y="3773839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3" name="Cube 852">
              <a:extLst>
                <a:ext uri="{FF2B5EF4-FFF2-40B4-BE49-F238E27FC236}">
                  <a16:creationId xmlns:a16="http://schemas.microsoft.com/office/drawing/2014/main" id="{0C69AFBF-8B20-B5FA-926D-F1CA3E18CB2B}"/>
                </a:ext>
              </a:extLst>
            </p:cNvPr>
            <p:cNvSpPr/>
            <p:nvPr/>
          </p:nvSpPr>
          <p:spPr>
            <a:xfrm>
              <a:off x="8390839" y="2412715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4" name="Cube 853">
              <a:extLst>
                <a:ext uri="{FF2B5EF4-FFF2-40B4-BE49-F238E27FC236}">
                  <a16:creationId xmlns:a16="http://schemas.microsoft.com/office/drawing/2014/main" id="{6B52C74B-DAA6-9D38-3276-6575F437AADF}"/>
                </a:ext>
              </a:extLst>
            </p:cNvPr>
            <p:cNvSpPr/>
            <p:nvPr/>
          </p:nvSpPr>
          <p:spPr>
            <a:xfrm>
              <a:off x="8267014" y="2536541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5" name="Cube 854">
              <a:extLst>
                <a:ext uri="{FF2B5EF4-FFF2-40B4-BE49-F238E27FC236}">
                  <a16:creationId xmlns:a16="http://schemas.microsoft.com/office/drawing/2014/main" id="{4B9B29C5-E33E-44F6-9740-CD86AEB4EE55}"/>
                </a:ext>
              </a:extLst>
            </p:cNvPr>
            <p:cNvSpPr/>
            <p:nvPr/>
          </p:nvSpPr>
          <p:spPr>
            <a:xfrm>
              <a:off x="8143190" y="2660366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6" name="Cube 855">
              <a:extLst>
                <a:ext uri="{FF2B5EF4-FFF2-40B4-BE49-F238E27FC236}">
                  <a16:creationId xmlns:a16="http://schemas.microsoft.com/office/drawing/2014/main" id="{CC3F3449-9E08-5B0C-001C-29B4DCB6A5D3}"/>
                </a:ext>
              </a:extLst>
            </p:cNvPr>
            <p:cNvSpPr/>
            <p:nvPr/>
          </p:nvSpPr>
          <p:spPr>
            <a:xfrm>
              <a:off x="8019365" y="2784192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7" name="Cube 856">
              <a:extLst>
                <a:ext uri="{FF2B5EF4-FFF2-40B4-BE49-F238E27FC236}">
                  <a16:creationId xmlns:a16="http://schemas.microsoft.com/office/drawing/2014/main" id="{A54FC2A2-1F7D-25EF-9DB9-15949911BEE0}"/>
                </a:ext>
              </a:extLst>
            </p:cNvPr>
            <p:cNvSpPr/>
            <p:nvPr/>
          </p:nvSpPr>
          <p:spPr>
            <a:xfrm>
              <a:off x="7895540" y="2908014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8" name="Cube 857">
              <a:extLst>
                <a:ext uri="{FF2B5EF4-FFF2-40B4-BE49-F238E27FC236}">
                  <a16:creationId xmlns:a16="http://schemas.microsoft.com/office/drawing/2014/main" id="{2AC4FE7A-CCC4-EDB9-2324-44F9D1FFB3DA}"/>
                </a:ext>
              </a:extLst>
            </p:cNvPr>
            <p:cNvSpPr/>
            <p:nvPr/>
          </p:nvSpPr>
          <p:spPr>
            <a:xfrm>
              <a:off x="7771715" y="3031840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9" name="Cube 858">
              <a:extLst>
                <a:ext uri="{FF2B5EF4-FFF2-40B4-BE49-F238E27FC236}">
                  <a16:creationId xmlns:a16="http://schemas.microsoft.com/office/drawing/2014/main" id="{61D2CA3D-E844-EBE8-5DED-DBAB882C3881}"/>
                </a:ext>
              </a:extLst>
            </p:cNvPr>
            <p:cNvSpPr/>
            <p:nvPr/>
          </p:nvSpPr>
          <p:spPr>
            <a:xfrm>
              <a:off x="7647891" y="3155665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0" name="Cube 859">
              <a:extLst>
                <a:ext uri="{FF2B5EF4-FFF2-40B4-BE49-F238E27FC236}">
                  <a16:creationId xmlns:a16="http://schemas.microsoft.com/office/drawing/2014/main" id="{AEA54C11-8769-490D-4E2C-C06FFE446E82}"/>
                </a:ext>
              </a:extLst>
            </p:cNvPr>
            <p:cNvSpPr/>
            <p:nvPr/>
          </p:nvSpPr>
          <p:spPr>
            <a:xfrm>
              <a:off x="7524066" y="3279491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1" name="Cube 860">
              <a:extLst>
                <a:ext uri="{FF2B5EF4-FFF2-40B4-BE49-F238E27FC236}">
                  <a16:creationId xmlns:a16="http://schemas.microsoft.com/office/drawing/2014/main" id="{ED653CF4-5D0C-249C-1D0E-70BF53B2BBEF}"/>
                </a:ext>
              </a:extLst>
            </p:cNvPr>
            <p:cNvSpPr/>
            <p:nvPr/>
          </p:nvSpPr>
          <p:spPr>
            <a:xfrm>
              <a:off x="7400268" y="3402362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2" name="Cube 861">
              <a:extLst>
                <a:ext uri="{FF2B5EF4-FFF2-40B4-BE49-F238E27FC236}">
                  <a16:creationId xmlns:a16="http://schemas.microsoft.com/office/drawing/2014/main" id="{FB2709D6-97BF-DEC9-BFB9-B4C806F723F4}"/>
                </a:ext>
              </a:extLst>
            </p:cNvPr>
            <p:cNvSpPr/>
            <p:nvPr/>
          </p:nvSpPr>
          <p:spPr>
            <a:xfrm>
              <a:off x="7276443" y="3526188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3" name="Cube 862">
              <a:extLst>
                <a:ext uri="{FF2B5EF4-FFF2-40B4-BE49-F238E27FC236}">
                  <a16:creationId xmlns:a16="http://schemas.microsoft.com/office/drawing/2014/main" id="{760CFC0E-E409-2D1A-5539-5807E0201ADB}"/>
                </a:ext>
              </a:extLst>
            </p:cNvPr>
            <p:cNvSpPr/>
            <p:nvPr/>
          </p:nvSpPr>
          <p:spPr>
            <a:xfrm>
              <a:off x="7152619" y="3650013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4" name="Cube 863">
              <a:extLst>
                <a:ext uri="{FF2B5EF4-FFF2-40B4-BE49-F238E27FC236}">
                  <a16:creationId xmlns:a16="http://schemas.microsoft.com/office/drawing/2014/main" id="{5B19A903-17C1-8831-1D88-732E43F1D558}"/>
                </a:ext>
              </a:extLst>
            </p:cNvPr>
            <p:cNvSpPr/>
            <p:nvPr/>
          </p:nvSpPr>
          <p:spPr>
            <a:xfrm>
              <a:off x="7028794" y="3773839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rgbClr val="FF5050"/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1" name="Cube 840">
              <a:extLst>
                <a:ext uri="{FF2B5EF4-FFF2-40B4-BE49-F238E27FC236}">
                  <a16:creationId xmlns:a16="http://schemas.microsoft.com/office/drawing/2014/main" id="{7BE37288-CBB6-F667-689D-87176F63BAD7}"/>
                </a:ext>
              </a:extLst>
            </p:cNvPr>
            <p:cNvSpPr/>
            <p:nvPr/>
          </p:nvSpPr>
          <p:spPr>
            <a:xfrm>
              <a:off x="8633726" y="2412715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2" name="Cube 841">
              <a:extLst>
                <a:ext uri="{FF2B5EF4-FFF2-40B4-BE49-F238E27FC236}">
                  <a16:creationId xmlns:a16="http://schemas.microsoft.com/office/drawing/2014/main" id="{8B124ADB-DB8F-6283-301F-D6B41C59372B}"/>
                </a:ext>
              </a:extLst>
            </p:cNvPr>
            <p:cNvSpPr/>
            <p:nvPr/>
          </p:nvSpPr>
          <p:spPr>
            <a:xfrm>
              <a:off x="8509901" y="2536541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3" name="Cube 842">
              <a:extLst>
                <a:ext uri="{FF2B5EF4-FFF2-40B4-BE49-F238E27FC236}">
                  <a16:creationId xmlns:a16="http://schemas.microsoft.com/office/drawing/2014/main" id="{38817E82-3662-F573-D743-0F31486D11DF}"/>
                </a:ext>
              </a:extLst>
            </p:cNvPr>
            <p:cNvSpPr/>
            <p:nvPr/>
          </p:nvSpPr>
          <p:spPr>
            <a:xfrm>
              <a:off x="8386077" y="2660366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4" name="Cube 843">
              <a:extLst>
                <a:ext uri="{FF2B5EF4-FFF2-40B4-BE49-F238E27FC236}">
                  <a16:creationId xmlns:a16="http://schemas.microsoft.com/office/drawing/2014/main" id="{551DE7E8-D5F0-C7F3-B380-8632220CB206}"/>
                </a:ext>
              </a:extLst>
            </p:cNvPr>
            <p:cNvSpPr/>
            <p:nvPr/>
          </p:nvSpPr>
          <p:spPr>
            <a:xfrm>
              <a:off x="8262252" y="2784192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5" name="Cube 844">
              <a:extLst>
                <a:ext uri="{FF2B5EF4-FFF2-40B4-BE49-F238E27FC236}">
                  <a16:creationId xmlns:a16="http://schemas.microsoft.com/office/drawing/2014/main" id="{B79BB4E6-9A96-28DA-3DDD-B26A59DAD961}"/>
                </a:ext>
              </a:extLst>
            </p:cNvPr>
            <p:cNvSpPr/>
            <p:nvPr/>
          </p:nvSpPr>
          <p:spPr>
            <a:xfrm>
              <a:off x="8138427" y="2908014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6" name="Cube 845">
              <a:extLst>
                <a:ext uri="{FF2B5EF4-FFF2-40B4-BE49-F238E27FC236}">
                  <a16:creationId xmlns:a16="http://schemas.microsoft.com/office/drawing/2014/main" id="{1B11667D-C505-4A35-D89F-702E580B10F2}"/>
                </a:ext>
              </a:extLst>
            </p:cNvPr>
            <p:cNvSpPr/>
            <p:nvPr/>
          </p:nvSpPr>
          <p:spPr>
            <a:xfrm>
              <a:off x="8014602" y="3031840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7" name="Cube 846">
              <a:extLst>
                <a:ext uri="{FF2B5EF4-FFF2-40B4-BE49-F238E27FC236}">
                  <a16:creationId xmlns:a16="http://schemas.microsoft.com/office/drawing/2014/main" id="{7E5766BD-3AEE-2C78-4159-6B17BC0E8686}"/>
                </a:ext>
              </a:extLst>
            </p:cNvPr>
            <p:cNvSpPr/>
            <p:nvPr/>
          </p:nvSpPr>
          <p:spPr>
            <a:xfrm>
              <a:off x="7890778" y="3155665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8" name="Cube 847">
              <a:extLst>
                <a:ext uri="{FF2B5EF4-FFF2-40B4-BE49-F238E27FC236}">
                  <a16:creationId xmlns:a16="http://schemas.microsoft.com/office/drawing/2014/main" id="{7B786AE7-0477-F690-2EAB-408D8EE22D9A}"/>
                </a:ext>
              </a:extLst>
            </p:cNvPr>
            <p:cNvSpPr/>
            <p:nvPr/>
          </p:nvSpPr>
          <p:spPr>
            <a:xfrm>
              <a:off x="7766953" y="3279491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9" name="Cube 848">
              <a:extLst>
                <a:ext uri="{FF2B5EF4-FFF2-40B4-BE49-F238E27FC236}">
                  <a16:creationId xmlns:a16="http://schemas.microsoft.com/office/drawing/2014/main" id="{FB3FB2EB-EF59-4533-1AEC-94F61BE92EA5}"/>
                </a:ext>
              </a:extLst>
            </p:cNvPr>
            <p:cNvSpPr/>
            <p:nvPr/>
          </p:nvSpPr>
          <p:spPr>
            <a:xfrm>
              <a:off x="7643155" y="3402362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0" name="Cube 849">
              <a:extLst>
                <a:ext uri="{FF2B5EF4-FFF2-40B4-BE49-F238E27FC236}">
                  <a16:creationId xmlns:a16="http://schemas.microsoft.com/office/drawing/2014/main" id="{054253A5-D47D-1850-264B-9C1CB90F7381}"/>
                </a:ext>
              </a:extLst>
            </p:cNvPr>
            <p:cNvSpPr/>
            <p:nvPr/>
          </p:nvSpPr>
          <p:spPr>
            <a:xfrm>
              <a:off x="7519330" y="3526188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1" name="Cube 850">
              <a:extLst>
                <a:ext uri="{FF2B5EF4-FFF2-40B4-BE49-F238E27FC236}">
                  <a16:creationId xmlns:a16="http://schemas.microsoft.com/office/drawing/2014/main" id="{B31FAA31-8581-323B-C740-681B00E73E48}"/>
                </a:ext>
              </a:extLst>
            </p:cNvPr>
            <p:cNvSpPr/>
            <p:nvPr/>
          </p:nvSpPr>
          <p:spPr>
            <a:xfrm>
              <a:off x="7395506" y="3650013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2" name="Cube 851">
              <a:extLst>
                <a:ext uri="{FF2B5EF4-FFF2-40B4-BE49-F238E27FC236}">
                  <a16:creationId xmlns:a16="http://schemas.microsoft.com/office/drawing/2014/main" id="{150D201F-9D4C-C678-7ED9-B92BE0621427}"/>
                </a:ext>
              </a:extLst>
            </p:cNvPr>
            <p:cNvSpPr/>
            <p:nvPr/>
          </p:nvSpPr>
          <p:spPr>
            <a:xfrm>
              <a:off x="7271681" y="3773839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9" name="Cube 828">
              <a:extLst>
                <a:ext uri="{FF2B5EF4-FFF2-40B4-BE49-F238E27FC236}">
                  <a16:creationId xmlns:a16="http://schemas.microsoft.com/office/drawing/2014/main" id="{6DCF98C2-3551-E32B-2145-F72130DA49A6}"/>
                </a:ext>
              </a:extLst>
            </p:cNvPr>
            <p:cNvSpPr/>
            <p:nvPr/>
          </p:nvSpPr>
          <p:spPr>
            <a:xfrm>
              <a:off x="8878739" y="2412715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0" name="Cube 829">
              <a:extLst>
                <a:ext uri="{FF2B5EF4-FFF2-40B4-BE49-F238E27FC236}">
                  <a16:creationId xmlns:a16="http://schemas.microsoft.com/office/drawing/2014/main" id="{51C41E60-8C9C-BC67-55EA-9D19354D619A}"/>
                </a:ext>
              </a:extLst>
            </p:cNvPr>
            <p:cNvSpPr/>
            <p:nvPr/>
          </p:nvSpPr>
          <p:spPr>
            <a:xfrm>
              <a:off x="8754914" y="2536541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1" name="Cube 830">
              <a:extLst>
                <a:ext uri="{FF2B5EF4-FFF2-40B4-BE49-F238E27FC236}">
                  <a16:creationId xmlns:a16="http://schemas.microsoft.com/office/drawing/2014/main" id="{787929E3-7BD6-0AD8-32F0-805BDD1D4F40}"/>
                </a:ext>
              </a:extLst>
            </p:cNvPr>
            <p:cNvSpPr/>
            <p:nvPr/>
          </p:nvSpPr>
          <p:spPr>
            <a:xfrm>
              <a:off x="8631090" y="2660366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2" name="Cube 831">
              <a:extLst>
                <a:ext uri="{FF2B5EF4-FFF2-40B4-BE49-F238E27FC236}">
                  <a16:creationId xmlns:a16="http://schemas.microsoft.com/office/drawing/2014/main" id="{DFCFE098-BBDF-5867-321C-3E9D4A6C990C}"/>
                </a:ext>
              </a:extLst>
            </p:cNvPr>
            <p:cNvSpPr/>
            <p:nvPr/>
          </p:nvSpPr>
          <p:spPr>
            <a:xfrm>
              <a:off x="8507265" y="2784192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3" name="Cube 832">
              <a:extLst>
                <a:ext uri="{FF2B5EF4-FFF2-40B4-BE49-F238E27FC236}">
                  <a16:creationId xmlns:a16="http://schemas.microsoft.com/office/drawing/2014/main" id="{89268319-53E3-18F3-20A9-D1BF33BA7209}"/>
                </a:ext>
              </a:extLst>
            </p:cNvPr>
            <p:cNvSpPr/>
            <p:nvPr/>
          </p:nvSpPr>
          <p:spPr>
            <a:xfrm>
              <a:off x="8383440" y="2908014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4" name="Cube 833">
              <a:extLst>
                <a:ext uri="{FF2B5EF4-FFF2-40B4-BE49-F238E27FC236}">
                  <a16:creationId xmlns:a16="http://schemas.microsoft.com/office/drawing/2014/main" id="{06FC33A0-C29C-AA49-8496-8344CEB9B9BF}"/>
                </a:ext>
              </a:extLst>
            </p:cNvPr>
            <p:cNvSpPr/>
            <p:nvPr/>
          </p:nvSpPr>
          <p:spPr>
            <a:xfrm>
              <a:off x="8259615" y="3031840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5" name="Cube 834">
              <a:extLst>
                <a:ext uri="{FF2B5EF4-FFF2-40B4-BE49-F238E27FC236}">
                  <a16:creationId xmlns:a16="http://schemas.microsoft.com/office/drawing/2014/main" id="{F2938D2C-D0A3-1B9E-D80D-169733648AA8}"/>
                </a:ext>
              </a:extLst>
            </p:cNvPr>
            <p:cNvSpPr/>
            <p:nvPr/>
          </p:nvSpPr>
          <p:spPr>
            <a:xfrm>
              <a:off x="8135791" y="3155665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6" name="Cube 835">
              <a:extLst>
                <a:ext uri="{FF2B5EF4-FFF2-40B4-BE49-F238E27FC236}">
                  <a16:creationId xmlns:a16="http://schemas.microsoft.com/office/drawing/2014/main" id="{D8E43916-5895-3EAC-965E-F5FACA149B38}"/>
                </a:ext>
              </a:extLst>
            </p:cNvPr>
            <p:cNvSpPr/>
            <p:nvPr/>
          </p:nvSpPr>
          <p:spPr>
            <a:xfrm>
              <a:off x="8011966" y="3279491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7" name="Cube 836">
              <a:extLst>
                <a:ext uri="{FF2B5EF4-FFF2-40B4-BE49-F238E27FC236}">
                  <a16:creationId xmlns:a16="http://schemas.microsoft.com/office/drawing/2014/main" id="{A96621D0-FCDF-E5BD-84D0-ED408C21A0CC}"/>
                </a:ext>
              </a:extLst>
            </p:cNvPr>
            <p:cNvSpPr/>
            <p:nvPr/>
          </p:nvSpPr>
          <p:spPr>
            <a:xfrm>
              <a:off x="7888168" y="3402362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8" name="Cube 837">
              <a:extLst>
                <a:ext uri="{FF2B5EF4-FFF2-40B4-BE49-F238E27FC236}">
                  <a16:creationId xmlns:a16="http://schemas.microsoft.com/office/drawing/2014/main" id="{EE3E2AE1-7843-D73D-164B-6DC521789255}"/>
                </a:ext>
              </a:extLst>
            </p:cNvPr>
            <p:cNvSpPr/>
            <p:nvPr/>
          </p:nvSpPr>
          <p:spPr>
            <a:xfrm>
              <a:off x="7764343" y="3526188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9" name="Cube 838">
              <a:extLst>
                <a:ext uri="{FF2B5EF4-FFF2-40B4-BE49-F238E27FC236}">
                  <a16:creationId xmlns:a16="http://schemas.microsoft.com/office/drawing/2014/main" id="{E1AA0233-CE7B-FC27-21EA-D5B85070D15E}"/>
                </a:ext>
              </a:extLst>
            </p:cNvPr>
            <p:cNvSpPr/>
            <p:nvPr/>
          </p:nvSpPr>
          <p:spPr>
            <a:xfrm>
              <a:off x="7640519" y="3650013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0" name="Cube 839">
              <a:extLst>
                <a:ext uri="{FF2B5EF4-FFF2-40B4-BE49-F238E27FC236}">
                  <a16:creationId xmlns:a16="http://schemas.microsoft.com/office/drawing/2014/main" id="{D72C194F-44F9-0D15-3027-C9CA0D7BE9B5}"/>
                </a:ext>
              </a:extLst>
            </p:cNvPr>
            <p:cNvSpPr/>
            <p:nvPr/>
          </p:nvSpPr>
          <p:spPr>
            <a:xfrm>
              <a:off x="7516694" y="3773839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7" name="Cube 816">
              <a:extLst>
                <a:ext uri="{FF2B5EF4-FFF2-40B4-BE49-F238E27FC236}">
                  <a16:creationId xmlns:a16="http://schemas.microsoft.com/office/drawing/2014/main" id="{6C21A587-B8AD-7287-D19B-7B857E824252}"/>
                </a:ext>
              </a:extLst>
            </p:cNvPr>
            <p:cNvSpPr/>
            <p:nvPr/>
          </p:nvSpPr>
          <p:spPr>
            <a:xfrm>
              <a:off x="7902683" y="2170304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8" name="Cube 817">
              <a:extLst>
                <a:ext uri="{FF2B5EF4-FFF2-40B4-BE49-F238E27FC236}">
                  <a16:creationId xmlns:a16="http://schemas.microsoft.com/office/drawing/2014/main" id="{D35EED99-F794-39DB-E99F-2C76999F1636}"/>
                </a:ext>
              </a:extLst>
            </p:cNvPr>
            <p:cNvSpPr/>
            <p:nvPr/>
          </p:nvSpPr>
          <p:spPr>
            <a:xfrm>
              <a:off x="7778858" y="2294130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9" name="Cube 818">
              <a:extLst>
                <a:ext uri="{FF2B5EF4-FFF2-40B4-BE49-F238E27FC236}">
                  <a16:creationId xmlns:a16="http://schemas.microsoft.com/office/drawing/2014/main" id="{51D840EC-7E36-3080-447D-39C1EE294EF8}"/>
                </a:ext>
              </a:extLst>
            </p:cNvPr>
            <p:cNvSpPr/>
            <p:nvPr/>
          </p:nvSpPr>
          <p:spPr>
            <a:xfrm>
              <a:off x="7655034" y="2417955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0" name="Cube 819">
              <a:extLst>
                <a:ext uri="{FF2B5EF4-FFF2-40B4-BE49-F238E27FC236}">
                  <a16:creationId xmlns:a16="http://schemas.microsoft.com/office/drawing/2014/main" id="{B7AC5B46-CE74-1938-E6BC-54D726853255}"/>
                </a:ext>
              </a:extLst>
            </p:cNvPr>
            <p:cNvSpPr/>
            <p:nvPr/>
          </p:nvSpPr>
          <p:spPr>
            <a:xfrm>
              <a:off x="7531209" y="2541781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1" name="Cube 820">
              <a:extLst>
                <a:ext uri="{FF2B5EF4-FFF2-40B4-BE49-F238E27FC236}">
                  <a16:creationId xmlns:a16="http://schemas.microsoft.com/office/drawing/2014/main" id="{60479B18-78B9-8FEB-B35C-45A3339F8563}"/>
                </a:ext>
              </a:extLst>
            </p:cNvPr>
            <p:cNvSpPr/>
            <p:nvPr/>
          </p:nvSpPr>
          <p:spPr>
            <a:xfrm>
              <a:off x="7407384" y="2665603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2" name="Cube 821">
              <a:extLst>
                <a:ext uri="{FF2B5EF4-FFF2-40B4-BE49-F238E27FC236}">
                  <a16:creationId xmlns:a16="http://schemas.microsoft.com/office/drawing/2014/main" id="{61CB5745-0A41-60F0-2229-7C60C89BCDA9}"/>
                </a:ext>
              </a:extLst>
            </p:cNvPr>
            <p:cNvSpPr/>
            <p:nvPr/>
          </p:nvSpPr>
          <p:spPr>
            <a:xfrm>
              <a:off x="7283559" y="2789429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3" name="Cube 822">
              <a:extLst>
                <a:ext uri="{FF2B5EF4-FFF2-40B4-BE49-F238E27FC236}">
                  <a16:creationId xmlns:a16="http://schemas.microsoft.com/office/drawing/2014/main" id="{8B8BAE2E-0F5B-D756-7927-90421461F33B}"/>
                </a:ext>
              </a:extLst>
            </p:cNvPr>
            <p:cNvSpPr/>
            <p:nvPr/>
          </p:nvSpPr>
          <p:spPr>
            <a:xfrm>
              <a:off x="7159735" y="2913254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4" name="Cube 823">
              <a:extLst>
                <a:ext uri="{FF2B5EF4-FFF2-40B4-BE49-F238E27FC236}">
                  <a16:creationId xmlns:a16="http://schemas.microsoft.com/office/drawing/2014/main" id="{BD5B32EE-2467-86F9-AEA4-5DCBE7F92896}"/>
                </a:ext>
              </a:extLst>
            </p:cNvPr>
            <p:cNvSpPr/>
            <p:nvPr/>
          </p:nvSpPr>
          <p:spPr>
            <a:xfrm>
              <a:off x="7035910" y="3037080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5" name="Cube 824">
              <a:extLst>
                <a:ext uri="{FF2B5EF4-FFF2-40B4-BE49-F238E27FC236}">
                  <a16:creationId xmlns:a16="http://schemas.microsoft.com/office/drawing/2014/main" id="{7F4737F0-BB19-7D4C-7353-7392E5E3D351}"/>
                </a:ext>
              </a:extLst>
            </p:cNvPr>
            <p:cNvSpPr/>
            <p:nvPr/>
          </p:nvSpPr>
          <p:spPr>
            <a:xfrm>
              <a:off x="6912112" y="3159951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6" name="Cube 825">
              <a:extLst>
                <a:ext uri="{FF2B5EF4-FFF2-40B4-BE49-F238E27FC236}">
                  <a16:creationId xmlns:a16="http://schemas.microsoft.com/office/drawing/2014/main" id="{7780048D-4410-498E-D24C-30FA285DE4DE}"/>
                </a:ext>
              </a:extLst>
            </p:cNvPr>
            <p:cNvSpPr/>
            <p:nvPr/>
          </p:nvSpPr>
          <p:spPr>
            <a:xfrm>
              <a:off x="6788287" y="3283777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7" name="Cube 826">
              <a:extLst>
                <a:ext uri="{FF2B5EF4-FFF2-40B4-BE49-F238E27FC236}">
                  <a16:creationId xmlns:a16="http://schemas.microsoft.com/office/drawing/2014/main" id="{0155DBB2-9AE7-86B9-0467-9E8FB4BAD77C}"/>
                </a:ext>
              </a:extLst>
            </p:cNvPr>
            <p:cNvSpPr/>
            <p:nvPr/>
          </p:nvSpPr>
          <p:spPr>
            <a:xfrm>
              <a:off x="6664463" y="3407602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8" name="Cube 827">
              <a:extLst>
                <a:ext uri="{FF2B5EF4-FFF2-40B4-BE49-F238E27FC236}">
                  <a16:creationId xmlns:a16="http://schemas.microsoft.com/office/drawing/2014/main" id="{AED51ACD-0DFF-C439-2AA0-196A4668352C}"/>
                </a:ext>
              </a:extLst>
            </p:cNvPr>
            <p:cNvSpPr/>
            <p:nvPr/>
          </p:nvSpPr>
          <p:spPr>
            <a:xfrm>
              <a:off x="6540638" y="3531428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5" name="Cube 804">
              <a:extLst>
                <a:ext uri="{FF2B5EF4-FFF2-40B4-BE49-F238E27FC236}">
                  <a16:creationId xmlns:a16="http://schemas.microsoft.com/office/drawing/2014/main" id="{D2EB2987-C825-5B5D-FF35-117B99886C26}"/>
                </a:ext>
              </a:extLst>
            </p:cNvPr>
            <p:cNvSpPr/>
            <p:nvPr/>
          </p:nvSpPr>
          <p:spPr>
            <a:xfrm>
              <a:off x="8145570" y="2170304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6" name="Cube 805">
              <a:extLst>
                <a:ext uri="{FF2B5EF4-FFF2-40B4-BE49-F238E27FC236}">
                  <a16:creationId xmlns:a16="http://schemas.microsoft.com/office/drawing/2014/main" id="{BD81F975-50D6-40FA-FB1A-2ABE9C979A53}"/>
                </a:ext>
              </a:extLst>
            </p:cNvPr>
            <p:cNvSpPr/>
            <p:nvPr/>
          </p:nvSpPr>
          <p:spPr>
            <a:xfrm>
              <a:off x="8021745" y="2294130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7" name="Cube 806">
              <a:extLst>
                <a:ext uri="{FF2B5EF4-FFF2-40B4-BE49-F238E27FC236}">
                  <a16:creationId xmlns:a16="http://schemas.microsoft.com/office/drawing/2014/main" id="{E1A0F574-0040-10B1-FD64-DA45719705D1}"/>
                </a:ext>
              </a:extLst>
            </p:cNvPr>
            <p:cNvSpPr/>
            <p:nvPr/>
          </p:nvSpPr>
          <p:spPr>
            <a:xfrm>
              <a:off x="7897921" y="2417955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8" name="Cube 807">
              <a:extLst>
                <a:ext uri="{FF2B5EF4-FFF2-40B4-BE49-F238E27FC236}">
                  <a16:creationId xmlns:a16="http://schemas.microsoft.com/office/drawing/2014/main" id="{E020150F-8691-ABE1-09B8-D41058F77A0C}"/>
                </a:ext>
              </a:extLst>
            </p:cNvPr>
            <p:cNvSpPr/>
            <p:nvPr/>
          </p:nvSpPr>
          <p:spPr>
            <a:xfrm>
              <a:off x="7774096" y="2541781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9" name="Cube 808">
              <a:extLst>
                <a:ext uri="{FF2B5EF4-FFF2-40B4-BE49-F238E27FC236}">
                  <a16:creationId xmlns:a16="http://schemas.microsoft.com/office/drawing/2014/main" id="{6390157D-8725-4ABB-C0CD-DE4640100FAF}"/>
                </a:ext>
              </a:extLst>
            </p:cNvPr>
            <p:cNvSpPr/>
            <p:nvPr/>
          </p:nvSpPr>
          <p:spPr>
            <a:xfrm>
              <a:off x="7650271" y="2665603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0" name="Cube 809">
              <a:extLst>
                <a:ext uri="{FF2B5EF4-FFF2-40B4-BE49-F238E27FC236}">
                  <a16:creationId xmlns:a16="http://schemas.microsoft.com/office/drawing/2014/main" id="{A3BFC739-D9C6-7A99-8AE1-A1134825B5C4}"/>
                </a:ext>
              </a:extLst>
            </p:cNvPr>
            <p:cNvSpPr/>
            <p:nvPr/>
          </p:nvSpPr>
          <p:spPr>
            <a:xfrm>
              <a:off x="7526446" y="2789429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1" name="Cube 810">
              <a:extLst>
                <a:ext uri="{FF2B5EF4-FFF2-40B4-BE49-F238E27FC236}">
                  <a16:creationId xmlns:a16="http://schemas.microsoft.com/office/drawing/2014/main" id="{BE59F2C5-8E1B-7FD7-B537-16AF07849B29}"/>
                </a:ext>
              </a:extLst>
            </p:cNvPr>
            <p:cNvSpPr/>
            <p:nvPr/>
          </p:nvSpPr>
          <p:spPr>
            <a:xfrm>
              <a:off x="7402622" y="2913254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2" name="Cube 811">
              <a:extLst>
                <a:ext uri="{FF2B5EF4-FFF2-40B4-BE49-F238E27FC236}">
                  <a16:creationId xmlns:a16="http://schemas.microsoft.com/office/drawing/2014/main" id="{64F1649C-C068-9E78-408C-E65CB98E12F8}"/>
                </a:ext>
              </a:extLst>
            </p:cNvPr>
            <p:cNvSpPr/>
            <p:nvPr/>
          </p:nvSpPr>
          <p:spPr>
            <a:xfrm>
              <a:off x="7278797" y="3037080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3" name="Cube 812">
              <a:extLst>
                <a:ext uri="{FF2B5EF4-FFF2-40B4-BE49-F238E27FC236}">
                  <a16:creationId xmlns:a16="http://schemas.microsoft.com/office/drawing/2014/main" id="{84107282-9D7D-F8AD-A92D-B5BD2548F115}"/>
                </a:ext>
              </a:extLst>
            </p:cNvPr>
            <p:cNvSpPr/>
            <p:nvPr/>
          </p:nvSpPr>
          <p:spPr>
            <a:xfrm>
              <a:off x="7154999" y="3159951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4" name="Cube 813">
              <a:extLst>
                <a:ext uri="{FF2B5EF4-FFF2-40B4-BE49-F238E27FC236}">
                  <a16:creationId xmlns:a16="http://schemas.microsoft.com/office/drawing/2014/main" id="{2E334E04-70C0-04D7-12E2-EB2D83B0DEAC}"/>
                </a:ext>
              </a:extLst>
            </p:cNvPr>
            <p:cNvSpPr/>
            <p:nvPr/>
          </p:nvSpPr>
          <p:spPr>
            <a:xfrm>
              <a:off x="7031174" y="3283777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5" name="Cube 814">
              <a:extLst>
                <a:ext uri="{FF2B5EF4-FFF2-40B4-BE49-F238E27FC236}">
                  <a16:creationId xmlns:a16="http://schemas.microsoft.com/office/drawing/2014/main" id="{CFAC9B4C-3337-ED85-A625-1E9AF571C90C}"/>
                </a:ext>
              </a:extLst>
            </p:cNvPr>
            <p:cNvSpPr/>
            <p:nvPr/>
          </p:nvSpPr>
          <p:spPr>
            <a:xfrm>
              <a:off x="6907350" y="3407602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6" name="Cube 815">
              <a:extLst>
                <a:ext uri="{FF2B5EF4-FFF2-40B4-BE49-F238E27FC236}">
                  <a16:creationId xmlns:a16="http://schemas.microsoft.com/office/drawing/2014/main" id="{1CF2A67B-4F47-283B-3B78-2D11E18D5D4C}"/>
                </a:ext>
              </a:extLst>
            </p:cNvPr>
            <p:cNvSpPr/>
            <p:nvPr/>
          </p:nvSpPr>
          <p:spPr>
            <a:xfrm>
              <a:off x="6783525" y="3531428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3" name="Cube 792">
              <a:extLst>
                <a:ext uri="{FF2B5EF4-FFF2-40B4-BE49-F238E27FC236}">
                  <a16:creationId xmlns:a16="http://schemas.microsoft.com/office/drawing/2014/main" id="{76DE69A9-DCD6-FE17-9FCD-7C26CDE2BB6C}"/>
                </a:ext>
              </a:extLst>
            </p:cNvPr>
            <p:cNvSpPr/>
            <p:nvPr/>
          </p:nvSpPr>
          <p:spPr>
            <a:xfrm>
              <a:off x="8390839" y="2170304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4" name="Cube 793">
              <a:extLst>
                <a:ext uri="{FF2B5EF4-FFF2-40B4-BE49-F238E27FC236}">
                  <a16:creationId xmlns:a16="http://schemas.microsoft.com/office/drawing/2014/main" id="{99B4958F-EA97-57C3-8CDB-B2623FED75D0}"/>
                </a:ext>
              </a:extLst>
            </p:cNvPr>
            <p:cNvSpPr/>
            <p:nvPr/>
          </p:nvSpPr>
          <p:spPr>
            <a:xfrm>
              <a:off x="8267014" y="2294130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5" name="Cube 794">
              <a:extLst>
                <a:ext uri="{FF2B5EF4-FFF2-40B4-BE49-F238E27FC236}">
                  <a16:creationId xmlns:a16="http://schemas.microsoft.com/office/drawing/2014/main" id="{0DF36CB4-6748-2739-C91D-52501209EA62}"/>
                </a:ext>
              </a:extLst>
            </p:cNvPr>
            <p:cNvSpPr/>
            <p:nvPr/>
          </p:nvSpPr>
          <p:spPr>
            <a:xfrm>
              <a:off x="8143190" y="2417955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6" name="Cube 795">
              <a:extLst>
                <a:ext uri="{FF2B5EF4-FFF2-40B4-BE49-F238E27FC236}">
                  <a16:creationId xmlns:a16="http://schemas.microsoft.com/office/drawing/2014/main" id="{ACD1ACD7-F35B-85DF-3C58-3106E253460F}"/>
                </a:ext>
              </a:extLst>
            </p:cNvPr>
            <p:cNvSpPr/>
            <p:nvPr/>
          </p:nvSpPr>
          <p:spPr>
            <a:xfrm>
              <a:off x="8019365" y="2541781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7" name="Cube 796">
              <a:extLst>
                <a:ext uri="{FF2B5EF4-FFF2-40B4-BE49-F238E27FC236}">
                  <a16:creationId xmlns:a16="http://schemas.microsoft.com/office/drawing/2014/main" id="{91C90252-2A2F-DE6C-1099-A342C87D418C}"/>
                </a:ext>
              </a:extLst>
            </p:cNvPr>
            <p:cNvSpPr/>
            <p:nvPr/>
          </p:nvSpPr>
          <p:spPr>
            <a:xfrm>
              <a:off x="7895540" y="2665603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8" name="Cube 797">
              <a:extLst>
                <a:ext uri="{FF2B5EF4-FFF2-40B4-BE49-F238E27FC236}">
                  <a16:creationId xmlns:a16="http://schemas.microsoft.com/office/drawing/2014/main" id="{64C172FC-9349-B949-7F08-070EDFD67E0E}"/>
                </a:ext>
              </a:extLst>
            </p:cNvPr>
            <p:cNvSpPr/>
            <p:nvPr/>
          </p:nvSpPr>
          <p:spPr>
            <a:xfrm>
              <a:off x="7771715" y="2789429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9" name="Cube 798">
              <a:extLst>
                <a:ext uri="{FF2B5EF4-FFF2-40B4-BE49-F238E27FC236}">
                  <a16:creationId xmlns:a16="http://schemas.microsoft.com/office/drawing/2014/main" id="{E5180D3C-9BD0-C545-0C8B-8DC00BA99428}"/>
                </a:ext>
              </a:extLst>
            </p:cNvPr>
            <p:cNvSpPr/>
            <p:nvPr/>
          </p:nvSpPr>
          <p:spPr>
            <a:xfrm>
              <a:off x="7647891" y="2913254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0" name="Cube 799">
              <a:extLst>
                <a:ext uri="{FF2B5EF4-FFF2-40B4-BE49-F238E27FC236}">
                  <a16:creationId xmlns:a16="http://schemas.microsoft.com/office/drawing/2014/main" id="{A231515D-9320-1ADE-63CE-C9E1355DCCCF}"/>
                </a:ext>
              </a:extLst>
            </p:cNvPr>
            <p:cNvSpPr/>
            <p:nvPr/>
          </p:nvSpPr>
          <p:spPr>
            <a:xfrm>
              <a:off x="7524066" y="3037080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1" name="Cube 800">
              <a:extLst>
                <a:ext uri="{FF2B5EF4-FFF2-40B4-BE49-F238E27FC236}">
                  <a16:creationId xmlns:a16="http://schemas.microsoft.com/office/drawing/2014/main" id="{D45E3A93-A7C2-5311-E2FB-DB55DDFAC7BA}"/>
                </a:ext>
              </a:extLst>
            </p:cNvPr>
            <p:cNvSpPr/>
            <p:nvPr/>
          </p:nvSpPr>
          <p:spPr>
            <a:xfrm>
              <a:off x="7400268" y="3159951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2" name="Cube 801">
              <a:extLst>
                <a:ext uri="{FF2B5EF4-FFF2-40B4-BE49-F238E27FC236}">
                  <a16:creationId xmlns:a16="http://schemas.microsoft.com/office/drawing/2014/main" id="{05911499-CC9C-70C0-901C-32ABB4F8C8EA}"/>
                </a:ext>
              </a:extLst>
            </p:cNvPr>
            <p:cNvSpPr/>
            <p:nvPr/>
          </p:nvSpPr>
          <p:spPr>
            <a:xfrm>
              <a:off x="7276443" y="3283777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3" name="Cube 802">
              <a:extLst>
                <a:ext uri="{FF2B5EF4-FFF2-40B4-BE49-F238E27FC236}">
                  <a16:creationId xmlns:a16="http://schemas.microsoft.com/office/drawing/2014/main" id="{4D5491FE-43A1-6C0C-AF43-FDA15B7ABF9A}"/>
                </a:ext>
              </a:extLst>
            </p:cNvPr>
            <p:cNvSpPr/>
            <p:nvPr/>
          </p:nvSpPr>
          <p:spPr>
            <a:xfrm>
              <a:off x="7152619" y="3407602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4" name="Cube 803">
              <a:extLst>
                <a:ext uri="{FF2B5EF4-FFF2-40B4-BE49-F238E27FC236}">
                  <a16:creationId xmlns:a16="http://schemas.microsoft.com/office/drawing/2014/main" id="{2E1AC22B-A678-A00E-E184-4C999575034C}"/>
                </a:ext>
              </a:extLst>
            </p:cNvPr>
            <p:cNvSpPr/>
            <p:nvPr/>
          </p:nvSpPr>
          <p:spPr>
            <a:xfrm>
              <a:off x="7028794" y="3531428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1" name="Cube 780">
              <a:extLst>
                <a:ext uri="{FF2B5EF4-FFF2-40B4-BE49-F238E27FC236}">
                  <a16:creationId xmlns:a16="http://schemas.microsoft.com/office/drawing/2014/main" id="{6A2EA1EF-206D-D600-79AB-9BB6618F4572}"/>
                </a:ext>
              </a:extLst>
            </p:cNvPr>
            <p:cNvSpPr/>
            <p:nvPr/>
          </p:nvSpPr>
          <p:spPr>
            <a:xfrm>
              <a:off x="8633726" y="2170304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2" name="Cube 781">
              <a:extLst>
                <a:ext uri="{FF2B5EF4-FFF2-40B4-BE49-F238E27FC236}">
                  <a16:creationId xmlns:a16="http://schemas.microsoft.com/office/drawing/2014/main" id="{24E648C7-8974-50CB-DCDC-E1FA6B023B11}"/>
                </a:ext>
              </a:extLst>
            </p:cNvPr>
            <p:cNvSpPr/>
            <p:nvPr/>
          </p:nvSpPr>
          <p:spPr>
            <a:xfrm>
              <a:off x="8509901" y="2294130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3" name="Cube 782">
              <a:extLst>
                <a:ext uri="{FF2B5EF4-FFF2-40B4-BE49-F238E27FC236}">
                  <a16:creationId xmlns:a16="http://schemas.microsoft.com/office/drawing/2014/main" id="{B80109CE-1E4A-4577-2C0E-66FD5A4952CD}"/>
                </a:ext>
              </a:extLst>
            </p:cNvPr>
            <p:cNvSpPr/>
            <p:nvPr/>
          </p:nvSpPr>
          <p:spPr>
            <a:xfrm>
              <a:off x="8386077" y="2417955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4" name="Cube 783">
              <a:extLst>
                <a:ext uri="{FF2B5EF4-FFF2-40B4-BE49-F238E27FC236}">
                  <a16:creationId xmlns:a16="http://schemas.microsoft.com/office/drawing/2014/main" id="{DE74511B-AE24-4C9E-BAFD-E7BDB41F19BA}"/>
                </a:ext>
              </a:extLst>
            </p:cNvPr>
            <p:cNvSpPr/>
            <p:nvPr/>
          </p:nvSpPr>
          <p:spPr>
            <a:xfrm>
              <a:off x="8262252" y="2541781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5" name="Cube 784">
              <a:extLst>
                <a:ext uri="{FF2B5EF4-FFF2-40B4-BE49-F238E27FC236}">
                  <a16:creationId xmlns:a16="http://schemas.microsoft.com/office/drawing/2014/main" id="{B72447D1-046F-0563-6FD5-405849F7B7EC}"/>
                </a:ext>
              </a:extLst>
            </p:cNvPr>
            <p:cNvSpPr/>
            <p:nvPr/>
          </p:nvSpPr>
          <p:spPr>
            <a:xfrm>
              <a:off x="8138427" y="2665603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6" name="Cube 785">
              <a:extLst>
                <a:ext uri="{FF2B5EF4-FFF2-40B4-BE49-F238E27FC236}">
                  <a16:creationId xmlns:a16="http://schemas.microsoft.com/office/drawing/2014/main" id="{1EEDEEB1-073A-2F6B-2B71-108D56C05E53}"/>
                </a:ext>
              </a:extLst>
            </p:cNvPr>
            <p:cNvSpPr/>
            <p:nvPr/>
          </p:nvSpPr>
          <p:spPr>
            <a:xfrm>
              <a:off x="8014602" y="2789429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7" name="Cube 786">
              <a:extLst>
                <a:ext uri="{FF2B5EF4-FFF2-40B4-BE49-F238E27FC236}">
                  <a16:creationId xmlns:a16="http://schemas.microsoft.com/office/drawing/2014/main" id="{D85E9A08-8F48-55C0-99B3-DED1C4B93A3A}"/>
                </a:ext>
              </a:extLst>
            </p:cNvPr>
            <p:cNvSpPr/>
            <p:nvPr/>
          </p:nvSpPr>
          <p:spPr>
            <a:xfrm>
              <a:off x="7890778" y="2913254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8" name="Cube 787">
              <a:extLst>
                <a:ext uri="{FF2B5EF4-FFF2-40B4-BE49-F238E27FC236}">
                  <a16:creationId xmlns:a16="http://schemas.microsoft.com/office/drawing/2014/main" id="{C1581337-E567-1508-C46E-CE4CE229D029}"/>
                </a:ext>
              </a:extLst>
            </p:cNvPr>
            <p:cNvSpPr/>
            <p:nvPr/>
          </p:nvSpPr>
          <p:spPr>
            <a:xfrm>
              <a:off x="7766953" y="3037080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9" name="Cube 788">
              <a:extLst>
                <a:ext uri="{FF2B5EF4-FFF2-40B4-BE49-F238E27FC236}">
                  <a16:creationId xmlns:a16="http://schemas.microsoft.com/office/drawing/2014/main" id="{5700BB5C-EEC6-FEF4-BCE5-FA5B3BCD688A}"/>
                </a:ext>
              </a:extLst>
            </p:cNvPr>
            <p:cNvSpPr/>
            <p:nvPr/>
          </p:nvSpPr>
          <p:spPr>
            <a:xfrm>
              <a:off x="7643155" y="3159951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0" name="Cube 789">
              <a:extLst>
                <a:ext uri="{FF2B5EF4-FFF2-40B4-BE49-F238E27FC236}">
                  <a16:creationId xmlns:a16="http://schemas.microsoft.com/office/drawing/2014/main" id="{8A43661A-DA35-6FD9-BEE1-482CA3B88351}"/>
                </a:ext>
              </a:extLst>
            </p:cNvPr>
            <p:cNvSpPr/>
            <p:nvPr/>
          </p:nvSpPr>
          <p:spPr>
            <a:xfrm>
              <a:off x="7519330" y="3283777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1" name="Cube 790">
              <a:extLst>
                <a:ext uri="{FF2B5EF4-FFF2-40B4-BE49-F238E27FC236}">
                  <a16:creationId xmlns:a16="http://schemas.microsoft.com/office/drawing/2014/main" id="{B1E7E8D2-4951-AEA6-C762-9E3C3CD3753E}"/>
                </a:ext>
              </a:extLst>
            </p:cNvPr>
            <p:cNvSpPr/>
            <p:nvPr/>
          </p:nvSpPr>
          <p:spPr>
            <a:xfrm>
              <a:off x="7395506" y="3407602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2" name="Cube 791">
              <a:extLst>
                <a:ext uri="{FF2B5EF4-FFF2-40B4-BE49-F238E27FC236}">
                  <a16:creationId xmlns:a16="http://schemas.microsoft.com/office/drawing/2014/main" id="{82FC3E53-C576-2294-FB00-73A69E596726}"/>
                </a:ext>
              </a:extLst>
            </p:cNvPr>
            <p:cNvSpPr/>
            <p:nvPr/>
          </p:nvSpPr>
          <p:spPr>
            <a:xfrm>
              <a:off x="7271681" y="3531428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9" name="Cube 768">
              <a:extLst>
                <a:ext uri="{FF2B5EF4-FFF2-40B4-BE49-F238E27FC236}">
                  <a16:creationId xmlns:a16="http://schemas.microsoft.com/office/drawing/2014/main" id="{BB50B0B1-6BC9-5ABD-7CE6-68C47C89436C}"/>
                </a:ext>
              </a:extLst>
            </p:cNvPr>
            <p:cNvSpPr/>
            <p:nvPr/>
          </p:nvSpPr>
          <p:spPr>
            <a:xfrm>
              <a:off x="8878739" y="2170304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0" name="Cube 769">
              <a:extLst>
                <a:ext uri="{FF2B5EF4-FFF2-40B4-BE49-F238E27FC236}">
                  <a16:creationId xmlns:a16="http://schemas.microsoft.com/office/drawing/2014/main" id="{6EA78426-09C3-E62B-F956-444A1AC32446}"/>
                </a:ext>
              </a:extLst>
            </p:cNvPr>
            <p:cNvSpPr/>
            <p:nvPr/>
          </p:nvSpPr>
          <p:spPr>
            <a:xfrm>
              <a:off x="8754914" y="2294130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1" name="Cube 770">
              <a:extLst>
                <a:ext uri="{FF2B5EF4-FFF2-40B4-BE49-F238E27FC236}">
                  <a16:creationId xmlns:a16="http://schemas.microsoft.com/office/drawing/2014/main" id="{6EA58A02-84D8-D717-D782-3D07EC03EFA3}"/>
                </a:ext>
              </a:extLst>
            </p:cNvPr>
            <p:cNvSpPr/>
            <p:nvPr/>
          </p:nvSpPr>
          <p:spPr>
            <a:xfrm>
              <a:off x="8631090" y="2417955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2" name="Cube 771">
              <a:extLst>
                <a:ext uri="{FF2B5EF4-FFF2-40B4-BE49-F238E27FC236}">
                  <a16:creationId xmlns:a16="http://schemas.microsoft.com/office/drawing/2014/main" id="{67EEA034-01CD-E8E1-D165-6B6F7F955EBF}"/>
                </a:ext>
              </a:extLst>
            </p:cNvPr>
            <p:cNvSpPr/>
            <p:nvPr/>
          </p:nvSpPr>
          <p:spPr>
            <a:xfrm>
              <a:off x="8507265" y="2541781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3" name="Cube 772">
              <a:extLst>
                <a:ext uri="{FF2B5EF4-FFF2-40B4-BE49-F238E27FC236}">
                  <a16:creationId xmlns:a16="http://schemas.microsoft.com/office/drawing/2014/main" id="{0D07FE98-C145-CF81-BBB9-B60E96B9B44B}"/>
                </a:ext>
              </a:extLst>
            </p:cNvPr>
            <p:cNvSpPr/>
            <p:nvPr/>
          </p:nvSpPr>
          <p:spPr>
            <a:xfrm>
              <a:off x="8383440" y="2665603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4" name="Cube 773">
              <a:extLst>
                <a:ext uri="{FF2B5EF4-FFF2-40B4-BE49-F238E27FC236}">
                  <a16:creationId xmlns:a16="http://schemas.microsoft.com/office/drawing/2014/main" id="{4A29E860-7DF4-F48C-0633-9D76CFF460AA}"/>
                </a:ext>
              </a:extLst>
            </p:cNvPr>
            <p:cNvSpPr/>
            <p:nvPr/>
          </p:nvSpPr>
          <p:spPr>
            <a:xfrm>
              <a:off x="8259615" y="2789429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5" name="Cube 774">
              <a:extLst>
                <a:ext uri="{FF2B5EF4-FFF2-40B4-BE49-F238E27FC236}">
                  <a16:creationId xmlns:a16="http://schemas.microsoft.com/office/drawing/2014/main" id="{CC3DF335-E4FE-4A68-8471-E854344C8022}"/>
                </a:ext>
              </a:extLst>
            </p:cNvPr>
            <p:cNvSpPr/>
            <p:nvPr/>
          </p:nvSpPr>
          <p:spPr>
            <a:xfrm>
              <a:off x="8135791" y="2913254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6" name="Cube 775">
              <a:extLst>
                <a:ext uri="{FF2B5EF4-FFF2-40B4-BE49-F238E27FC236}">
                  <a16:creationId xmlns:a16="http://schemas.microsoft.com/office/drawing/2014/main" id="{F2395048-DA59-F949-6993-4D789ADAC962}"/>
                </a:ext>
              </a:extLst>
            </p:cNvPr>
            <p:cNvSpPr/>
            <p:nvPr/>
          </p:nvSpPr>
          <p:spPr>
            <a:xfrm>
              <a:off x="8011966" y="3037080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7" name="Cube 776">
              <a:extLst>
                <a:ext uri="{FF2B5EF4-FFF2-40B4-BE49-F238E27FC236}">
                  <a16:creationId xmlns:a16="http://schemas.microsoft.com/office/drawing/2014/main" id="{59FFEAEC-AB53-056F-BB8E-1F700DF35CEA}"/>
                </a:ext>
              </a:extLst>
            </p:cNvPr>
            <p:cNvSpPr/>
            <p:nvPr/>
          </p:nvSpPr>
          <p:spPr>
            <a:xfrm>
              <a:off x="7888168" y="3159951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8" name="Cube 777">
              <a:extLst>
                <a:ext uri="{FF2B5EF4-FFF2-40B4-BE49-F238E27FC236}">
                  <a16:creationId xmlns:a16="http://schemas.microsoft.com/office/drawing/2014/main" id="{C883A948-8830-31F9-BFB5-D79E95A490BE}"/>
                </a:ext>
              </a:extLst>
            </p:cNvPr>
            <p:cNvSpPr/>
            <p:nvPr/>
          </p:nvSpPr>
          <p:spPr>
            <a:xfrm>
              <a:off x="7764343" y="3283777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9" name="Cube 778">
              <a:extLst>
                <a:ext uri="{FF2B5EF4-FFF2-40B4-BE49-F238E27FC236}">
                  <a16:creationId xmlns:a16="http://schemas.microsoft.com/office/drawing/2014/main" id="{5ABC8BC7-78F2-69F3-5131-68C230830E73}"/>
                </a:ext>
              </a:extLst>
            </p:cNvPr>
            <p:cNvSpPr/>
            <p:nvPr/>
          </p:nvSpPr>
          <p:spPr>
            <a:xfrm>
              <a:off x="7640519" y="3407602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0" name="Cube 779">
              <a:extLst>
                <a:ext uri="{FF2B5EF4-FFF2-40B4-BE49-F238E27FC236}">
                  <a16:creationId xmlns:a16="http://schemas.microsoft.com/office/drawing/2014/main" id="{43F22F78-2B30-2CC4-4290-B55BED2F08A2}"/>
                </a:ext>
              </a:extLst>
            </p:cNvPr>
            <p:cNvSpPr/>
            <p:nvPr/>
          </p:nvSpPr>
          <p:spPr>
            <a:xfrm>
              <a:off x="7516694" y="3531428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04" name="Group 703">
              <a:extLst>
                <a:ext uri="{FF2B5EF4-FFF2-40B4-BE49-F238E27FC236}">
                  <a16:creationId xmlns:a16="http://schemas.microsoft.com/office/drawing/2014/main" id="{5FA3DFAD-6CA4-F00E-17FC-E54070686F73}"/>
                </a:ext>
              </a:extLst>
            </p:cNvPr>
            <p:cNvGrpSpPr/>
            <p:nvPr/>
          </p:nvGrpSpPr>
          <p:grpSpPr>
            <a:xfrm>
              <a:off x="6540638" y="1929323"/>
              <a:ext cx="1727805" cy="1726884"/>
              <a:chOff x="7422412" y="2431732"/>
              <a:chExt cx="1727805" cy="1726884"/>
            </a:xfrm>
            <a:solidFill>
              <a:schemeClr val="bg1">
                <a:lumMod val="85000"/>
                <a:lumOff val="15000"/>
              </a:schemeClr>
            </a:solidFill>
          </p:grpSpPr>
          <p:sp>
            <p:nvSpPr>
              <p:cNvPr id="757" name="Cube 756">
                <a:extLst>
                  <a:ext uri="{FF2B5EF4-FFF2-40B4-BE49-F238E27FC236}">
                    <a16:creationId xmlns:a16="http://schemas.microsoft.com/office/drawing/2014/main" id="{B8F68828-0CD8-346C-B03A-B992F6868581}"/>
                  </a:ext>
                </a:extLst>
              </p:cNvPr>
              <p:cNvSpPr/>
              <p:nvPr/>
            </p:nvSpPr>
            <p:spPr>
              <a:xfrm>
                <a:off x="8784457" y="2431732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58" name="Cube 757">
                <a:extLst>
                  <a:ext uri="{FF2B5EF4-FFF2-40B4-BE49-F238E27FC236}">
                    <a16:creationId xmlns:a16="http://schemas.microsoft.com/office/drawing/2014/main" id="{EDF01CBB-42F8-1908-582C-23B2796704E7}"/>
                  </a:ext>
                </a:extLst>
              </p:cNvPr>
              <p:cNvSpPr/>
              <p:nvPr/>
            </p:nvSpPr>
            <p:spPr>
              <a:xfrm>
                <a:off x="8660632" y="2555558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59" name="Cube 758">
                <a:extLst>
                  <a:ext uri="{FF2B5EF4-FFF2-40B4-BE49-F238E27FC236}">
                    <a16:creationId xmlns:a16="http://schemas.microsoft.com/office/drawing/2014/main" id="{AE9BA0AF-A2A9-A90C-A054-04206310105A}"/>
                  </a:ext>
                </a:extLst>
              </p:cNvPr>
              <p:cNvSpPr/>
              <p:nvPr/>
            </p:nvSpPr>
            <p:spPr>
              <a:xfrm>
                <a:off x="8536808" y="2679383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0" name="Cube 759">
                <a:extLst>
                  <a:ext uri="{FF2B5EF4-FFF2-40B4-BE49-F238E27FC236}">
                    <a16:creationId xmlns:a16="http://schemas.microsoft.com/office/drawing/2014/main" id="{7E52158E-FE92-A2FC-43AD-76B2B10155A7}"/>
                  </a:ext>
                </a:extLst>
              </p:cNvPr>
              <p:cNvSpPr/>
              <p:nvPr/>
            </p:nvSpPr>
            <p:spPr>
              <a:xfrm>
                <a:off x="8412983" y="2803209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1" name="Cube 760">
                <a:extLst>
                  <a:ext uri="{FF2B5EF4-FFF2-40B4-BE49-F238E27FC236}">
                    <a16:creationId xmlns:a16="http://schemas.microsoft.com/office/drawing/2014/main" id="{ACB32D23-D390-AB89-4C10-97D348CD2EBC}"/>
                  </a:ext>
                </a:extLst>
              </p:cNvPr>
              <p:cNvSpPr/>
              <p:nvPr/>
            </p:nvSpPr>
            <p:spPr>
              <a:xfrm>
                <a:off x="8289158" y="2927031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2" name="Cube 761">
                <a:extLst>
                  <a:ext uri="{FF2B5EF4-FFF2-40B4-BE49-F238E27FC236}">
                    <a16:creationId xmlns:a16="http://schemas.microsoft.com/office/drawing/2014/main" id="{A233D046-3EBB-1D9C-BB74-D82906984563}"/>
                  </a:ext>
                </a:extLst>
              </p:cNvPr>
              <p:cNvSpPr/>
              <p:nvPr/>
            </p:nvSpPr>
            <p:spPr>
              <a:xfrm>
                <a:off x="8165333" y="3050857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3" name="Cube 762">
                <a:extLst>
                  <a:ext uri="{FF2B5EF4-FFF2-40B4-BE49-F238E27FC236}">
                    <a16:creationId xmlns:a16="http://schemas.microsoft.com/office/drawing/2014/main" id="{023B84D4-75B2-E6A2-D3F4-EBE8ED26FD43}"/>
                  </a:ext>
                </a:extLst>
              </p:cNvPr>
              <p:cNvSpPr/>
              <p:nvPr/>
            </p:nvSpPr>
            <p:spPr>
              <a:xfrm>
                <a:off x="8041509" y="3174682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4" name="Cube 763">
                <a:extLst>
                  <a:ext uri="{FF2B5EF4-FFF2-40B4-BE49-F238E27FC236}">
                    <a16:creationId xmlns:a16="http://schemas.microsoft.com/office/drawing/2014/main" id="{940EF2E4-9CFE-7D77-6966-637F5C2A308E}"/>
                  </a:ext>
                </a:extLst>
              </p:cNvPr>
              <p:cNvSpPr/>
              <p:nvPr/>
            </p:nvSpPr>
            <p:spPr>
              <a:xfrm>
                <a:off x="7917684" y="3298508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5" name="Cube 764">
                <a:extLst>
                  <a:ext uri="{FF2B5EF4-FFF2-40B4-BE49-F238E27FC236}">
                    <a16:creationId xmlns:a16="http://schemas.microsoft.com/office/drawing/2014/main" id="{9AB9FEA1-0A73-A7E7-FAB2-6BE6821DAE1A}"/>
                  </a:ext>
                </a:extLst>
              </p:cNvPr>
              <p:cNvSpPr/>
              <p:nvPr/>
            </p:nvSpPr>
            <p:spPr>
              <a:xfrm>
                <a:off x="7793886" y="3421379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6" name="Cube 765">
                <a:extLst>
                  <a:ext uri="{FF2B5EF4-FFF2-40B4-BE49-F238E27FC236}">
                    <a16:creationId xmlns:a16="http://schemas.microsoft.com/office/drawing/2014/main" id="{19A3D38D-7246-96B4-5F68-4052A48707A6}"/>
                  </a:ext>
                </a:extLst>
              </p:cNvPr>
              <p:cNvSpPr/>
              <p:nvPr/>
            </p:nvSpPr>
            <p:spPr>
              <a:xfrm>
                <a:off x="7670061" y="3545205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7" name="Cube 766">
                <a:extLst>
                  <a:ext uri="{FF2B5EF4-FFF2-40B4-BE49-F238E27FC236}">
                    <a16:creationId xmlns:a16="http://schemas.microsoft.com/office/drawing/2014/main" id="{67ADA8C7-0E20-825D-8D76-66660F823CAD}"/>
                  </a:ext>
                </a:extLst>
              </p:cNvPr>
              <p:cNvSpPr/>
              <p:nvPr/>
            </p:nvSpPr>
            <p:spPr>
              <a:xfrm>
                <a:off x="7546237" y="3669030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8" name="Cube 767">
                <a:extLst>
                  <a:ext uri="{FF2B5EF4-FFF2-40B4-BE49-F238E27FC236}">
                    <a16:creationId xmlns:a16="http://schemas.microsoft.com/office/drawing/2014/main" id="{3B10C547-AC97-C746-7343-8F04CCBE5D8C}"/>
                  </a:ext>
                </a:extLst>
              </p:cNvPr>
              <p:cNvSpPr/>
              <p:nvPr/>
            </p:nvSpPr>
            <p:spPr>
              <a:xfrm>
                <a:off x="7422412" y="3792856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05" name="Group 704">
              <a:extLst>
                <a:ext uri="{FF2B5EF4-FFF2-40B4-BE49-F238E27FC236}">
                  <a16:creationId xmlns:a16="http://schemas.microsoft.com/office/drawing/2014/main" id="{E39957E8-EAC0-504E-C030-EF0393FB81B3}"/>
                </a:ext>
              </a:extLst>
            </p:cNvPr>
            <p:cNvGrpSpPr/>
            <p:nvPr/>
          </p:nvGrpSpPr>
          <p:grpSpPr>
            <a:xfrm>
              <a:off x="6783525" y="1929323"/>
              <a:ext cx="1727805" cy="1726884"/>
              <a:chOff x="7422412" y="2431732"/>
              <a:chExt cx="1727805" cy="1726884"/>
            </a:xfrm>
            <a:solidFill>
              <a:schemeClr val="bg1">
                <a:lumMod val="85000"/>
                <a:lumOff val="15000"/>
              </a:schemeClr>
            </a:solidFill>
          </p:grpSpPr>
          <p:sp>
            <p:nvSpPr>
              <p:cNvPr id="745" name="Cube 744">
                <a:extLst>
                  <a:ext uri="{FF2B5EF4-FFF2-40B4-BE49-F238E27FC236}">
                    <a16:creationId xmlns:a16="http://schemas.microsoft.com/office/drawing/2014/main" id="{AA24067E-0573-7466-98DC-AB9E198D63A6}"/>
                  </a:ext>
                </a:extLst>
              </p:cNvPr>
              <p:cNvSpPr/>
              <p:nvPr/>
            </p:nvSpPr>
            <p:spPr>
              <a:xfrm>
                <a:off x="8784457" y="2431732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46" name="Cube 745">
                <a:extLst>
                  <a:ext uri="{FF2B5EF4-FFF2-40B4-BE49-F238E27FC236}">
                    <a16:creationId xmlns:a16="http://schemas.microsoft.com/office/drawing/2014/main" id="{E262EC4E-C498-4A00-0D9B-ED2B95A4D247}"/>
                  </a:ext>
                </a:extLst>
              </p:cNvPr>
              <p:cNvSpPr/>
              <p:nvPr/>
            </p:nvSpPr>
            <p:spPr>
              <a:xfrm>
                <a:off x="8660632" y="2555558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47" name="Cube 746">
                <a:extLst>
                  <a:ext uri="{FF2B5EF4-FFF2-40B4-BE49-F238E27FC236}">
                    <a16:creationId xmlns:a16="http://schemas.microsoft.com/office/drawing/2014/main" id="{E42A3368-38A5-75B9-279B-FC804966060F}"/>
                  </a:ext>
                </a:extLst>
              </p:cNvPr>
              <p:cNvSpPr/>
              <p:nvPr/>
            </p:nvSpPr>
            <p:spPr>
              <a:xfrm>
                <a:off x="8536808" y="2679383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48" name="Cube 747">
                <a:extLst>
                  <a:ext uri="{FF2B5EF4-FFF2-40B4-BE49-F238E27FC236}">
                    <a16:creationId xmlns:a16="http://schemas.microsoft.com/office/drawing/2014/main" id="{D34CA9F1-4781-7CD0-5F92-22E390BBEFF1}"/>
                  </a:ext>
                </a:extLst>
              </p:cNvPr>
              <p:cNvSpPr/>
              <p:nvPr/>
            </p:nvSpPr>
            <p:spPr>
              <a:xfrm>
                <a:off x="8412983" y="2803209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49" name="Cube 748">
                <a:extLst>
                  <a:ext uri="{FF2B5EF4-FFF2-40B4-BE49-F238E27FC236}">
                    <a16:creationId xmlns:a16="http://schemas.microsoft.com/office/drawing/2014/main" id="{46A05CA8-1E98-B8E0-2C35-0DBA078F7F1A}"/>
                  </a:ext>
                </a:extLst>
              </p:cNvPr>
              <p:cNvSpPr/>
              <p:nvPr/>
            </p:nvSpPr>
            <p:spPr>
              <a:xfrm>
                <a:off x="8289158" y="2927031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50" name="Cube 749">
                <a:extLst>
                  <a:ext uri="{FF2B5EF4-FFF2-40B4-BE49-F238E27FC236}">
                    <a16:creationId xmlns:a16="http://schemas.microsoft.com/office/drawing/2014/main" id="{6E0D7BD4-1E2A-C077-E811-B4C10762AB52}"/>
                  </a:ext>
                </a:extLst>
              </p:cNvPr>
              <p:cNvSpPr/>
              <p:nvPr/>
            </p:nvSpPr>
            <p:spPr>
              <a:xfrm>
                <a:off x="8165333" y="3050857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51" name="Cube 750">
                <a:extLst>
                  <a:ext uri="{FF2B5EF4-FFF2-40B4-BE49-F238E27FC236}">
                    <a16:creationId xmlns:a16="http://schemas.microsoft.com/office/drawing/2014/main" id="{6DFAB31D-B717-DEDA-7AE2-FBE036D3E375}"/>
                  </a:ext>
                </a:extLst>
              </p:cNvPr>
              <p:cNvSpPr/>
              <p:nvPr/>
            </p:nvSpPr>
            <p:spPr>
              <a:xfrm>
                <a:off x="8041509" y="3174682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52" name="Cube 751">
                <a:extLst>
                  <a:ext uri="{FF2B5EF4-FFF2-40B4-BE49-F238E27FC236}">
                    <a16:creationId xmlns:a16="http://schemas.microsoft.com/office/drawing/2014/main" id="{E454940D-209D-2233-2A69-3C9F67A07C21}"/>
                  </a:ext>
                </a:extLst>
              </p:cNvPr>
              <p:cNvSpPr/>
              <p:nvPr/>
            </p:nvSpPr>
            <p:spPr>
              <a:xfrm>
                <a:off x="7917684" y="3298508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53" name="Cube 752">
                <a:extLst>
                  <a:ext uri="{FF2B5EF4-FFF2-40B4-BE49-F238E27FC236}">
                    <a16:creationId xmlns:a16="http://schemas.microsoft.com/office/drawing/2014/main" id="{B6D6D6C6-5FEB-623A-2D27-624CEFD73C73}"/>
                  </a:ext>
                </a:extLst>
              </p:cNvPr>
              <p:cNvSpPr/>
              <p:nvPr/>
            </p:nvSpPr>
            <p:spPr>
              <a:xfrm>
                <a:off x="7793886" y="3421379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54" name="Cube 753">
                <a:extLst>
                  <a:ext uri="{FF2B5EF4-FFF2-40B4-BE49-F238E27FC236}">
                    <a16:creationId xmlns:a16="http://schemas.microsoft.com/office/drawing/2014/main" id="{5D4AA364-FCC7-DC58-7D86-99CC4ACE16E9}"/>
                  </a:ext>
                </a:extLst>
              </p:cNvPr>
              <p:cNvSpPr/>
              <p:nvPr/>
            </p:nvSpPr>
            <p:spPr>
              <a:xfrm>
                <a:off x="7670061" y="3545205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55" name="Cube 754">
                <a:extLst>
                  <a:ext uri="{FF2B5EF4-FFF2-40B4-BE49-F238E27FC236}">
                    <a16:creationId xmlns:a16="http://schemas.microsoft.com/office/drawing/2014/main" id="{E9CE5FC3-3C80-5F06-92B8-680017619379}"/>
                  </a:ext>
                </a:extLst>
              </p:cNvPr>
              <p:cNvSpPr/>
              <p:nvPr/>
            </p:nvSpPr>
            <p:spPr>
              <a:xfrm>
                <a:off x="7546237" y="3669030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56" name="Cube 755">
                <a:extLst>
                  <a:ext uri="{FF2B5EF4-FFF2-40B4-BE49-F238E27FC236}">
                    <a16:creationId xmlns:a16="http://schemas.microsoft.com/office/drawing/2014/main" id="{5384DAB8-A374-D72A-FD3D-4C31188761E6}"/>
                  </a:ext>
                </a:extLst>
              </p:cNvPr>
              <p:cNvSpPr/>
              <p:nvPr/>
            </p:nvSpPr>
            <p:spPr>
              <a:xfrm>
                <a:off x="7422412" y="3792856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06" name="Group 705">
              <a:extLst>
                <a:ext uri="{FF2B5EF4-FFF2-40B4-BE49-F238E27FC236}">
                  <a16:creationId xmlns:a16="http://schemas.microsoft.com/office/drawing/2014/main" id="{E5CB9DF1-4F25-5936-6157-10784541D66C}"/>
                </a:ext>
              </a:extLst>
            </p:cNvPr>
            <p:cNvGrpSpPr/>
            <p:nvPr/>
          </p:nvGrpSpPr>
          <p:grpSpPr>
            <a:xfrm>
              <a:off x="7028794" y="1929323"/>
              <a:ext cx="1727805" cy="1726884"/>
              <a:chOff x="7422412" y="2431732"/>
              <a:chExt cx="1727805" cy="1726884"/>
            </a:xfrm>
            <a:solidFill>
              <a:schemeClr val="bg1">
                <a:lumMod val="85000"/>
                <a:lumOff val="15000"/>
              </a:schemeClr>
            </a:solidFill>
          </p:grpSpPr>
          <p:sp>
            <p:nvSpPr>
              <p:cNvPr id="733" name="Cube 732">
                <a:extLst>
                  <a:ext uri="{FF2B5EF4-FFF2-40B4-BE49-F238E27FC236}">
                    <a16:creationId xmlns:a16="http://schemas.microsoft.com/office/drawing/2014/main" id="{74586F7E-605D-3A72-886A-1EDCE5FC671A}"/>
                  </a:ext>
                </a:extLst>
              </p:cNvPr>
              <p:cNvSpPr/>
              <p:nvPr/>
            </p:nvSpPr>
            <p:spPr>
              <a:xfrm>
                <a:off x="8784457" y="2431732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4" name="Cube 733">
                <a:extLst>
                  <a:ext uri="{FF2B5EF4-FFF2-40B4-BE49-F238E27FC236}">
                    <a16:creationId xmlns:a16="http://schemas.microsoft.com/office/drawing/2014/main" id="{790A1E3A-AAAD-A6E2-1D3C-E6596D3F5AAC}"/>
                  </a:ext>
                </a:extLst>
              </p:cNvPr>
              <p:cNvSpPr/>
              <p:nvPr/>
            </p:nvSpPr>
            <p:spPr>
              <a:xfrm>
                <a:off x="8660632" y="2555558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5" name="Cube 734">
                <a:extLst>
                  <a:ext uri="{FF2B5EF4-FFF2-40B4-BE49-F238E27FC236}">
                    <a16:creationId xmlns:a16="http://schemas.microsoft.com/office/drawing/2014/main" id="{D072F7E9-1B9F-1365-C1F3-5E5475AB46FB}"/>
                  </a:ext>
                </a:extLst>
              </p:cNvPr>
              <p:cNvSpPr/>
              <p:nvPr/>
            </p:nvSpPr>
            <p:spPr>
              <a:xfrm>
                <a:off x="8536808" y="2679383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6" name="Cube 735">
                <a:extLst>
                  <a:ext uri="{FF2B5EF4-FFF2-40B4-BE49-F238E27FC236}">
                    <a16:creationId xmlns:a16="http://schemas.microsoft.com/office/drawing/2014/main" id="{E0756AA2-72EE-77B6-E5AB-8CD308A32BDE}"/>
                  </a:ext>
                </a:extLst>
              </p:cNvPr>
              <p:cNvSpPr/>
              <p:nvPr/>
            </p:nvSpPr>
            <p:spPr>
              <a:xfrm>
                <a:off x="8412983" y="2803209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7" name="Cube 736">
                <a:extLst>
                  <a:ext uri="{FF2B5EF4-FFF2-40B4-BE49-F238E27FC236}">
                    <a16:creationId xmlns:a16="http://schemas.microsoft.com/office/drawing/2014/main" id="{F8DA8A7C-3C36-8756-890C-98254E8DAE33}"/>
                  </a:ext>
                </a:extLst>
              </p:cNvPr>
              <p:cNvSpPr/>
              <p:nvPr/>
            </p:nvSpPr>
            <p:spPr>
              <a:xfrm>
                <a:off x="8289158" y="2927031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8" name="Cube 737">
                <a:extLst>
                  <a:ext uri="{FF2B5EF4-FFF2-40B4-BE49-F238E27FC236}">
                    <a16:creationId xmlns:a16="http://schemas.microsoft.com/office/drawing/2014/main" id="{B3EE0C92-B49F-2EC9-8AA0-FE0A1B4AF259}"/>
                  </a:ext>
                </a:extLst>
              </p:cNvPr>
              <p:cNvSpPr/>
              <p:nvPr/>
            </p:nvSpPr>
            <p:spPr>
              <a:xfrm>
                <a:off x="8165333" y="3050857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9" name="Cube 738">
                <a:extLst>
                  <a:ext uri="{FF2B5EF4-FFF2-40B4-BE49-F238E27FC236}">
                    <a16:creationId xmlns:a16="http://schemas.microsoft.com/office/drawing/2014/main" id="{7F415D28-10A5-D8CC-2CA1-4FA420CDA420}"/>
                  </a:ext>
                </a:extLst>
              </p:cNvPr>
              <p:cNvSpPr/>
              <p:nvPr/>
            </p:nvSpPr>
            <p:spPr>
              <a:xfrm>
                <a:off x="8041509" y="3174682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40" name="Cube 739">
                <a:extLst>
                  <a:ext uri="{FF2B5EF4-FFF2-40B4-BE49-F238E27FC236}">
                    <a16:creationId xmlns:a16="http://schemas.microsoft.com/office/drawing/2014/main" id="{5FBBFA29-6238-DCD3-B0C6-006BF6BD8A6F}"/>
                  </a:ext>
                </a:extLst>
              </p:cNvPr>
              <p:cNvSpPr/>
              <p:nvPr/>
            </p:nvSpPr>
            <p:spPr>
              <a:xfrm>
                <a:off x="7917684" y="3298508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41" name="Cube 740">
                <a:extLst>
                  <a:ext uri="{FF2B5EF4-FFF2-40B4-BE49-F238E27FC236}">
                    <a16:creationId xmlns:a16="http://schemas.microsoft.com/office/drawing/2014/main" id="{593ED2A0-BAD5-E488-DDD8-BFA90E809CBD}"/>
                  </a:ext>
                </a:extLst>
              </p:cNvPr>
              <p:cNvSpPr/>
              <p:nvPr/>
            </p:nvSpPr>
            <p:spPr>
              <a:xfrm>
                <a:off x="7793886" y="3421379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42" name="Cube 741">
                <a:extLst>
                  <a:ext uri="{FF2B5EF4-FFF2-40B4-BE49-F238E27FC236}">
                    <a16:creationId xmlns:a16="http://schemas.microsoft.com/office/drawing/2014/main" id="{69D7B6E5-8754-1DBE-B3D3-8B928C0A8AC4}"/>
                  </a:ext>
                </a:extLst>
              </p:cNvPr>
              <p:cNvSpPr/>
              <p:nvPr/>
            </p:nvSpPr>
            <p:spPr>
              <a:xfrm>
                <a:off x="7670061" y="3545205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43" name="Cube 742">
                <a:extLst>
                  <a:ext uri="{FF2B5EF4-FFF2-40B4-BE49-F238E27FC236}">
                    <a16:creationId xmlns:a16="http://schemas.microsoft.com/office/drawing/2014/main" id="{B3F6E061-91B8-F839-8834-5E8915BD4027}"/>
                  </a:ext>
                </a:extLst>
              </p:cNvPr>
              <p:cNvSpPr/>
              <p:nvPr/>
            </p:nvSpPr>
            <p:spPr>
              <a:xfrm>
                <a:off x="7546237" y="3669030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44" name="Cube 743">
                <a:extLst>
                  <a:ext uri="{FF2B5EF4-FFF2-40B4-BE49-F238E27FC236}">
                    <a16:creationId xmlns:a16="http://schemas.microsoft.com/office/drawing/2014/main" id="{DEE9C38F-BE40-1AB2-9F24-E617C85908D0}"/>
                  </a:ext>
                </a:extLst>
              </p:cNvPr>
              <p:cNvSpPr/>
              <p:nvPr/>
            </p:nvSpPr>
            <p:spPr>
              <a:xfrm>
                <a:off x="7422412" y="3792856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07" name="Group 706">
              <a:extLst>
                <a:ext uri="{FF2B5EF4-FFF2-40B4-BE49-F238E27FC236}">
                  <a16:creationId xmlns:a16="http://schemas.microsoft.com/office/drawing/2014/main" id="{CC8CEAA3-88D2-DCB8-A877-1F0E3518F503}"/>
                </a:ext>
              </a:extLst>
            </p:cNvPr>
            <p:cNvGrpSpPr/>
            <p:nvPr/>
          </p:nvGrpSpPr>
          <p:grpSpPr>
            <a:xfrm>
              <a:off x="7271681" y="1929323"/>
              <a:ext cx="1727805" cy="1726884"/>
              <a:chOff x="7422412" y="2431732"/>
              <a:chExt cx="1727805" cy="1726884"/>
            </a:xfrm>
            <a:solidFill>
              <a:schemeClr val="bg1">
                <a:lumMod val="85000"/>
                <a:lumOff val="15000"/>
              </a:schemeClr>
            </a:solidFill>
          </p:grpSpPr>
          <p:sp>
            <p:nvSpPr>
              <p:cNvPr id="721" name="Cube 720">
                <a:extLst>
                  <a:ext uri="{FF2B5EF4-FFF2-40B4-BE49-F238E27FC236}">
                    <a16:creationId xmlns:a16="http://schemas.microsoft.com/office/drawing/2014/main" id="{DCC6B040-6034-7D27-2C4A-2B86844ED6EF}"/>
                  </a:ext>
                </a:extLst>
              </p:cNvPr>
              <p:cNvSpPr/>
              <p:nvPr/>
            </p:nvSpPr>
            <p:spPr>
              <a:xfrm>
                <a:off x="8784457" y="2431732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2" name="Cube 721">
                <a:extLst>
                  <a:ext uri="{FF2B5EF4-FFF2-40B4-BE49-F238E27FC236}">
                    <a16:creationId xmlns:a16="http://schemas.microsoft.com/office/drawing/2014/main" id="{CE184485-B54F-7F93-AEFE-B1687EDB9775}"/>
                  </a:ext>
                </a:extLst>
              </p:cNvPr>
              <p:cNvSpPr/>
              <p:nvPr/>
            </p:nvSpPr>
            <p:spPr>
              <a:xfrm>
                <a:off x="8660632" y="2555558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3" name="Cube 722">
                <a:extLst>
                  <a:ext uri="{FF2B5EF4-FFF2-40B4-BE49-F238E27FC236}">
                    <a16:creationId xmlns:a16="http://schemas.microsoft.com/office/drawing/2014/main" id="{9EAC230C-BFF3-39E9-BD1D-DAEA1DBE0676}"/>
                  </a:ext>
                </a:extLst>
              </p:cNvPr>
              <p:cNvSpPr/>
              <p:nvPr/>
            </p:nvSpPr>
            <p:spPr>
              <a:xfrm>
                <a:off x="8536808" y="2679383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4" name="Cube 723">
                <a:extLst>
                  <a:ext uri="{FF2B5EF4-FFF2-40B4-BE49-F238E27FC236}">
                    <a16:creationId xmlns:a16="http://schemas.microsoft.com/office/drawing/2014/main" id="{B918A993-A492-A795-EE74-7515A8F08FB9}"/>
                  </a:ext>
                </a:extLst>
              </p:cNvPr>
              <p:cNvSpPr/>
              <p:nvPr/>
            </p:nvSpPr>
            <p:spPr>
              <a:xfrm>
                <a:off x="8412983" y="2803209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5" name="Cube 724">
                <a:extLst>
                  <a:ext uri="{FF2B5EF4-FFF2-40B4-BE49-F238E27FC236}">
                    <a16:creationId xmlns:a16="http://schemas.microsoft.com/office/drawing/2014/main" id="{DFBB07EA-6F2C-0DB0-20AF-727102C18922}"/>
                  </a:ext>
                </a:extLst>
              </p:cNvPr>
              <p:cNvSpPr/>
              <p:nvPr/>
            </p:nvSpPr>
            <p:spPr>
              <a:xfrm>
                <a:off x="8289158" y="2927031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6" name="Cube 725">
                <a:extLst>
                  <a:ext uri="{FF2B5EF4-FFF2-40B4-BE49-F238E27FC236}">
                    <a16:creationId xmlns:a16="http://schemas.microsoft.com/office/drawing/2014/main" id="{F7E57520-2F64-470C-3D6E-6AC81ADB5FAC}"/>
                  </a:ext>
                </a:extLst>
              </p:cNvPr>
              <p:cNvSpPr/>
              <p:nvPr/>
            </p:nvSpPr>
            <p:spPr>
              <a:xfrm>
                <a:off x="8165333" y="3050857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7" name="Cube 726">
                <a:extLst>
                  <a:ext uri="{FF2B5EF4-FFF2-40B4-BE49-F238E27FC236}">
                    <a16:creationId xmlns:a16="http://schemas.microsoft.com/office/drawing/2014/main" id="{83BF097D-95E3-7940-19D4-4C2123BBB093}"/>
                  </a:ext>
                </a:extLst>
              </p:cNvPr>
              <p:cNvSpPr/>
              <p:nvPr/>
            </p:nvSpPr>
            <p:spPr>
              <a:xfrm>
                <a:off x="8041509" y="3174682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8" name="Cube 727">
                <a:extLst>
                  <a:ext uri="{FF2B5EF4-FFF2-40B4-BE49-F238E27FC236}">
                    <a16:creationId xmlns:a16="http://schemas.microsoft.com/office/drawing/2014/main" id="{A3191308-0D4D-C711-199E-C95BEA0DF868}"/>
                  </a:ext>
                </a:extLst>
              </p:cNvPr>
              <p:cNvSpPr/>
              <p:nvPr/>
            </p:nvSpPr>
            <p:spPr>
              <a:xfrm>
                <a:off x="7917684" y="3298508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9" name="Cube 728">
                <a:extLst>
                  <a:ext uri="{FF2B5EF4-FFF2-40B4-BE49-F238E27FC236}">
                    <a16:creationId xmlns:a16="http://schemas.microsoft.com/office/drawing/2014/main" id="{3D805519-E7B0-E0CD-D05E-DFF52137EB85}"/>
                  </a:ext>
                </a:extLst>
              </p:cNvPr>
              <p:cNvSpPr/>
              <p:nvPr/>
            </p:nvSpPr>
            <p:spPr>
              <a:xfrm>
                <a:off x="7793886" y="3421379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0" name="Cube 729">
                <a:extLst>
                  <a:ext uri="{FF2B5EF4-FFF2-40B4-BE49-F238E27FC236}">
                    <a16:creationId xmlns:a16="http://schemas.microsoft.com/office/drawing/2014/main" id="{50602020-797F-3C22-E47F-75DACD20B640}"/>
                  </a:ext>
                </a:extLst>
              </p:cNvPr>
              <p:cNvSpPr/>
              <p:nvPr/>
            </p:nvSpPr>
            <p:spPr>
              <a:xfrm>
                <a:off x="7670061" y="3545205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1" name="Cube 730">
                <a:extLst>
                  <a:ext uri="{FF2B5EF4-FFF2-40B4-BE49-F238E27FC236}">
                    <a16:creationId xmlns:a16="http://schemas.microsoft.com/office/drawing/2014/main" id="{23195F6E-794E-E88C-FF65-BABD789E857C}"/>
                  </a:ext>
                </a:extLst>
              </p:cNvPr>
              <p:cNvSpPr/>
              <p:nvPr/>
            </p:nvSpPr>
            <p:spPr>
              <a:xfrm>
                <a:off x="7546237" y="3669030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2" name="Cube 731">
                <a:extLst>
                  <a:ext uri="{FF2B5EF4-FFF2-40B4-BE49-F238E27FC236}">
                    <a16:creationId xmlns:a16="http://schemas.microsoft.com/office/drawing/2014/main" id="{9B7AF509-DF4D-9995-9D95-89215A384C3E}"/>
                  </a:ext>
                </a:extLst>
              </p:cNvPr>
              <p:cNvSpPr/>
              <p:nvPr/>
            </p:nvSpPr>
            <p:spPr>
              <a:xfrm>
                <a:off x="7422412" y="3792856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08" name="Group 707">
              <a:extLst>
                <a:ext uri="{FF2B5EF4-FFF2-40B4-BE49-F238E27FC236}">
                  <a16:creationId xmlns:a16="http://schemas.microsoft.com/office/drawing/2014/main" id="{77D35507-D229-1477-D829-F1063730761B}"/>
                </a:ext>
              </a:extLst>
            </p:cNvPr>
            <p:cNvGrpSpPr/>
            <p:nvPr/>
          </p:nvGrpSpPr>
          <p:grpSpPr>
            <a:xfrm>
              <a:off x="7516694" y="1929323"/>
              <a:ext cx="1727805" cy="1726884"/>
              <a:chOff x="7422412" y="2431732"/>
              <a:chExt cx="1727805" cy="1726884"/>
            </a:xfrm>
            <a:solidFill>
              <a:schemeClr val="bg1">
                <a:lumMod val="85000"/>
                <a:lumOff val="15000"/>
              </a:schemeClr>
            </a:solidFill>
          </p:grpSpPr>
          <p:sp>
            <p:nvSpPr>
              <p:cNvPr id="709" name="Cube 708">
                <a:extLst>
                  <a:ext uri="{FF2B5EF4-FFF2-40B4-BE49-F238E27FC236}">
                    <a16:creationId xmlns:a16="http://schemas.microsoft.com/office/drawing/2014/main" id="{DB2BCA5F-3ABF-047D-378C-94D5B9927152}"/>
                  </a:ext>
                </a:extLst>
              </p:cNvPr>
              <p:cNvSpPr/>
              <p:nvPr/>
            </p:nvSpPr>
            <p:spPr>
              <a:xfrm>
                <a:off x="8784457" y="2431732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0" name="Cube 709">
                <a:extLst>
                  <a:ext uri="{FF2B5EF4-FFF2-40B4-BE49-F238E27FC236}">
                    <a16:creationId xmlns:a16="http://schemas.microsoft.com/office/drawing/2014/main" id="{24448B3A-F71D-6515-7D8F-B2E605D610A0}"/>
                  </a:ext>
                </a:extLst>
              </p:cNvPr>
              <p:cNvSpPr/>
              <p:nvPr/>
            </p:nvSpPr>
            <p:spPr>
              <a:xfrm>
                <a:off x="8660632" y="2555558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1" name="Cube 710">
                <a:extLst>
                  <a:ext uri="{FF2B5EF4-FFF2-40B4-BE49-F238E27FC236}">
                    <a16:creationId xmlns:a16="http://schemas.microsoft.com/office/drawing/2014/main" id="{B69E8902-68F7-8EB4-E0FB-89F71E16EDAE}"/>
                  </a:ext>
                </a:extLst>
              </p:cNvPr>
              <p:cNvSpPr/>
              <p:nvPr/>
            </p:nvSpPr>
            <p:spPr>
              <a:xfrm>
                <a:off x="8536808" y="2679383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2" name="Cube 711">
                <a:extLst>
                  <a:ext uri="{FF2B5EF4-FFF2-40B4-BE49-F238E27FC236}">
                    <a16:creationId xmlns:a16="http://schemas.microsoft.com/office/drawing/2014/main" id="{74E9EF2B-69EA-2E87-C2E0-ECDE2C92AF7B}"/>
                  </a:ext>
                </a:extLst>
              </p:cNvPr>
              <p:cNvSpPr/>
              <p:nvPr/>
            </p:nvSpPr>
            <p:spPr>
              <a:xfrm>
                <a:off x="8412983" y="2803209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3" name="Cube 712">
                <a:extLst>
                  <a:ext uri="{FF2B5EF4-FFF2-40B4-BE49-F238E27FC236}">
                    <a16:creationId xmlns:a16="http://schemas.microsoft.com/office/drawing/2014/main" id="{9565B0BC-0621-CC01-5BA4-32172DAEDC2C}"/>
                  </a:ext>
                </a:extLst>
              </p:cNvPr>
              <p:cNvSpPr/>
              <p:nvPr/>
            </p:nvSpPr>
            <p:spPr>
              <a:xfrm>
                <a:off x="8289158" y="2927031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4" name="Cube 713">
                <a:extLst>
                  <a:ext uri="{FF2B5EF4-FFF2-40B4-BE49-F238E27FC236}">
                    <a16:creationId xmlns:a16="http://schemas.microsoft.com/office/drawing/2014/main" id="{AC02B0C8-E6D1-7F55-E461-D6E85C541BF7}"/>
                  </a:ext>
                </a:extLst>
              </p:cNvPr>
              <p:cNvSpPr/>
              <p:nvPr/>
            </p:nvSpPr>
            <p:spPr>
              <a:xfrm>
                <a:off x="8165333" y="3050857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5" name="Cube 714">
                <a:extLst>
                  <a:ext uri="{FF2B5EF4-FFF2-40B4-BE49-F238E27FC236}">
                    <a16:creationId xmlns:a16="http://schemas.microsoft.com/office/drawing/2014/main" id="{2D70996D-5DF7-AA64-410F-5C006A767086}"/>
                  </a:ext>
                </a:extLst>
              </p:cNvPr>
              <p:cNvSpPr/>
              <p:nvPr/>
            </p:nvSpPr>
            <p:spPr>
              <a:xfrm>
                <a:off x="8041509" y="3174682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6" name="Cube 715">
                <a:extLst>
                  <a:ext uri="{FF2B5EF4-FFF2-40B4-BE49-F238E27FC236}">
                    <a16:creationId xmlns:a16="http://schemas.microsoft.com/office/drawing/2014/main" id="{F97CAEF9-D578-D8A3-09E9-F3246592FF3D}"/>
                  </a:ext>
                </a:extLst>
              </p:cNvPr>
              <p:cNvSpPr/>
              <p:nvPr/>
            </p:nvSpPr>
            <p:spPr>
              <a:xfrm>
                <a:off x="7917684" y="3298508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7" name="Cube 716">
                <a:extLst>
                  <a:ext uri="{FF2B5EF4-FFF2-40B4-BE49-F238E27FC236}">
                    <a16:creationId xmlns:a16="http://schemas.microsoft.com/office/drawing/2014/main" id="{BD406B20-5E54-FB19-D5F8-8896DD588D98}"/>
                  </a:ext>
                </a:extLst>
              </p:cNvPr>
              <p:cNvSpPr/>
              <p:nvPr/>
            </p:nvSpPr>
            <p:spPr>
              <a:xfrm>
                <a:off x="7793886" y="3421379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8" name="Cube 717">
                <a:extLst>
                  <a:ext uri="{FF2B5EF4-FFF2-40B4-BE49-F238E27FC236}">
                    <a16:creationId xmlns:a16="http://schemas.microsoft.com/office/drawing/2014/main" id="{FF78825E-7906-106E-2B94-6C00BF999888}"/>
                  </a:ext>
                </a:extLst>
              </p:cNvPr>
              <p:cNvSpPr/>
              <p:nvPr/>
            </p:nvSpPr>
            <p:spPr>
              <a:xfrm>
                <a:off x="7670061" y="3545205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9" name="Cube 718">
                <a:extLst>
                  <a:ext uri="{FF2B5EF4-FFF2-40B4-BE49-F238E27FC236}">
                    <a16:creationId xmlns:a16="http://schemas.microsoft.com/office/drawing/2014/main" id="{441B17B2-E0B9-B015-197D-B69EFD09026D}"/>
                  </a:ext>
                </a:extLst>
              </p:cNvPr>
              <p:cNvSpPr/>
              <p:nvPr/>
            </p:nvSpPr>
            <p:spPr>
              <a:xfrm>
                <a:off x="7546237" y="3669030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0" name="Cube 719">
                <a:extLst>
                  <a:ext uri="{FF2B5EF4-FFF2-40B4-BE49-F238E27FC236}">
                    <a16:creationId xmlns:a16="http://schemas.microsoft.com/office/drawing/2014/main" id="{B412AF24-D148-1FAD-497F-E752266B5B1D}"/>
                  </a:ext>
                </a:extLst>
              </p:cNvPr>
              <p:cNvSpPr/>
              <p:nvPr/>
            </p:nvSpPr>
            <p:spPr>
              <a:xfrm>
                <a:off x="7422412" y="3792856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010" name="Group 1009">
            <a:extLst>
              <a:ext uri="{FF2B5EF4-FFF2-40B4-BE49-F238E27FC236}">
                <a16:creationId xmlns:a16="http://schemas.microsoft.com/office/drawing/2014/main" id="{FDD60A15-E6E4-1653-6890-CEB83D207465}"/>
              </a:ext>
            </a:extLst>
          </p:cNvPr>
          <p:cNvGrpSpPr/>
          <p:nvPr/>
        </p:nvGrpSpPr>
        <p:grpSpPr>
          <a:xfrm>
            <a:off x="8437152" y="2425101"/>
            <a:ext cx="2703861" cy="2694624"/>
            <a:chOff x="6540638" y="1929323"/>
            <a:chExt cx="2703861" cy="2694624"/>
          </a:xfrm>
        </p:grpSpPr>
        <p:sp>
          <p:nvSpPr>
            <p:cNvPr id="1011" name="Cube 1010">
              <a:extLst>
                <a:ext uri="{FF2B5EF4-FFF2-40B4-BE49-F238E27FC236}">
                  <a16:creationId xmlns:a16="http://schemas.microsoft.com/office/drawing/2014/main" id="{018B6571-9E91-D90B-F461-F607676EBC91}"/>
                </a:ext>
              </a:extLst>
            </p:cNvPr>
            <p:cNvSpPr/>
            <p:nvPr/>
          </p:nvSpPr>
          <p:spPr>
            <a:xfrm>
              <a:off x="7902683" y="2897063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2" name="Cube 1011">
              <a:extLst>
                <a:ext uri="{FF2B5EF4-FFF2-40B4-BE49-F238E27FC236}">
                  <a16:creationId xmlns:a16="http://schemas.microsoft.com/office/drawing/2014/main" id="{8079E166-950E-3599-3C7F-C538E20BCBA3}"/>
                </a:ext>
              </a:extLst>
            </p:cNvPr>
            <p:cNvSpPr/>
            <p:nvPr/>
          </p:nvSpPr>
          <p:spPr>
            <a:xfrm>
              <a:off x="7778858" y="3020889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3" name="Cube 1012">
              <a:extLst>
                <a:ext uri="{FF2B5EF4-FFF2-40B4-BE49-F238E27FC236}">
                  <a16:creationId xmlns:a16="http://schemas.microsoft.com/office/drawing/2014/main" id="{54B58C52-690C-CBF2-B464-D31865BA32A9}"/>
                </a:ext>
              </a:extLst>
            </p:cNvPr>
            <p:cNvSpPr/>
            <p:nvPr/>
          </p:nvSpPr>
          <p:spPr>
            <a:xfrm>
              <a:off x="7655034" y="3144714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4" name="Cube 1013">
              <a:extLst>
                <a:ext uri="{FF2B5EF4-FFF2-40B4-BE49-F238E27FC236}">
                  <a16:creationId xmlns:a16="http://schemas.microsoft.com/office/drawing/2014/main" id="{687D109F-2FB3-0AE0-0139-D962EF5CBAE7}"/>
                </a:ext>
              </a:extLst>
            </p:cNvPr>
            <p:cNvSpPr/>
            <p:nvPr/>
          </p:nvSpPr>
          <p:spPr>
            <a:xfrm>
              <a:off x="7531209" y="3268540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5" name="Cube 1014">
              <a:extLst>
                <a:ext uri="{FF2B5EF4-FFF2-40B4-BE49-F238E27FC236}">
                  <a16:creationId xmlns:a16="http://schemas.microsoft.com/office/drawing/2014/main" id="{7142077D-40D4-4CB4-12CE-152727E93F9F}"/>
                </a:ext>
              </a:extLst>
            </p:cNvPr>
            <p:cNvSpPr/>
            <p:nvPr/>
          </p:nvSpPr>
          <p:spPr>
            <a:xfrm>
              <a:off x="7407384" y="3392362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6" name="Cube 1015">
              <a:extLst>
                <a:ext uri="{FF2B5EF4-FFF2-40B4-BE49-F238E27FC236}">
                  <a16:creationId xmlns:a16="http://schemas.microsoft.com/office/drawing/2014/main" id="{79CB46E6-7F59-DC66-11DB-347A8B49AFA4}"/>
                </a:ext>
              </a:extLst>
            </p:cNvPr>
            <p:cNvSpPr/>
            <p:nvPr/>
          </p:nvSpPr>
          <p:spPr>
            <a:xfrm>
              <a:off x="7283559" y="3516188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7" name="Cube 1016">
              <a:extLst>
                <a:ext uri="{FF2B5EF4-FFF2-40B4-BE49-F238E27FC236}">
                  <a16:creationId xmlns:a16="http://schemas.microsoft.com/office/drawing/2014/main" id="{B7D9B12E-992F-2244-404D-5AD84B07C211}"/>
                </a:ext>
              </a:extLst>
            </p:cNvPr>
            <p:cNvSpPr/>
            <p:nvPr/>
          </p:nvSpPr>
          <p:spPr>
            <a:xfrm>
              <a:off x="7159735" y="3640013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8" name="Cube 1017">
              <a:extLst>
                <a:ext uri="{FF2B5EF4-FFF2-40B4-BE49-F238E27FC236}">
                  <a16:creationId xmlns:a16="http://schemas.microsoft.com/office/drawing/2014/main" id="{1FDD0C4D-15E4-8CC9-B845-0FC0808EFFDF}"/>
                </a:ext>
              </a:extLst>
            </p:cNvPr>
            <p:cNvSpPr/>
            <p:nvPr/>
          </p:nvSpPr>
          <p:spPr>
            <a:xfrm>
              <a:off x="7035910" y="3763839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9" name="Cube 1018">
              <a:extLst>
                <a:ext uri="{FF2B5EF4-FFF2-40B4-BE49-F238E27FC236}">
                  <a16:creationId xmlns:a16="http://schemas.microsoft.com/office/drawing/2014/main" id="{49294797-01A5-A5CE-7FFF-28AC6B4F9DCE}"/>
                </a:ext>
              </a:extLst>
            </p:cNvPr>
            <p:cNvSpPr/>
            <p:nvPr/>
          </p:nvSpPr>
          <p:spPr>
            <a:xfrm>
              <a:off x="6912112" y="3886710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20" name="Cube 1019">
              <a:extLst>
                <a:ext uri="{FF2B5EF4-FFF2-40B4-BE49-F238E27FC236}">
                  <a16:creationId xmlns:a16="http://schemas.microsoft.com/office/drawing/2014/main" id="{C8B0ABE8-4910-6CC2-1469-388A89EC4705}"/>
                </a:ext>
              </a:extLst>
            </p:cNvPr>
            <p:cNvSpPr/>
            <p:nvPr/>
          </p:nvSpPr>
          <p:spPr>
            <a:xfrm>
              <a:off x="6788287" y="4010536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21" name="Cube 1020">
              <a:extLst>
                <a:ext uri="{FF2B5EF4-FFF2-40B4-BE49-F238E27FC236}">
                  <a16:creationId xmlns:a16="http://schemas.microsoft.com/office/drawing/2014/main" id="{1FE0FFFA-C000-25CC-6F92-E01956C8DB19}"/>
                </a:ext>
              </a:extLst>
            </p:cNvPr>
            <p:cNvSpPr/>
            <p:nvPr/>
          </p:nvSpPr>
          <p:spPr>
            <a:xfrm>
              <a:off x="6664463" y="4134361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22" name="Cube 1021">
              <a:extLst>
                <a:ext uri="{FF2B5EF4-FFF2-40B4-BE49-F238E27FC236}">
                  <a16:creationId xmlns:a16="http://schemas.microsoft.com/office/drawing/2014/main" id="{3F0637B0-10AF-F600-0180-120ADBEBD4BA}"/>
                </a:ext>
              </a:extLst>
            </p:cNvPr>
            <p:cNvSpPr/>
            <p:nvPr/>
          </p:nvSpPr>
          <p:spPr>
            <a:xfrm>
              <a:off x="6540638" y="4258187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23" name="Cube 1022">
              <a:extLst>
                <a:ext uri="{FF2B5EF4-FFF2-40B4-BE49-F238E27FC236}">
                  <a16:creationId xmlns:a16="http://schemas.microsoft.com/office/drawing/2014/main" id="{82AA0AE0-CD3F-12C4-520C-E4FF11695E52}"/>
                </a:ext>
              </a:extLst>
            </p:cNvPr>
            <p:cNvSpPr/>
            <p:nvPr/>
          </p:nvSpPr>
          <p:spPr>
            <a:xfrm>
              <a:off x="8145570" y="2897063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24" name="Cube 1023">
              <a:extLst>
                <a:ext uri="{FF2B5EF4-FFF2-40B4-BE49-F238E27FC236}">
                  <a16:creationId xmlns:a16="http://schemas.microsoft.com/office/drawing/2014/main" id="{059D69A1-08DF-E07E-86F1-9AA1324D1FC8}"/>
                </a:ext>
              </a:extLst>
            </p:cNvPr>
            <p:cNvSpPr/>
            <p:nvPr/>
          </p:nvSpPr>
          <p:spPr>
            <a:xfrm>
              <a:off x="8021745" y="3020889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25" name="Cube 1024">
              <a:extLst>
                <a:ext uri="{FF2B5EF4-FFF2-40B4-BE49-F238E27FC236}">
                  <a16:creationId xmlns:a16="http://schemas.microsoft.com/office/drawing/2014/main" id="{887EC938-1C1E-39FE-510C-7A08A063A8A2}"/>
                </a:ext>
              </a:extLst>
            </p:cNvPr>
            <p:cNvSpPr/>
            <p:nvPr/>
          </p:nvSpPr>
          <p:spPr>
            <a:xfrm>
              <a:off x="7897921" y="3144714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26" name="Cube 1025">
              <a:extLst>
                <a:ext uri="{FF2B5EF4-FFF2-40B4-BE49-F238E27FC236}">
                  <a16:creationId xmlns:a16="http://schemas.microsoft.com/office/drawing/2014/main" id="{1E59C772-2CC5-14BC-293F-A5FCE118B555}"/>
                </a:ext>
              </a:extLst>
            </p:cNvPr>
            <p:cNvSpPr/>
            <p:nvPr/>
          </p:nvSpPr>
          <p:spPr>
            <a:xfrm>
              <a:off x="7774096" y="3268540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27" name="Cube 1026">
              <a:extLst>
                <a:ext uri="{FF2B5EF4-FFF2-40B4-BE49-F238E27FC236}">
                  <a16:creationId xmlns:a16="http://schemas.microsoft.com/office/drawing/2014/main" id="{E62C0B6E-9082-E3E2-2130-786F0643D4C9}"/>
                </a:ext>
              </a:extLst>
            </p:cNvPr>
            <p:cNvSpPr/>
            <p:nvPr/>
          </p:nvSpPr>
          <p:spPr>
            <a:xfrm>
              <a:off x="7650271" y="3392362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28" name="Cube 1027">
              <a:extLst>
                <a:ext uri="{FF2B5EF4-FFF2-40B4-BE49-F238E27FC236}">
                  <a16:creationId xmlns:a16="http://schemas.microsoft.com/office/drawing/2014/main" id="{1DE11E19-1C02-8CE5-3D43-D87A12956E10}"/>
                </a:ext>
              </a:extLst>
            </p:cNvPr>
            <p:cNvSpPr/>
            <p:nvPr/>
          </p:nvSpPr>
          <p:spPr>
            <a:xfrm>
              <a:off x="7526446" y="3516188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29" name="Cube 1028">
              <a:extLst>
                <a:ext uri="{FF2B5EF4-FFF2-40B4-BE49-F238E27FC236}">
                  <a16:creationId xmlns:a16="http://schemas.microsoft.com/office/drawing/2014/main" id="{FBCE3325-F005-207E-71A9-9DFB34D35764}"/>
                </a:ext>
              </a:extLst>
            </p:cNvPr>
            <p:cNvSpPr/>
            <p:nvPr/>
          </p:nvSpPr>
          <p:spPr>
            <a:xfrm>
              <a:off x="7402622" y="3640013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0" name="Cube 1029">
              <a:extLst>
                <a:ext uri="{FF2B5EF4-FFF2-40B4-BE49-F238E27FC236}">
                  <a16:creationId xmlns:a16="http://schemas.microsoft.com/office/drawing/2014/main" id="{64247593-20F9-F961-ECAD-71129C1AD67C}"/>
                </a:ext>
              </a:extLst>
            </p:cNvPr>
            <p:cNvSpPr/>
            <p:nvPr/>
          </p:nvSpPr>
          <p:spPr>
            <a:xfrm>
              <a:off x="7278797" y="3763839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1" name="Cube 1030">
              <a:extLst>
                <a:ext uri="{FF2B5EF4-FFF2-40B4-BE49-F238E27FC236}">
                  <a16:creationId xmlns:a16="http://schemas.microsoft.com/office/drawing/2014/main" id="{BA3ED97D-E786-4207-0C5D-4BE662462816}"/>
                </a:ext>
              </a:extLst>
            </p:cNvPr>
            <p:cNvSpPr/>
            <p:nvPr/>
          </p:nvSpPr>
          <p:spPr>
            <a:xfrm>
              <a:off x="7154999" y="3886710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2" name="Cube 1031">
              <a:extLst>
                <a:ext uri="{FF2B5EF4-FFF2-40B4-BE49-F238E27FC236}">
                  <a16:creationId xmlns:a16="http://schemas.microsoft.com/office/drawing/2014/main" id="{F3C9F1D6-D9C1-0920-6202-B4604EA9B00C}"/>
                </a:ext>
              </a:extLst>
            </p:cNvPr>
            <p:cNvSpPr/>
            <p:nvPr/>
          </p:nvSpPr>
          <p:spPr>
            <a:xfrm>
              <a:off x="7031174" y="4010536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3" name="Cube 1032">
              <a:extLst>
                <a:ext uri="{FF2B5EF4-FFF2-40B4-BE49-F238E27FC236}">
                  <a16:creationId xmlns:a16="http://schemas.microsoft.com/office/drawing/2014/main" id="{FAC5603A-D3C5-15C5-7B4A-B8D7E137577D}"/>
                </a:ext>
              </a:extLst>
            </p:cNvPr>
            <p:cNvSpPr/>
            <p:nvPr/>
          </p:nvSpPr>
          <p:spPr>
            <a:xfrm>
              <a:off x="6907350" y="4134361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4" name="Cube 1033">
              <a:extLst>
                <a:ext uri="{FF2B5EF4-FFF2-40B4-BE49-F238E27FC236}">
                  <a16:creationId xmlns:a16="http://schemas.microsoft.com/office/drawing/2014/main" id="{0CF709ED-9136-AC43-9BA4-EF706ECC6AFD}"/>
                </a:ext>
              </a:extLst>
            </p:cNvPr>
            <p:cNvSpPr/>
            <p:nvPr/>
          </p:nvSpPr>
          <p:spPr>
            <a:xfrm>
              <a:off x="6783525" y="4258187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5" name="Cube 1034">
              <a:extLst>
                <a:ext uri="{FF2B5EF4-FFF2-40B4-BE49-F238E27FC236}">
                  <a16:creationId xmlns:a16="http://schemas.microsoft.com/office/drawing/2014/main" id="{99B201C9-0EC4-265F-D6D7-F827B8DA3233}"/>
                </a:ext>
              </a:extLst>
            </p:cNvPr>
            <p:cNvSpPr/>
            <p:nvPr/>
          </p:nvSpPr>
          <p:spPr>
            <a:xfrm>
              <a:off x="8390839" y="2897063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6" name="Cube 1035">
              <a:extLst>
                <a:ext uri="{FF2B5EF4-FFF2-40B4-BE49-F238E27FC236}">
                  <a16:creationId xmlns:a16="http://schemas.microsoft.com/office/drawing/2014/main" id="{C70BA0A6-C07E-970D-246D-62B20277874A}"/>
                </a:ext>
              </a:extLst>
            </p:cNvPr>
            <p:cNvSpPr/>
            <p:nvPr/>
          </p:nvSpPr>
          <p:spPr>
            <a:xfrm>
              <a:off x="8267014" y="3020889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7" name="Cube 1036">
              <a:extLst>
                <a:ext uri="{FF2B5EF4-FFF2-40B4-BE49-F238E27FC236}">
                  <a16:creationId xmlns:a16="http://schemas.microsoft.com/office/drawing/2014/main" id="{EF79E00F-4661-3ADA-B32E-DFF7C4A09F07}"/>
                </a:ext>
              </a:extLst>
            </p:cNvPr>
            <p:cNvSpPr/>
            <p:nvPr/>
          </p:nvSpPr>
          <p:spPr>
            <a:xfrm>
              <a:off x="8143190" y="3144714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8" name="Cube 1037">
              <a:extLst>
                <a:ext uri="{FF2B5EF4-FFF2-40B4-BE49-F238E27FC236}">
                  <a16:creationId xmlns:a16="http://schemas.microsoft.com/office/drawing/2014/main" id="{FA78A066-8D7C-25BD-1A27-3B4ECD5A6582}"/>
                </a:ext>
              </a:extLst>
            </p:cNvPr>
            <p:cNvSpPr/>
            <p:nvPr/>
          </p:nvSpPr>
          <p:spPr>
            <a:xfrm>
              <a:off x="8019365" y="3268540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9" name="Cube 1038">
              <a:extLst>
                <a:ext uri="{FF2B5EF4-FFF2-40B4-BE49-F238E27FC236}">
                  <a16:creationId xmlns:a16="http://schemas.microsoft.com/office/drawing/2014/main" id="{725E9684-C859-5420-0DAF-BCCA8F9B51CF}"/>
                </a:ext>
              </a:extLst>
            </p:cNvPr>
            <p:cNvSpPr/>
            <p:nvPr/>
          </p:nvSpPr>
          <p:spPr>
            <a:xfrm>
              <a:off x="7895540" y="3392362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0" name="Cube 1039">
              <a:extLst>
                <a:ext uri="{FF2B5EF4-FFF2-40B4-BE49-F238E27FC236}">
                  <a16:creationId xmlns:a16="http://schemas.microsoft.com/office/drawing/2014/main" id="{D63D42DB-478C-BE04-11BE-396AD64F5BFC}"/>
                </a:ext>
              </a:extLst>
            </p:cNvPr>
            <p:cNvSpPr/>
            <p:nvPr/>
          </p:nvSpPr>
          <p:spPr>
            <a:xfrm>
              <a:off x="7771715" y="3516188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1" name="Cube 1040">
              <a:extLst>
                <a:ext uri="{FF2B5EF4-FFF2-40B4-BE49-F238E27FC236}">
                  <a16:creationId xmlns:a16="http://schemas.microsoft.com/office/drawing/2014/main" id="{2194F54D-9FDF-AEBA-E426-CB8B3F161AE6}"/>
                </a:ext>
              </a:extLst>
            </p:cNvPr>
            <p:cNvSpPr/>
            <p:nvPr/>
          </p:nvSpPr>
          <p:spPr>
            <a:xfrm>
              <a:off x="7647891" y="3640013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2" name="Cube 1041">
              <a:extLst>
                <a:ext uri="{FF2B5EF4-FFF2-40B4-BE49-F238E27FC236}">
                  <a16:creationId xmlns:a16="http://schemas.microsoft.com/office/drawing/2014/main" id="{E391D031-B3E7-3CCC-7049-11D8D8299F06}"/>
                </a:ext>
              </a:extLst>
            </p:cNvPr>
            <p:cNvSpPr/>
            <p:nvPr/>
          </p:nvSpPr>
          <p:spPr>
            <a:xfrm>
              <a:off x="7524066" y="3763839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3" name="Cube 1042">
              <a:extLst>
                <a:ext uri="{FF2B5EF4-FFF2-40B4-BE49-F238E27FC236}">
                  <a16:creationId xmlns:a16="http://schemas.microsoft.com/office/drawing/2014/main" id="{DA144F48-422E-CAE4-83AA-E0F94E7C1F4E}"/>
                </a:ext>
              </a:extLst>
            </p:cNvPr>
            <p:cNvSpPr/>
            <p:nvPr/>
          </p:nvSpPr>
          <p:spPr>
            <a:xfrm>
              <a:off x="7400268" y="3886710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4" name="Cube 1043">
              <a:extLst>
                <a:ext uri="{FF2B5EF4-FFF2-40B4-BE49-F238E27FC236}">
                  <a16:creationId xmlns:a16="http://schemas.microsoft.com/office/drawing/2014/main" id="{C2CAD55E-87FD-E084-CAA7-4D3C7863120E}"/>
                </a:ext>
              </a:extLst>
            </p:cNvPr>
            <p:cNvSpPr/>
            <p:nvPr/>
          </p:nvSpPr>
          <p:spPr>
            <a:xfrm>
              <a:off x="7276443" y="4010536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5" name="Cube 1044">
              <a:extLst>
                <a:ext uri="{FF2B5EF4-FFF2-40B4-BE49-F238E27FC236}">
                  <a16:creationId xmlns:a16="http://schemas.microsoft.com/office/drawing/2014/main" id="{56D5ACD3-B164-5F3F-D408-84E015A1F585}"/>
                </a:ext>
              </a:extLst>
            </p:cNvPr>
            <p:cNvSpPr/>
            <p:nvPr/>
          </p:nvSpPr>
          <p:spPr>
            <a:xfrm>
              <a:off x="7152619" y="4134361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6" name="Cube 1045">
              <a:extLst>
                <a:ext uri="{FF2B5EF4-FFF2-40B4-BE49-F238E27FC236}">
                  <a16:creationId xmlns:a16="http://schemas.microsoft.com/office/drawing/2014/main" id="{551EAAFB-6436-981A-8EDB-0A2C0CF49033}"/>
                </a:ext>
              </a:extLst>
            </p:cNvPr>
            <p:cNvSpPr/>
            <p:nvPr/>
          </p:nvSpPr>
          <p:spPr>
            <a:xfrm>
              <a:off x="7028794" y="4258187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7" name="Cube 1046">
              <a:extLst>
                <a:ext uri="{FF2B5EF4-FFF2-40B4-BE49-F238E27FC236}">
                  <a16:creationId xmlns:a16="http://schemas.microsoft.com/office/drawing/2014/main" id="{B7FA6710-0CD7-4048-0EFE-9F917E7E750E}"/>
                </a:ext>
              </a:extLst>
            </p:cNvPr>
            <p:cNvSpPr/>
            <p:nvPr/>
          </p:nvSpPr>
          <p:spPr>
            <a:xfrm>
              <a:off x="8633726" y="2897063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8" name="Cube 1047">
              <a:extLst>
                <a:ext uri="{FF2B5EF4-FFF2-40B4-BE49-F238E27FC236}">
                  <a16:creationId xmlns:a16="http://schemas.microsoft.com/office/drawing/2014/main" id="{8CD13750-D112-0B90-F2B2-C6798CAC7FCD}"/>
                </a:ext>
              </a:extLst>
            </p:cNvPr>
            <p:cNvSpPr/>
            <p:nvPr/>
          </p:nvSpPr>
          <p:spPr>
            <a:xfrm>
              <a:off x="8509901" y="3020889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9" name="Cube 1048">
              <a:extLst>
                <a:ext uri="{FF2B5EF4-FFF2-40B4-BE49-F238E27FC236}">
                  <a16:creationId xmlns:a16="http://schemas.microsoft.com/office/drawing/2014/main" id="{8A01E105-D180-BC9F-4226-35A85E9A9B47}"/>
                </a:ext>
              </a:extLst>
            </p:cNvPr>
            <p:cNvSpPr/>
            <p:nvPr/>
          </p:nvSpPr>
          <p:spPr>
            <a:xfrm>
              <a:off x="8386077" y="3144714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50" name="Cube 1049">
              <a:extLst>
                <a:ext uri="{FF2B5EF4-FFF2-40B4-BE49-F238E27FC236}">
                  <a16:creationId xmlns:a16="http://schemas.microsoft.com/office/drawing/2014/main" id="{C961D9AC-FD27-D4B8-7667-A1DF64490437}"/>
                </a:ext>
              </a:extLst>
            </p:cNvPr>
            <p:cNvSpPr/>
            <p:nvPr/>
          </p:nvSpPr>
          <p:spPr>
            <a:xfrm>
              <a:off x="8262252" y="3268540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51" name="Cube 1050">
              <a:extLst>
                <a:ext uri="{FF2B5EF4-FFF2-40B4-BE49-F238E27FC236}">
                  <a16:creationId xmlns:a16="http://schemas.microsoft.com/office/drawing/2014/main" id="{4540916D-BC26-146E-09C4-20B0800C2A72}"/>
                </a:ext>
              </a:extLst>
            </p:cNvPr>
            <p:cNvSpPr/>
            <p:nvPr/>
          </p:nvSpPr>
          <p:spPr>
            <a:xfrm>
              <a:off x="8138427" y="3392362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52" name="Cube 1051">
              <a:extLst>
                <a:ext uri="{FF2B5EF4-FFF2-40B4-BE49-F238E27FC236}">
                  <a16:creationId xmlns:a16="http://schemas.microsoft.com/office/drawing/2014/main" id="{958504DD-502B-30DA-A5A2-100195B041FA}"/>
                </a:ext>
              </a:extLst>
            </p:cNvPr>
            <p:cNvSpPr/>
            <p:nvPr/>
          </p:nvSpPr>
          <p:spPr>
            <a:xfrm>
              <a:off x="8014602" y="3516188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53" name="Cube 1052">
              <a:extLst>
                <a:ext uri="{FF2B5EF4-FFF2-40B4-BE49-F238E27FC236}">
                  <a16:creationId xmlns:a16="http://schemas.microsoft.com/office/drawing/2014/main" id="{EB88A007-4896-76A8-674C-A5A6000968BC}"/>
                </a:ext>
              </a:extLst>
            </p:cNvPr>
            <p:cNvSpPr/>
            <p:nvPr/>
          </p:nvSpPr>
          <p:spPr>
            <a:xfrm>
              <a:off x="7890778" y="3640013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54" name="Cube 1053">
              <a:extLst>
                <a:ext uri="{FF2B5EF4-FFF2-40B4-BE49-F238E27FC236}">
                  <a16:creationId xmlns:a16="http://schemas.microsoft.com/office/drawing/2014/main" id="{E837CAEC-41D6-98EB-F90E-26AE9DC688A7}"/>
                </a:ext>
              </a:extLst>
            </p:cNvPr>
            <p:cNvSpPr/>
            <p:nvPr/>
          </p:nvSpPr>
          <p:spPr>
            <a:xfrm>
              <a:off x="7766953" y="3763839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55" name="Cube 1054">
              <a:extLst>
                <a:ext uri="{FF2B5EF4-FFF2-40B4-BE49-F238E27FC236}">
                  <a16:creationId xmlns:a16="http://schemas.microsoft.com/office/drawing/2014/main" id="{1738C206-09F3-9513-4955-8DB801828D64}"/>
                </a:ext>
              </a:extLst>
            </p:cNvPr>
            <p:cNvSpPr/>
            <p:nvPr/>
          </p:nvSpPr>
          <p:spPr>
            <a:xfrm>
              <a:off x="7643155" y="3886710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56" name="Cube 1055">
              <a:extLst>
                <a:ext uri="{FF2B5EF4-FFF2-40B4-BE49-F238E27FC236}">
                  <a16:creationId xmlns:a16="http://schemas.microsoft.com/office/drawing/2014/main" id="{3AB067C2-6E40-DD5E-E8DB-3AFD0CE29DCA}"/>
                </a:ext>
              </a:extLst>
            </p:cNvPr>
            <p:cNvSpPr/>
            <p:nvPr/>
          </p:nvSpPr>
          <p:spPr>
            <a:xfrm>
              <a:off x="7519330" y="4010536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57" name="Cube 1056">
              <a:extLst>
                <a:ext uri="{FF2B5EF4-FFF2-40B4-BE49-F238E27FC236}">
                  <a16:creationId xmlns:a16="http://schemas.microsoft.com/office/drawing/2014/main" id="{71AC408A-39BF-3B88-2A85-D4ACF8BB6F4B}"/>
                </a:ext>
              </a:extLst>
            </p:cNvPr>
            <p:cNvSpPr/>
            <p:nvPr/>
          </p:nvSpPr>
          <p:spPr>
            <a:xfrm>
              <a:off x="7395506" y="4134361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58" name="Cube 1057">
              <a:extLst>
                <a:ext uri="{FF2B5EF4-FFF2-40B4-BE49-F238E27FC236}">
                  <a16:creationId xmlns:a16="http://schemas.microsoft.com/office/drawing/2014/main" id="{5B9B0138-6E3E-AAB8-6B57-9919EB36F51B}"/>
                </a:ext>
              </a:extLst>
            </p:cNvPr>
            <p:cNvSpPr/>
            <p:nvPr/>
          </p:nvSpPr>
          <p:spPr>
            <a:xfrm>
              <a:off x="7271681" y="4258187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59" name="Cube 1058">
              <a:extLst>
                <a:ext uri="{FF2B5EF4-FFF2-40B4-BE49-F238E27FC236}">
                  <a16:creationId xmlns:a16="http://schemas.microsoft.com/office/drawing/2014/main" id="{2A2ACFF6-B29F-85C5-4C84-D54884A7D069}"/>
                </a:ext>
              </a:extLst>
            </p:cNvPr>
            <p:cNvSpPr/>
            <p:nvPr/>
          </p:nvSpPr>
          <p:spPr>
            <a:xfrm>
              <a:off x="8878739" y="2897063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60" name="Cube 1059">
              <a:extLst>
                <a:ext uri="{FF2B5EF4-FFF2-40B4-BE49-F238E27FC236}">
                  <a16:creationId xmlns:a16="http://schemas.microsoft.com/office/drawing/2014/main" id="{1108CA69-9C17-27A5-B337-F66C5DC3E9F4}"/>
                </a:ext>
              </a:extLst>
            </p:cNvPr>
            <p:cNvSpPr/>
            <p:nvPr/>
          </p:nvSpPr>
          <p:spPr>
            <a:xfrm>
              <a:off x="8754914" y="3020889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61" name="Cube 1060">
              <a:extLst>
                <a:ext uri="{FF2B5EF4-FFF2-40B4-BE49-F238E27FC236}">
                  <a16:creationId xmlns:a16="http://schemas.microsoft.com/office/drawing/2014/main" id="{22E06C60-742B-A420-E25D-3230ADBA77C7}"/>
                </a:ext>
              </a:extLst>
            </p:cNvPr>
            <p:cNvSpPr/>
            <p:nvPr/>
          </p:nvSpPr>
          <p:spPr>
            <a:xfrm>
              <a:off x="8631090" y="3144714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62" name="Cube 1061">
              <a:extLst>
                <a:ext uri="{FF2B5EF4-FFF2-40B4-BE49-F238E27FC236}">
                  <a16:creationId xmlns:a16="http://schemas.microsoft.com/office/drawing/2014/main" id="{5DA2C69A-536E-F4B9-9F5C-FE74B36E6761}"/>
                </a:ext>
              </a:extLst>
            </p:cNvPr>
            <p:cNvSpPr/>
            <p:nvPr/>
          </p:nvSpPr>
          <p:spPr>
            <a:xfrm>
              <a:off x="8507265" y="3268540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63" name="Cube 1062">
              <a:extLst>
                <a:ext uri="{FF2B5EF4-FFF2-40B4-BE49-F238E27FC236}">
                  <a16:creationId xmlns:a16="http://schemas.microsoft.com/office/drawing/2014/main" id="{5B88315D-F484-1821-322C-F6D7BB4B9EF9}"/>
                </a:ext>
              </a:extLst>
            </p:cNvPr>
            <p:cNvSpPr/>
            <p:nvPr/>
          </p:nvSpPr>
          <p:spPr>
            <a:xfrm>
              <a:off x="8383440" y="3392362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64" name="Cube 1063">
              <a:extLst>
                <a:ext uri="{FF2B5EF4-FFF2-40B4-BE49-F238E27FC236}">
                  <a16:creationId xmlns:a16="http://schemas.microsoft.com/office/drawing/2014/main" id="{521D472A-800A-88FC-B9E0-957221A7BE12}"/>
                </a:ext>
              </a:extLst>
            </p:cNvPr>
            <p:cNvSpPr/>
            <p:nvPr/>
          </p:nvSpPr>
          <p:spPr>
            <a:xfrm>
              <a:off x="8259615" y="3516188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65" name="Cube 1064">
              <a:extLst>
                <a:ext uri="{FF2B5EF4-FFF2-40B4-BE49-F238E27FC236}">
                  <a16:creationId xmlns:a16="http://schemas.microsoft.com/office/drawing/2014/main" id="{6957C591-9FD6-48E1-A0EB-3FFAE4EC6754}"/>
                </a:ext>
              </a:extLst>
            </p:cNvPr>
            <p:cNvSpPr/>
            <p:nvPr/>
          </p:nvSpPr>
          <p:spPr>
            <a:xfrm>
              <a:off x="8135791" y="3640013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66" name="Cube 1065">
              <a:extLst>
                <a:ext uri="{FF2B5EF4-FFF2-40B4-BE49-F238E27FC236}">
                  <a16:creationId xmlns:a16="http://schemas.microsoft.com/office/drawing/2014/main" id="{7978C2B7-2AD8-E523-0421-4A1FA58E31EF}"/>
                </a:ext>
              </a:extLst>
            </p:cNvPr>
            <p:cNvSpPr/>
            <p:nvPr/>
          </p:nvSpPr>
          <p:spPr>
            <a:xfrm>
              <a:off x="8011966" y="3763839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67" name="Cube 1066">
              <a:extLst>
                <a:ext uri="{FF2B5EF4-FFF2-40B4-BE49-F238E27FC236}">
                  <a16:creationId xmlns:a16="http://schemas.microsoft.com/office/drawing/2014/main" id="{0127BE47-90E9-C63C-E514-C2A01B4AF177}"/>
                </a:ext>
              </a:extLst>
            </p:cNvPr>
            <p:cNvSpPr/>
            <p:nvPr/>
          </p:nvSpPr>
          <p:spPr>
            <a:xfrm>
              <a:off x="7888168" y="3886710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68" name="Cube 1067">
              <a:extLst>
                <a:ext uri="{FF2B5EF4-FFF2-40B4-BE49-F238E27FC236}">
                  <a16:creationId xmlns:a16="http://schemas.microsoft.com/office/drawing/2014/main" id="{37851F07-587A-6489-9C35-02E8412C1749}"/>
                </a:ext>
              </a:extLst>
            </p:cNvPr>
            <p:cNvSpPr/>
            <p:nvPr/>
          </p:nvSpPr>
          <p:spPr>
            <a:xfrm>
              <a:off x="7764343" y="4010536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69" name="Cube 1068">
              <a:extLst>
                <a:ext uri="{FF2B5EF4-FFF2-40B4-BE49-F238E27FC236}">
                  <a16:creationId xmlns:a16="http://schemas.microsoft.com/office/drawing/2014/main" id="{32ADB53D-1F9C-5BDB-03E2-C8B8B0966D0B}"/>
                </a:ext>
              </a:extLst>
            </p:cNvPr>
            <p:cNvSpPr/>
            <p:nvPr/>
          </p:nvSpPr>
          <p:spPr>
            <a:xfrm>
              <a:off x="7640519" y="4134361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70" name="Cube 1069">
              <a:extLst>
                <a:ext uri="{FF2B5EF4-FFF2-40B4-BE49-F238E27FC236}">
                  <a16:creationId xmlns:a16="http://schemas.microsoft.com/office/drawing/2014/main" id="{2396D4A1-052D-AE05-1D81-8F646580CADF}"/>
                </a:ext>
              </a:extLst>
            </p:cNvPr>
            <p:cNvSpPr/>
            <p:nvPr/>
          </p:nvSpPr>
          <p:spPr>
            <a:xfrm>
              <a:off x="7516694" y="4258187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71" name="Cube 1070">
              <a:extLst>
                <a:ext uri="{FF2B5EF4-FFF2-40B4-BE49-F238E27FC236}">
                  <a16:creationId xmlns:a16="http://schemas.microsoft.com/office/drawing/2014/main" id="{68857AC0-2494-151B-5639-43CB9CF2CA7A}"/>
                </a:ext>
              </a:extLst>
            </p:cNvPr>
            <p:cNvSpPr/>
            <p:nvPr/>
          </p:nvSpPr>
          <p:spPr>
            <a:xfrm>
              <a:off x="7902683" y="2654652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72" name="Cube 1071">
              <a:extLst>
                <a:ext uri="{FF2B5EF4-FFF2-40B4-BE49-F238E27FC236}">
                  <a16:creationId xmlns:a16="http://schemas.microsoft.com/office/drawing/2014/main" id="{3F889175-B506-FBAE-0A1E-EC558F5A01DD}"/>
                </a:ext>
              </a:extLst>
            </p:cNvPr>
            <p:cNvSpPr/>
            <p:nvPr/>
          </p:nvSpPr>
          <p:spPr>
            <a:xfrm>
              <a:off x="7778858" y="2778478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73" name="Cube 1072">
              <a:extLst>
                <a:ext uri="{FF2B5EF4-FFF2-40B4-BE49-F238E27FC236}">
                  <a16:creationId xmlns:a16="http://schemas.microsoft.com/office/drawing/2014/main" id="{AE1DA4D6-619C-BED6-70EB-5F7C13338A7E}"/>
                </a:ext>
              </a:extLst>
            </p:cNvPr>
            <p:cNvSpPr/>
            <p:nvPr/>
          </p:nvSpPr>
          <p:spPr>
            <a:xfrm>
              <a:off x="7655034" y="2902303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74" name="Cube 1073">
              <a:extLst>
                <a:ext uri="{FF2B5EF4-FFF2-40B4-BE49-F238E27FC236}">
                  <a16:creationId xmlns:a16="http://schemas.microsoft.com/office/drawing/2014/main" id="{79FEBA79-BB72-C1A6-F619-290B030D1DCD}"/>
                </a:ext>
              </a:extLst>
            </p:cNvPr>
            <p:cNvSpPr/>
            <p:nvPr/>
          </p:nvSpPr>
          <p:spPr>
            <a:xfrm>
              <a:off x="7531209" y="3026129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75" name="Cube 1074">
              <a:extLst>
                <a:ext uri="{FF2B5EF4-FFF2-40B4-BE49-F238E27FC236}">
                  <a16:creationId xmlns:a16="http://schemas.microsoft.com/office/drawing/2014/main" id="{2A37CD9C-E055-A35E-45E4-F577F1BCE2D0}"/>
                </a:ext>
              </a:extLst>
            </p:cNvPr>
            <p:cNvSpPr/>
            <p:nvPr/>
          </p:nvSpPr>
          <p:spPr>
            <a:xfrm>
              <a:off x="7407384" y="3149951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76" name="Cube 1075">
              <a:extLst>
                <a:ext uri="{FF2B5EF4-FFF2-40B4-BE49-F238E27FC236}">
                  <a16:creationId xmlns:a16="http://schemas.microsoft.com/office/drawing/2014/main" id="{B624361D-8420-D91B-724F-266D167C62CB}"/>
                </a:ext>
              </a:extLst>
            </p:cNvPr>
            <p:cNvSpPr/>
            <p:nvPr/>
          </p:nvSpPr>
          <p:spPr>
            <a:xfrm>
              <a:off x="7283559" y="3273777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77" name="Cube 1076">
              <a:extLst>
                <a:ext uri="{FF2B5EF4-FFF2-40B4-BE49-F238E27FC236}">
                  <a16:creationId xmlns:a16="http://schemas.microsoft.com/office/drawing/2014/main" id="{A14D1A06-11B9-3E31-830D-2A2116DDF7F3}"/>
                </a:ext>
              </a:extLst>
            </p:cNvPr>
            <p:cNvSpPr/>
            <p:nvPr/>
          </p:nvSpPr>
          <p:spPr>
            <a:xfrm>
              <a:off x="7159735" y="3397602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78" name="Cube 1077">
              <a:extLst>
                <a:ext uri="{FF2B5EF4-FFF2-40B4-BE49-F238E27FC236}">
                  <a16:creationId xmlns:a16="http://schemas.microsoft.com/office/drawing/2014/main" id="{C72AFAF7-B297-03C6-28D8-0C4D2FFA70A3}"/>
                </a:ext>
              </a:extLst>
            </p:cNvPr>
            <p:cNvSpPr/>
            <p:nvPr/>
          </p:nvSpPr>
          <p:spPr>
            <a:xfrm>
              <a:off x="7035910" y="3521428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79" name="Cube 1078">
              <a:extLst>
                <a:ext uri="{FF2B5EF4-FFF2-40B4-BE49-F238E27FC236}">
                  <a16:creationId xmlns:a16="http://schemas.microsoft.com/office/drawing/2014/main" id="{CFCAB91C-BF53-9126-79AA-961DAC613887}"/>
                </a:ext>
              </a:extLst>
            </p:cNvPr>
            <p:cNvSpPr/>
            <p:nvPr/>
          </p:nvSpPr>
          <p:spPr>
            <a:xfrm>
              <a:off x="6912112" y="3644299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0" name="Cube 1079">
              <a:extLst>
                <a:ext uri="{FF2B5EF4-FFF2-40B4-BE49-F238E27FC236}">
                  <a16:creationId xmlns:a16="http://schemas.microsoft.com/office/drawing/2014/main" id="{4804DCEB-67A1-88EB-5E66-7EDBB6D65A82}"/>
                </a:ext>
              </a:extLst>
            </p:cNvPr>
            <p:cNvSpPr/>
            <p:nvPr/>
          </p:nvSpPr>
          <p:spPr>
            <a:xfrm>
              <a:off x="6788287" y="3768125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1" name="Cube 1080">
              <a:extLst>
                <a:ext uri="{FF2B5EF4-FFF2-40B4-BE49-F238E27FC236}">
                  <a16:creationId xmlns:a16="http://schemas.microsoft.com/office/drawing/2014/main" id="{18BC98B0-B0B1-CCCB-A772-B60BD3BB41B4}"/>
                </a:ext>
              </a:extLst>
            </p:cNvPr>
            <p:cNvSpPr/>
            <p:nvPr/>
          </p:nvSpPr>
          <p:spPr>
            <a:xfrm>
              <a:off x="6664463" y="3891950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2" name="Cube 1081">
              <a:extLst>
                <a:ext uri="{FF2B5EF4-FFF2-40B4-BE49-F238E27FC236}">
                  <a16:creationId xmlns:a16="http://schemas.microsoft.com/office/drawing/2014/main" id="{C4526BE9-084B-1FCD-0FF0-11CEA05CCBD0}"/>
                </a:ext>
              </a:extLst>
            </p:cNvPr>
            <p:cNvSpPr/>
            <p:nvPr/>
          </p:nvSpPr>
          <p:spPr>
            <a:xfrm>
              <a:off x="6540638" y="4015776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3" name="Cube 1082">
              <a:extLst>
                <a:ext uri="{FF2B5EF4-FFF2-40B4-BE49-F238E27FC236}">
                  <a16:creationId xmlns:a16="http://schemas.microsoft.com/office/drawing/2014/main" id="{11C6E17B-1F41-513B-8F1B-82E8A2E1B484}"/>
                </a:ext>
              </a:extLst>
            </p:cNvPr>
            <p:cNvSpPr/>
            <p:nvPr/>
          </p:nvSpPr>
          <p:spPr>
            <a:xfrm>
              <a:off x="8145570" y="2654652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4" name="Cube 1083">
              <a:extLst>
                <a:ext uri="{FF2B5EF4-FFF2-40B4-BE49-F238E27FC236}">
                  <a16:creationId xmlns:a16="http://schemas.microsoft.com/office/drawing/2014/main" id="{9CEFAAF1-014A-C7FE-DCCE-618C26F88B0F}"/>
                </a:ext>
              </a:extLst>
            </p:cNvPr>
            <p:cNvSpPr/>
            <p:nvPr/>
          </p:nvSpPr>
          <p:spPr>
            <a:xfrm>
              <a:off x="8021745" y="2778478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5" name="Cube 1084">
              <a:extLst>
                <a:ext uri="{FF2B5EF4-FFF2-40B4-BE49-F238E27FC236}">
                  <a16:creationId xmlns:a16="http://schemas.microsoft.com/office/drawing/2014/main" id="{0F5F729B-7453-8401-8289-CFDD32383B91}"/>
                </a:ext>
              </a:extLst>
            </p:cNvPr>
            <p:cNvSpPr/>
            <p:nvPr/>
          </p:nvSpPr>
          <p:spPr>
            <a:xfrm>
              <a:off x="7897921" y="2902303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6" name="Cube 1085">
              <a:extLst>
                <a:ext uri="{FF2B5EF4-FFF2-40B4-BE49-F238E27FC236}">
                  <a16:creationId xmlns:a16="http://schemas.microsoft.com/office/drawing/2014/main" id="{AD147E1C-37A7-59AD-52E1-6FA151730457}"/>
                </a:ext>
              </a:extLst>
            </p:cNvPr>
            <p:cNvSpPr/>
            <p:nvPr/>
          </p:nvSpPr>
          <p:spPr>
            <a:xfrm>
              <a:off x="7774096" y="3026129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7" name="Cube 1086">
              <a:extLst>
                <a:ext uri="{FF2B5EF4-FFF2-40B4-BE49-F238E27FC236}">
                  <a16:creationId xmlns:a16="http://schemas.microsoft.com/office/drawing/2014/main" id="{75828781-31B2-21B9-56F0-802D81922490}"/>
                </a:ext>
              </a:extLst>
            </p:cNvPr>
            <p:cNvSpPr/>
            <p:nvPr/>
          </p:nvSpPr>
          <p:spPr>
            <a:xfrm>
              <a:off x="7650271" y="3149951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8" name="Cube 1087">
              <a:extLst>
                <a:ext uri="{FF2B5EF4-FFF2-40B4-BE49-F238E27FC236}">
                  <a16:creationId xmlns:a16="http://schemas.microsoft.com/office/drawing/2014/main" id="{BD033CC9-FF59-ABE7-125C-F9DF5357B473}"/>
                </a:ext>
              </a:extLst>
            </p:cNvPr>
            <p:cNvSpPr/>
            <p:nvPr/>
          </p:nvSpPr>
          <p:spPr>
            <a:xfrm>
              <a:off x="7526446" y="3273777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9" name="Cube 1088">
              <a:extLst>
                <a:ext uri="{FF2B5EF4-FFF2-40B4-BE49-F238E27FC236}">
                  <a16:creationId xmlns:a16="http://schemas.microsoft.com/office/drawing/2014/main" id="{A6C9A2DE-7543-AF40-65EE-502F151FBB0F}"/>
                </a:ext>
              </a:extLst>
            </p:cNvPr>
            <p:cNvSpPr/>
            <p:nvPr/>
          </p:nvSpPr>
          <p:spPr>
            <a:xfrm>
              <a:off x="7402622" y="3397602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0" name="Cube 1089">
              <a:extLst>
                <a:ext uri="{FF2B5EF4-FFF2-40B4-BE49-F238E27FC236}">
                  <a16:creationId xmlns:a16="http://schemas.microsoft.com/office/drawing/2014/main" id="{43CF5E4D-1F8D-DF95-569D-121DC412A517}"/>
                </a:ext>
              </a:extLst>
            </p:cNvPr>
            <p:cNvSpPr/>
            <p:nvPr/>
          </p:nvSpPr>
          <p:spPr>
            <a:xfrm>
              <a:off x="7278797" y="3521428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1" name="Cube 1090">
              <a:extLst>
                <a:ext uri="{FF2B5EF4-FFF2-40B4-BE49-F238E27FC236}">
                  <a16:creationId xmlns:a16="http://schemas.microsoft.com/office/drawing/2014/main" id="{8452B038-E382-1C28-80FE-A99D4649AB1C}"/>
                </a:ext>
              </a:extLst>
            </p:cNvPr>
            <p:cNvSpPr/>
            <p:nvPr/>
          </p:nvSpPr>
          <p:spPr>
            <a:xfrm>
              <a:off x="7154999" y="3644299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2" name="Cube 1091">
              <a:extLst>
                <a:ext uri="{FF2B5EF4-FFF2-40B4-BE49-F238E27FC236}">
                  <a16:creationId xmlns:a16="http://schemas.microsoft.com/office/drawing/2014/main" id="{1D119459-6185-78B1-BEB1-DFBBFD5CC1B4}"/>
                </a:ext>
              </a:extLst>
            </p:cNvPr>
            <p:cNvSpPr/>
            <p:nvPr/>
          </p:nvSpPr>
          <p:spPr>
            <a:xfrm>
              <a:off x="7031174" y="3768125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3" name="Cube 1092">
              <a:extLst>
                <a:ext uri="{FF2B5EF4-FFF2-40B4-BE49-F238E27FC236}">
                  <a16:creationId xmlns:a16="http://schemas.microsoft.com/office/drawing/2014/main" id="{CB727B09-50B1-D429-7151-E92380CBDDAA}"/>
                </a:ext>
              </a:extLst>
            </p:cNvPr>
            <p:cNvSpPr/>
            <p:nvPr/>
          </p:nvSpPr>
          <p:spPr>
            <a:xfrm>
              <a:off x="6907350" y="3891950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4" name="Cube 1093">
              <a:extLst>
                <a:ext uri="{FF2B5EF4-FFF2-40B4-BE49-F238E27FC236}">
                  <a16:creationId xmlns:a16="http://schemas.microsoft.com/office/drawing/2014/main" id="{87734F26-2740-83D0-2130-8EE48AD3EB20}"/>
                </a:ext>
              </a:extLst>
            </p:cNvPr>
            <p:cNvSpPr/>
            <p:nvPr/>
          </p:nvSpPr>
          <p:spPr>
            <a:xfrm>
              <a:off x="6783525" y="4015776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5" name="Cube 1094">
              <a:extLst>
                <a:ext uri="{FF2B5EF4-FFF2-40B4-BE49-F238E27FC236}">
                  <a16:creationId xmlns:a16="http://schemas.microsoft.com/office/drawing/2014/main" id="{DBEEF786-649E-6B96-25D9-0F25497E7723}"/>
                </a:ext>
              </a:extLst>
            </p:cNvPr>
            <p:cNvSpPr/>
            <p:nvPr/>
          </p:nvSpPr>
          <p:spPr>
            <a:xfrm>
              <a:off x="8390839" y="2654652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6" name="Cube 1095">
              <a:extLst>
                <a:ext uri="{FF2B5EF4-FFF2-40B4-BE49-F238E27FC236}">
                  <a16:creationId xmlns:a16="http://schemas.microsoft.com/office/drawing/2014/main" id="{8A994E4B-955B-6919-D4A9-CF404F6E63FF}"/>
                </a:ext>
              </a:extLst>
            </p:cNvPr>
            <p:cNvSpPr/>
            <p:nvPr/>
          </p:nvSpPr>
          <p:spPr>
            <a:xfrm>
              <a:off x="8267014" y="2778478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7" name="Cube 1096">
              <a:extLst>
                <a:ext uri="{FF2B5EF4-FFF2-40B4-BE49-F238E27FC236}">
                  <a16:creationId xmlns:a16="http://schemas.microsoft.com/office/drawing/2014/main" id="{2D2D02F0-90C8-B953-E4B0-BC539A27E726}"/>
                </a:ext>
              </a:extLst>
            </p:cNvPr>
            <p:cNvSpPr/>
            <p:nvPr/>
          </p:nvSpPr>
          <p:spPr>
            <a:xfrm>
              <a:off x="8143190" y="2902303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8" name="Cube 1097">
              <a:extLst>
                <a:ext uri="{FF2B5EF4-FFF2-40B4-BE49-F238E27FC236}">
                  <a16:creationId xmlns:a16="http://schemas.microsoft.com/office/drawing/2014/main" id="{00BAFF9A-DBF0-4A12-E1B6-1586DD3CBAF9}"/>
                </a:ext>
              </a:extLst>
            </p:cNvPr>
            <p:cNvSpPr/>
            <p:nvPr/>
          </p:nvSpPr>
          <p:spPr>
            <a:xfrm>
              <a:off x="8019365" y="3026129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9" name="Cube 1098">
              <a:extLst>
                <a:ext uri="{FF2B5EF4-FFF2-40B4-BE49-F238E27FC236}">
                  <a16:creationId xmlns:a16="http://schemas.microsoft.com/office/drawing/2014/main" id="{86AD4BB8-5C82-9091-BC95-4DC9BCF9C56B}"/>
                </a:ext>
              </a:extLst>
            </p:cNvPr>
            <p:cNvSpPr/>
            <p:nvPr/>
          </p:nvSpPr>
          <p:spPr>
            <a:xfrm>
              <a:off x="7895540" y="3149951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00" name="Cube 1099">
              <a:extLst>
                <a:ext uri="{FF2B5EF4-FFF2-40B4-BE49-F238E27FC236}">
                  <a16:creationId xmlns:a16="http://schemas.microsoft.com/office/drawing/2014/main" id="{139FBDBB-3378-8E81-DD63-588949C675CC}"/>
                </a:ext>
              </a:extLst>
            </p:cNvPr>
            <p:cNvSpPr/>
            <p:nvPr/>
          </p:nvSpPr>
          <p:spPr>
            <a:xfrm>
              <a:off x="7771715" y="3273777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01" name="Cube 1100">
              <a:extLst>
                <a:ext uri="{FF2B5EF4-FFF2-40B4-BE49-F238E27FC236}">
                  <a16:creationId xmlns:a16="http://schemas.microsoft.com/office/drawing/2014/main" id="{938271A2-7417-9378-AA1E-3AD30272AC48}"/>
                </a:ext>
              </a:extLst>
            </p:cNvPr>
            <p:cNvSpPr/>
            <p:nvPr/>
          </p:nvSpPr>
          <p:spPr>
            <a:xfrm>
              <a:off x="7647891" y="3397602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02" name="Cube 1101">
              <a:extLst>
                <a:ext uri="{FF2B5EF4-FFF2-40B4-BE49-F238E27FC236}">
                  <a16:creationId xmlns:a16="http://schemas.microsoft.com/office/drawing/2014/main" id="{DC8BC7F5-64F6-3BD1-A7DC-702580C83C73}"/>
                </a:ext>
              </a:extLst>
            </p:cNvPr>
            <p:cNvSpPr/>
            <p:nvPr/>
          </p:nvSpPr>
          <p:spPr>
            <a:xfrm>
              <a:off x="7524066" y="3521428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03" name="Cube 1102">
              <a:extLst>
                <a:ext uri="{FF2B5EF4-FFF2-40B4-BE49-F238E27FC236}">
                  <a16:creationId xmlns:a16="http://schemas.microsoft.com/office/drawing/2014/main" id="{247DD392-FD1B-3174-46A0-13A751CF85C5}"/>
                </a:ext>
              </a:extLst>
            </p:cNvPr>
            <p:cNvSpPr/>
            <p:nvPr/>
          </p:nvSpPr>
          <p:spPr>
            <a:xfrm>
              <a:off x="7400268" y="3644299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04" name="Cube 1103">
              <a:extLst>
                <a:ext uri="{FF2B5EF4-FFF2-40B4-BE49-F238E27FC236}">
                  <a16:creationId xmlns:a16="http://schemas.microsoft.com/office/drawing/2014/main" id="{523AAB1C-EE39-C0B6-B544-22CE3A6737BC}"/>
                </a:ext>
              </a:extLst>
            </p:cNvPr>
            <p:cNvSpPr/>
            <p:nvPr/>
          </p:nvSpPr>
          <p:spPr>
            <a:xfrm>
              <a:off x="7276443" y="3768125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05" name="Cube 1104">
              <a:extLst>
                <a:ext uri="{FF2B5EF4-FFF2-40B4-BE49-F238E27FC236}">
                  <a16:creationId xmlns:a16="http://schemas.microsoft.com/office/drawing/2014/main" id="{A18CE6B5-79F3-E681-8605-FE7BBB48F3BF}"/>
                </a:ext>
              </a:extLst>
            </p:cNvPr>
            <p:cNvSpPr/>
            <p:nvPr/>
          </p:nvSpPr>
          <p:spPr>
            <a:xfrm>
              <a:off x="7152619" y="3891950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06" name="Cube 1105">
              <a:extLst>
                <a:ext uri="{FF2B5EF4-FFF2-40B4-BE49-F238E27FC236}">
                  <a16:creationId xmlns:a16="http://schemas.microsoft.com/office/drawing/2014/main" id="{C6E33EDC-1489-16A5-F4DD-1662BE1F6762}"/>
                </a:ext>
              </a:extLst>
            </p:cNvPr>
            <p:cNvSpPr/>
            <p:nvPr/>
          </p:nvSpPr>
          <p:spPr>
            <a:xfrm>
              <a:off x="7028794" y="4015776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07" name="Cube 1106">
              <a:extLst>
                <a:ext uri="{FF2B5EF4-FFF2-40B4-BE49-F238E27FC236}">
                  <a16:creationId xmlns:a16="http://schemas.microsoft.com/office/drawing/2014/main" id="{B1149C94-B8A2-CF76-6287-1276DCB8246A}"/>
                </a:ext>
              </a:extLst>
            </p:cNvPr>
            <p:cNvSpPr/>
            <p:nvPr/>
          </p:nvSpPr>
          <p:spPr>
            <a:xfrm>
              <a:off x="8633726" y="2654652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08" name="Cube 1107">
              <a:extLst>
                <a:ext uri="{FF2B5EF4-FFF2-40B4-BE49-F238E27FC236}">
                  <a16:creationId xmlns:a16="http://schemas.microsoft.com/office/drawing/2014/main" id="{2CFC09A8-BE7D-07E3-D710-B987D8661D9E}"/>
                </a:ext>
              </a:extLst>
            </p:cNvPr>
            <p:cNvSpPr/>
            <p:nvPr/>
          </p:nvSpPr>
          <p:spPr>
            <a:xfrm>
              <a:off x="8509901" y="2778478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09" name="Cube 1108">
              <a:extLst>
                <a:ext uri="{FF2B5EF4-FFF2-40B4-BE49-F238E27FC236}">
                  <a16:creationId xmlns:a16="http://schemas.microsoft.com/office/drawing/2014/main" id="{D0FE731D-B135-F0BD-C77A-B778DEE884BC}"/>
                </a:ext>
              </a:extLst>
            </p:cNvPr>
            <p:cNvSpPr/>
            <p:nvPr/>
          </p:nvSpPr>
          <p:spPr>
            <a:xfrm>
              <a:off x="8386077" y="2902303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10" name="Cube 1109">
              <a:extLst>
                <a:ext uri="{FF2B5EF4-FFF2-40B4-BE49-F238E27FC236}">
                  <a16:creationId xmlns:a16="http://schemas.microsoft.com/office/drawing/2014/main" id="{4CEEB534-2EDF-3213-821B-04E3BE406ABD}"/>
                </a:ext>
              </a:extLst>
            </p:cNvPr>
            <p:cNvSpPr/>
            <p:nvPr/>
          </p:nvSpPr>
          <p:spPr>
            <a:xfrm>
              <a:off x="8262252" y="3026129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11" name="Cube 1110">
              <a:extLst>
                <a:ext uri="{FF2B5EF4-FFF2-40B4-BE49-F238E27FC236}">
                  <a16:creationId xmlns:a16="http://schemas.microsoft.com/office/drawing/2014/main" id="{BCA3AE74-366C-65F7-BF72-0945AA954C90}"/>
                </a:ext>
              </a:extLst>
            </p:cNvPr>
            <p:cNvSpPr/>
            <p:nvPr/>
          </p:nvSpPr>
          <p:spPr>
            <a:xfrm>
              <a:off x="8138427" y="3149951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12" name="Cube 1111">
              <a:extLst>
                <a:ext uri="{FF2B5EF4-FFF2-40B4-BE49-F238E27FC236}">
                  <a16:creationId xmlns:a16="http://schemas.microsoft.com/office/drawing/2014/main" id="{B610ED05-FBC7-C9A3-B8D4-FBD88EA6368E}"/>
                </a:ext>
              </a:extLst>
            </p:cNvPr>
            <p:cNvSpPr/>
            <p:nvPr/>
          </p:nvSpPr>
          <p:spPr>
            <a:xfrm>
              <a:off x="8014602" y="3273777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13" name="Cube 1112">
              <a:extLst>
                <a:ext uri="{FF2B5EF4-FFF2-40B4-BE49-F238E27FC236}">
                  <a16:creationId xmlns:a16="http://schemas.microsoft.com/office/drawing/2014/main" id="{162B484C-F08A-1F58-0E28-4C7FB598A0B3}"/>
                </a:ext>
              </a:extLst>
            </p:cNvPr>
            <p:cNvSpPr/>
            <p:nvPr/>
          </p:nvSpPr>
          <p:spPr>
            <a:xfrm>
              <a:off x="7890778" y="3397602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14" name="Cube 1113">
              <a:extLst>
                <a:ext uri="{FF2B5EF4-FFF2-40B4-BE49-F238E27FC236}">
                  <a16:creationId xmlns:a16="http://schemas.microsoft.com/office/drawing/2014/main" id="{5728B84B-D262-369F-93A1-E1AE0971C3FB}"/>
                </a:ext>
              </a:extLst>
            </p:cNvPr>
            <p:cNvSpPr/>
            <p:nvPr/>
          </p:nvSpPr>
          <p:spPr>
            <a:xfrm>
              <a:off x="7766953" y="3521428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15" name="Cube 1114">
              <a:extLst>
                <a:ext uri="{FF2B5EF4-FFF2-40B4-BE49-F238E27FC236}">
                  <a16:creationId xmlns:a16="http://schemas.microsoft.com/office/drawing/2014/main" id="{B0DFAF66-268C-3925-CB50-5A1F5D0F402D}"/>
                </a:ext>
              </a:extLst>
            </p:cNvPr>
            <p:cNvSpPr/>
            <p:nvPr/>
          </p:nvSpPr>
          <p:spPr>
            <a:xfrm>
              <a:off x="7643155" y="3644299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16" name="Cube 1115">
              <a:extLst>
                <a:ext uri="{FF2B5EF4-FFF2-40B4-BE49-F238E27FC236}">
                  <a16:creationId xmlns:a16="http://schemas.microsoft.com/office/drawing/2014/main" id="{9B3C1CA4-4DF1-7261-0B74-570F3CCD72FD}"/>
                </a:ext>
              </a:extLst>
            </p:cNvPr>
            <p:cNvSpPr/>
            <p:nvPr/>
          </p:nvSpPr>
          <p:spPr>
            <a:xfrm>
              <a:off x="7519330" y="3768125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17" name="Cube 1116">
              <a:extLst>
                <a:ext uri="{FF2B5EF4-FFF2-40B4-BE49-F238E27FC236}">
                  <a16:creationId xmlns:a16="http://schemas.microsoft.com/office/drawing/2014/main" id="{33739058-E6E4-56B7-7B46-23EBC84EAE3D}"/>
                </a:ext>
              </a:extLst>
            </p:cNvPr>
            <p:cNvSpPr/>
            <p:nvPr/>
          </p:nvSpPr>
          <p:spPr>
            <a:xfrm>
              <a:off x="7395506" y="3891950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18" name="Cube 1117">
              <a:extLst>
                <a:ext uri="{FF2B5EF4-FFF2-40B4-BE49-F238E27FC236}">
                  <a16:creationId xmlns:a16="http://schemas.microsoft.com/office/drawing/2014/main" id="{8C99D02F-9D90-94C2-894D-B1C8F45961F6}"/>
                </a:ext>
              </a:extLst>
            </p:cNvPr>
            <p:cNvSpPr/>
            <p:nvPr/>
          </p:nvSpPr>
          <p:spPr>
            <a:xfrm>
              <a:off x="7271681" y="4015776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19" name="Cube 1118">
              <a:extLst>
                <a:ext uri="{FF2B5EF4-FFF2-40B4-BE49-F238E27FC236}">
                  <a16:creationId xmlns:a16="http://schemas.microsoft.com/office/drawing/2014/main" id="{38CE0AC7-BDE0-4ACB-1491-3470AA96322A}"/>
                </a:ext>
              </a:extLst>
            </p:cNvPr>
            <p:cNvSpPr/>
            <p:nvPr/>
          </p:nvSpPr>
          <p:spPr>
            <a:xfrm>
              <a:off x="8878739" y="2654652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0" name="Cube 1119">
              <a:extLst>
                <a:ext uri="{FF2B5EF4-FFF2-40B4-BE49-F238E27FC236}">
                  <a16:creationId xmlns:a16="http://schemas.microsoft.com/office/drawing/2014/main" id="{476BD38C-2F09-2955-18A0-0FB202D842C3}"/>
                </a:ext>
              </a:extLst>
            </p:cNvPr>
            <p:cNvSpPr/>
            <p:nvPr/>
          </p:nvSpPr>
          <p:spPr>
            <a:xfrm>
              <a:off x="8754914" y="2778478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1" name="Cube 1120">
              <a:extLst>
                <a:ext uri="{FF2B5EF4-FFF2-40B4-BE49-F238E27FC236}">
                  <a16:creationId xmlns:a16="http://schemas.microsoft.com/office/drawing/2014/main" id="{AA6ACB71-14DE-3372-6858-03DDBFADD27F}"/>
                </a:ext>
              </a:extLst>
            </p:cNvPr>
            <p:cNvSpPr/>
            <p:nvPr/>
          </p:nvSpPr>
          <p:spPr>
            <a:xfrm>
              <a:off x="8631090" y="2902303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2" name="Cube 1121">
              <a:extLst>
                <a:ext uri="{FF2B5EF4-FFF2-40B4-BE49-F238E27FC236}">
                  <a16:creationId xmlns:a16="http://schemas.microsoft.com/office/drawing/2014/main" id="{120F3C21-83BD-0667-21DB-192993085871}"/>
                </a:ext>
              </a:extLst>
            </p:cNvPr>
            <p:cNvSpPr/>
            <p:nvPr/>
          </p:nvSpPr>
          <p:spPr>
            <a:xfrm>
              <a:off x="8507265" y="3026129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3" name="Cube 1122">
              <a:extLst>
                <a:ext uri="{FF2B5EF4-FFF2-40B4-BE49-F238E27FC236}">
                  <a16:creationId xmlns:a16="http://schemas.microsoft.com/office/drawing/2014/main" id="{ADB9BD7B-99B1-9983-11CE-AFE125D46F24}"/>
                </a:ext>
              </a:extLst>
            </p:cNvPr>
            <p:cNvSpPr/>
            <p:nvPr/>
          </p:nvSpPr>
          <p:spPr>
            <a:xfrm>
              <a:off x="8383440" y="3149951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4" name="Cube 1123">
              <a:extLst>
                <a:ext uri="{FF2B5EF4-FFF2-40B4-BE49-F238E27FC236}">
                  <a16:creationId xmlns:a16="http://schemas.microsoft.com/office/drawing/2014/main" id="{76DB5EA4-DC51-507A-6687-468FDCFCB748}"/>
                </a:ext>
              </a:extLst>
            </p:cNvPr>
            <p:cNvSpPr/>
            <p:nvPr/>
          </p:nvSpPr>
          <p:spPr>
            <a:xfrm>
              <a:off x="8259615" y="3273777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5" name="Cube 1124">
              <a:extLst>
                <a:ext uri="{FF2B5EF4-FFF2-40B4-BE49-F238E27FC236}">
                  <a16:creationId xmlns:a16="http://schemas.microsoft.com/office/drawing/2014/main" id="{0E10489E-690D-41E9-E2D6-9070A81CAC78}"/>
                </a:ext>
              </a:extLst>
            </p:cNvPr>
            <p:cNvSpPr/>
            <p:nvPr/>
          </p:nvSpPr>
          <p:spPr>
            <a:xfrm>
              <a:off x="8135791" y="3397602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6" name="Cube 1125">
              <a:extLst>
                <a:ext uri="{FF2B5EF4-FFF2-40B4-BE49-F238E27FC236}">
                  <a16:creationId xmlns:a16="http://schemas.microsoft.com/office/drawing/2014/main" id="{72C508C9-94A1-61ED-2DF2-BB4EDD24CC20}"/>
                </a:ext>
              </a:extLst>
            </p:cNvPr>
            <p:cNvSpPr/>
            <p:nvPr/>
          </p:nvSpPr>
          <p:spPr>
            <a:xfrm>
              <a:off x="8011966" y="3521428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7" name="Cube 1126">
              <a:extLst>
                <a:ext uri="{FF2B5EF4-FFF2-40B4-BE49-F238E27FC236}">
                  <a16:creationId xmlns:a16="http://schemas.microsoft.com/office/drawing/2014/main" id="{ACAAB939-21AF-8BA4-2DD3-2F10AAEF1314}"/>
                </a:ext>
              </a:extLst>
            </p:cNvPr>
            <p:cNvSpPr/>
            <p:nvPr/>
          </p:nvSpPr>
          <p:spPr>
            <a:xfrm>
              <a:off x="7888168" y="3644299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8" name="Cube 1127">
              <a:extLst>
                <a:ext uri="{FF2B5EF4-FFF2-40B4-BE49-F238E27FC236}">
                  <a16:creationId xmlns:a16="http://schemas.microsoft.com/office/drawing/2014/main" id="{76199F4A-C20A-8620-5235-6A68EE8DA37B}"/>
                </a:ext>
              </a:extLst>
            </p:cNvPr>
            <p:cNvSpPr/>
            <p:nvPr/>
          </p:nvSpPr>
          <p:spPr>
            <a:xfrm>
              <a:off x="7764343" y="3768125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9" name="Cube 1128">
              <a:extLst>
                <a:ext uri="{FF2B5EF4-FFF2-40B4-BE49-F238E27FC236}">
                  <a16:creationId xmlns:a16="http://schemas.microsoft.com/office/drawing/2014/main" id="{556A98B1-77AB-6E5A-972D-B449D6335EBB}"/>
                </a:ext>
              </a:extLst>
            </p:cNvPr>
            <p:cNvSpPr/>
            <p:nvPr/>
          </p:nvSpPr>
          <p:spPr>
            <a:xfrm>
              <a:off x="7640519" y="3891950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0" name="Cube 1129">
              <a:extLst>
                <a:ext uri="{FF2B5EF4-FFF2-40B4-BE49-F238E27FC236}">
                  <a16:creationId xmlns:a16="http://schemas.microsoft.com/office/drawing/2014/main" id="{E3993E3D-4FCC-7E22-CA1A-F0F3FB056064}"/>
                </a:ext>
              </a:extLst>
            </p:cNvPr>
            <p:cNvSpPr/>
            <p:nvPr/>
          </p:nvSpPr>
          <p:spPr>
            <a:xfrm>
              <a:off x="7516694" y="4015776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1" name="Cube 1130">
              <a:extLst>
                <a:ext uri="{FF2B5EF4-FFF2-40B4-BE49-F238E27FC236}">
                  <a16:creationId xmlns:a16="http://schemas.microsoft.com/office/drawing/2014/main" id="{3D54710C-4551-F9B3-BDAE-323A18EE8CF7}"/>
                </a:ext>
              </a:extLst>
            </p:cNvPr>
            <p:cNvSpPr/>
            <p:nvPr/>
          </p:nvSpPr>
          <p:spPr>
            <a:xfrm>
              <a:off x="7902683" y="2412715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2" name="Cube 1131">
              <a:extLst>
                <a:ext uri="{FF2B5EF4-FFF2-40B4-BE49-F238E27FC236}">
                  <a16:creationId xmlns:a16="http://schemas.microsoft.com/office/drawing/2014/main" id="{92892AC3-8B86-FB18-025A-5A64691973D2}"/>
                </a:ext>
              </a:extLst>
            </p:cNvPr>
            <p:cNvSpPr/>
            <p:nvPr/>
          </p:nvSpPr>
          <p:spPr>
            <a:xfrm>
              <a:off x="7778858" y="2536541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3" name="Cube 1132">
              <a:extLst>
                <a:ext uri="{FF2B5EF4-FFF2-40B4-BE49-F238E27FC236}">
                  <a16:creationId xmlns:a16="http://schemas.microsoft.com/office/drawing/2014/main" id="{7C1F5C3D-18C4-15E0-FC88-FDA936EF30B4}"/>
                </a:ext>
              </a:extLst>
            </p:cNvPr>
            <p:cNvSpPr/>
            <p:nvPr/>
          </p:nvSpPr>
          <p:spPr>
            <a:xfrm>
              <a:off x="7655034" y="2660366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4" name="Cube 1133">
              <a:extLst>
                <a:ext uri="{FF2B5EF4-FFF2-40B4-BE49-F238E27FC236}">
                  <a16:creationId xmlns:a16="http://schemas.microsoft.com/office/drawing/2014/main" id="{70D1A507-16E5-4625-6E89-CCD777C57AB3}"/>
                </a:ext>
              </a:extLst>
            </p:cNvPr>
            <p:cNvSpPr/>
            <p:nvPr/>
          </p:nvSpPr>
          <p:spPr>
            <a:xfrm>
              <a:off x="7531209" y="2784192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5" name="Cube 1134">
              <a:extLst>
                <a:ext uri="{FF2B5EF4-FFF2-40B4-BE49-F238E27FC236}">
                  <a16:creationId xmlns:a16="http://schemas.microsoft.com/office/drawing/2014/main" id="{4FD54E50-18A1-66A0-DBEB-A37F2A645A29}"/>
                </a:ext>
              </a:extLst>
            </p:cNvPr>
            <p:cNvSpPr/>
            <p:nvPr/>
          </p:nvSpPr>
          <p:spPr>
            <a:xfrm>
              <a:off x="7407384" y="2908014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6" name="Cube 1135">
              <a:extLst>
                <a:ext uri="{FF2B5EF4-FFF2-40B4-BE49-F238E27FC236}">
                  <a16:creationId xmlns:a16="http://schemas.microsoft.com/office/drawing/2014/main" id="{491918F9-7077-2C75-711C-B31372C6B202}"/>
                </a:ext>
              </a:extLst>
            </p:cNvPr>
            <p:cNvSpPr/>
            <p:nvPr/>
          </p:nvSpPr>
          <p:spPr>
            <a:xfrm>
              <a:off x="7283559" y="3031840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7" name="Cube 1136">
              <a:extLst>
                <a:ext uri="{FF2B5EF4-FFF2-40B4-BE49-F238E27FC236}">
                  <a16:creationId xmlns:a16="http://schemas.microsoft.com/office/drawing/2014/main" id="{32992739-46CD-B7E2-7C5D-2BF3658A0CB2}"/>
                </a:ext>
              </a:extLst>
            </p:cNvPr>
            <p:cNvSpPr/>
            <p:nvPr/>
          </p:nvSpPr>
          <p:spPr>
            <a:xfrm>
              <a:off x="7159735" y="3155665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8" name="Cube 1137">
              <a:extLst>
                <a:ext uri="{FF2B5EF4-FFF2-40B4-BE49-F238E27FC236}">
                  <a16:creationId xmlns:a16="http://schemas.microsoft.com/office/drawing/2014/main" id="{F2AC54ED-0023-3F6A-9A73-45D17A728142}"/>
                </a:ext>
              </a:extLst>
            </p:cNvPr>
            <p:cNvSpPr/>
            <p:nvPr/>
          </p:nvSpPr>
          <p:spPr>
            <a:xfrm>
              <a:off x="7035910" y="3279491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9" name="Cube 1138">
              <a:extLst>
                <a:ext uri="{FF2B5EF4-FFF2-40B4-BE49-F238E27FC236}">
                  <a16:creationId xmlns:a16="http://schemas.microsoft.com/office/drawing/2014/main" id="{61945100-6999-4FCB-7F98-DD8CFF85BFE4}"/>
                </a:ext>
              </a:extLst>
            </p:cNvPr>
            <p:cNvSpPr/>
            <p:nvPr/>
          </p:nvSpPr>
          <p:spPr>
            <a:xfrm>
              <a:off x="6912112" y="3402362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40" name="Cube 1139">
              <a:extLst>
                <a:ext uri="{FF2B5EF4-FFF2-40B4-BE49-F238E27FC236}">
                  <a16:creationId xmlns:a16="http://schemas.microsoft.com/office/drawing/2014/main" id="{A427BA41-D07F-A143-C144-54951050EECC}"/>
                </a:ext>
              </a:extLst>
            </p:cNvPr>
            <p:cNvSpPr/>
            <p:nvPr/>
          </p:nvSpPr>
          <p:spPr>
            <a:xfrm>
              <a:off x="6788287" y="3526188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41" name="Cube 1140">
              <a:extLst>
                <a:ext uri="{FF2B5EF4-FFF2-40B4-BE49-F238E27FC236}">
                  <a16:creationId xmlns:a16="http://schemas.microsoft.com/office/drawing/2014/main" id="{43B86D1D-066F-66B2-B65D-C5BBE1BCA632}"/>
                </a:ext>
              </a:extLst>
            </p:cNvPr>
            <p:cNvSpPr/>
            <p:nvPr/>
          </p:nvSpPr>
          <p:spPr>
            <a:xfrm>
              <a:off x="6664463" y="3650013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42" name="Cube 1141">
              <a:extLst>
                <a:ext uri="{FF2B5EF4-FFF2-40B4-BE49-F238E27FC236}">
                  <a16:creationId xmlns:a16="http://schemas.microsoft.com/office/drawing/2014/main" id="{435F6C53-5EC6-EFCE-C05B-DA4189975EAF}"/>
                </a:ext>
              </a:extLst>
            </p:cNvPr>
            <p:cNvSpPr/>
            <p:nvPr/>
          </p:nvSpPr>
          <p:spPr>
            <a:xfrm>
              <a:off x="6540638" y="3773839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43" name="Cube 1142">
              <a:extLst>
                <a:ext uri="{FF2B5EF4-FFF2-40B4-BE49-F238E27FC236}">
                  <a16:creationId xmlns:a16="http://schemas.microsoft.com/office/drawing/2014/main" id="{9C2ACC27-72C9-E27F-69C6-24B2D7FDC568}"/>
                </a:ext>
              </a:extLst>
            </p:cNvPr>
            <p:cNvSpPr/>
            <p:nvPr/>
          </p:nvSpPr>
          <p:spPr>
            <a:xfrm>
              <a:off x="8145570" y="2412715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44" name="Cube 1143">
              <a:extLst>
                <a:ext uri="{FF2B5EF4-FFF2-40B4-BE49-F238E27FC236}">
                  <a16:creationId xmlns:a16="http://schemas.microsoft.com/office/drawing/2014/main" id="{35499D9F-CCDB-9F7A-AAF0-B21E8EDA6DB3}"/>
                </a:ext>
              </a:extLst>
            </p:cNvPr>
            <p:cNvSpPr/>
            <p:nvPr/>
          </p:nvSpPr>
          <p:spPr>
            <a:xfrm>
              <a:off x="8021745" y="2536541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45" name="Cube 1144">
              <a:extLst>
                <a:ext uri="{FF2B5EF4-FFF2-40B4-BE49-F238E27FC236}">
                  <a16:creationId xmlns:a16="http://schemas.microsoft.com/office/drawing/2014/main" id="{B4820F24-436A-89D4-E483-8833AC4AC021}"/>
                </a:ext>
              </a:extLst>
            </p:cNvPr>
            <p:cNvSpPr/>
            <p:nvPr/>
          </p:nvSpPr>
          <p:spPr>
            <a:xfrm>
              <a:off x="7897921" y="2660366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46" name="Cube 1145">
              <a:extLst>
                <a:ext uri="{FF2B5EF4-FFF2-40B4-BE49-F238E27FC236}">
                  <a16:creationId xmlns:a16="http://schemas.microsoft.com/office/drawing/2014/main" id="{10D0F9E5-3BBF-363F-BFC9-9578CA203FA7}"/>
                </a:ext>
              </a:extLst>
            </p:cNvPr>
            <p:cNvSpPr/>
            <p:nvPr/>
          </p:nvSpPr>
          <p:spPr>
            <a:xfrm>
              <a:off x="7774096" y="2784192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47" name="Cube 1146">
              <a:extLst>
                <a:ext uri="{FF2B5EF4-FFF2-40B4-BE49-F238E27FC236}">
                  <a16:creationId xmlns:a16="http://schemas.microsoft.com/office/drawing/2014/main" id="{AC6C3227-FCBD-FAFC-9594-27B8E985D8C8}"/>
                </a:ext>
              </a:extLst>
            </p:cNvPr>
            <p:cNvSpPr/>
            <p:nvPr/>
          </p:nvSpPr>
          <p:spPr>
            <a:xfrm>
              <a:off x="7650271" y="2908014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48" name="Cube 1147">
              <a:extLst>
                <a:ext uri="{FF2B5EF4-FFF2-40B4-BE49-F238E27FC236}">
                  <a16:creationId xmlns:a16="http://schemas.microsoft.com/office/drawing/2014/main" id="{7BC6E446-56EF-CA83-59B5-3A9789C94518}"/>
                </a:ext>
              </a:extLst>
            </p:cNvPr>
            <p:cNvSpPr/>
            <p:nvPr/>
          </p:nvSpPr>
          <p:spPr>
            <a:xfrm>
              <a:off x="7526446" y="3031840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49" name="Cube 1148">
              <a:extLst>
                <a:ext uri="{FF2B5EF4-FFF2-40B4-BE49-F238E27FC236}">
                  <a16:creationId xmlns:a16="http://schemas.microsoft.com/office/drawing/2014/main" id="{D2531825-CDDF-6DCF-30E9-F6D3E6A1C5A5}"/>
                </a:ext>
              </a:extLst>
            </p:cNvPr>
            <p:cNvSpPr/>
            <p:nvPr/>
          </p:nvSpPr>
          <p:spPr>
            <a:xfrm>
              <a:off x="7402622" y="3155665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0" name="Cube 1149">
              <a:extLst>
                <a:ext uri="{FF2B5EF4-FFF2-40B4-BE49-F238E27FC236}">
                  <a16:creationId xmlns:a16="http://schemas.microsoft.com/office/drawing/2014/main" id="{EF5E2598-97BD-BF4E-2750-D34C98E2E9EC}"/>
                </a:ext>
              </a:extLst>
            </p:cNvPr>
            <p:cNvSpPr/>
            <p:nvPr/>
          </p:nvSpPr>
          <p:spPr>
            <a:xfrm>
              <a:off x="7278797" y="3279491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1" name="Cube 1150">
              <a:extLst>
                <a:ext uri="{FF2B5EF4-FFF2-40B4-BE49-F238E27FC236}">
                  <a16:creationId xmlns:a16="http://schemas.microsoft.com/office/drawing/2014/main" id="{B8EEFC14-AB31-80DB-2C10-3552D3724FDD}"/>
                </a:ext>
              </a:extLst>
            </p:cNvPr>
            <p:cNvSpPr/>
            <p:nvPr/>
          </p:nvSpPr>
          <p:spPr>
            <a:xfrm>
              <a:off x="7154999" y="3402362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2" name="Cube 1151">
              <a:extLst>
                <a:ext uri="{FF2B5EF4-FFF2-40B4-BE49-F238E27FC236}">
                  <a16:creationId xmlns:a16="http://schemas.microsoft.com/office/drawing/2014/main" id="{0EEEB01F-1F12-8AB2-E49D-659BC3D20906}"/>
                </a:ext>
              </a:extLst>
            </p:cNvPr>
            <p:cNvSpPr/>
            <p:nvPr/>
          </p:nvSpPr>
          <p:spPr>
            <a:xfrm>
              <a:off x="7031174" y="3526188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3" name="Cube 1152">
              <a:extLst>
                <a:ext uri="{FF2B5EF4-FFF2-40B4-BE49-F238E27FC236}">
                  <a16:creationId xmlns:a16="http://schemas.microsoft.com/office/drawing/2014/main" id="{4F978156-56E6-C72C-1409-F8EC4E597951}"/>
                </a:ext>
              </a:extLst>
            </p:cNvPr>
            <p:cNvSpPr/>
            <p:nvPr/>
          </p:nvSpPr>
          <p:spPr>
            <a:xfrm>
              <a:off x="6907350" y="3650013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4" name="Cube 1153">
              <a:extLst>
                <a:ext uri="{FF2B5EF4-FFF2-40B4-BE49-F238E27FC236}">
                  <a16:creationId xmlns:a16="http://schemas.microsoft.com/office/drawing/2014/main" id="{848783A0-97FC-43F0-2A8F-99D192F22E6F}"/>
                </a:ext>
              </a:extLst>
            </p:cNvPr>
            <p:cNvSpPr/>
            <p:nvPr/>
          </p:nvSpPr>
          <p:spPr>
            <a:xfrm>
              <a:off x="6783525" y="3773839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5" name="Cube 1154">
              <a:extLst>
                <a:ext uri="{FF2B5EF4-FFF2-40B4-BE49-F238E27FC236}">
                  <a16:creationId xmlns:a16="http://schemas.microsoft.com/office/drawing/2014/main" id="{C9065BB3-0EAD-7A05-CBFA-B73ECC10AC22}"/>
                </a:ext>
              </a:extLst>
            </p:cNvPr>
            <p:cNvSpPr/>
            <p:nvPr/>
          </p:nvSpPr>
          <p:spPr>
            <a:xfrm>
              <a:off x="8390839" y="2412715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6" name="Cube 1155">
              <a:extLst>
                <a:ext uri="{FF2B5EF4-FFF2-40B4-BE49-F238E27FC236}">
                  <a16:creationId xmlns:a16="http://schemas.microsoft.com/office/drawing/2014/main" id="{14975BB9-19B2-1831-F830-713E66427019}"/>
                </a:ext>
              </a:extLst>
            </p:cNvPr>
            <p:cNvSpPr/>
            <p:nvPr/>
          </p:nvSpPr>
          <p:spPr>
            <a:xfrm>
              <a:off x="8267014" y="2536541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7" name="Cube 1156">
              <a:extLst>
                <a:ext uri="{FF2B5EF4-FFF2-40B4-BE49-F238E27FC236}">
                  <a16:creationId xmlns:a16="http://schemas.microsoft.com/office/drawing/2014/main" id="{A5D42EE1-2F80-9B12-3BB8-3B7128C96F65}"/>
                </a:ext>
              </a:extLst>
            </p:cNvPr>
            <p:cNvSpPr/>
            <p:nvPr/>
          </p:nvSpPr>
          <p:spPr>
            <a:xfrm>
              <a:off x="8143190" y="2660366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8" name="Cube 1157">
              <a:extLst>
                <a:ext uri="{FF2B5EF4-FFF2-40B4-BE49-F238E27FC236}">
                  <a16:creationId xmlns:a16="http://schemas.microsoft.com/office/drawing/2014/main" id="{9B8CC53E-62F6-9B10-712B-CFA21D1F900B}"/>
                </a:ext>
              </a:extLst>
            </p:cNvPr>
            <p:cNvSpPr/>
            <p:nvPr/>
          </p:nvSpPr>
          <p:spPr>
            <a:xfrm>
              <a:off x="8019365" y="2784192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9" name="Cube 1158">
              <a:extLst>
                <a:ext uri="{FF2B5EF4-FFF2-40B4-BE49-F238E27FC236}">
                  <a16:creationId xmlns:a16="http://schemas.microsoft.com/office/drawing/2014/main" id="{79B33E7E-2394-F6F3-296C-72F834F7259C}"/>
                </a:ext>
              </a:extLst>
            </p:cNvPr>
            <p:cNvSpPr/>
            <p:nvPr/>
          </p:nvSpPr>
          <p:spPr>
            <a:xfrm>
              <a:off x="7895540" y="2908014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60" name="Cube 1159">
              <a:extLst>
                <a:ext uri="{FF2B5EF4-FFF2-40B4-BE49-F238E27FC236}">
                  <a16:creationId xmlns:a16="http://schemas.microsoft.com/office/drawing/2014/main" id="{ED2C3C37-9862-6AAB-07B1-1B0130554ED8}"/>
                </a:ext>
              </a:extLst>
            </p:cNvPr>
            <p:cNvSpPr/>
            <p:nvPr/>
          </p:nvSpPr>
          <p:spPr>
            <a:xfrm>
              <a:off x="7771715" y="3031840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61" name="Cube 1160">
              <a:extLst>
                <a:ext uri="{FF2B5EF4-FFF2-40B4-BE49-F238E27FC236}">
                  <a16:creationId xmlns:a16="http://schemas.microsoft.com/office/drawing/2014/main" id="{B7776B11-054C-9C40-F04E-AB4A10076142}"/>
                </a:ext>
              </a:extLst>
            </p:cNvPr>
            <p:cNvSpPr/>
            <p:nvPr/>
          </p:nvSpPr>
          <p:spPr>
            <a:xfrm>
              <a:off x="7647891" y="3155665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62" name="Cube 1161">
              <a:extLst>
                <a:ext uri="{FF2B5EF4-FFF2-40B4-BE49-F238E27FC236}">
                  <a16:creationId xmlns:a16="http://schemas.microsoft.com/office/drawing/2014/main" id="{4CB6765E-B2DD-1423-9CF2-7A4C715E7A1C}"/>
                </a:ext>
              </a:extLst>
            </p:cNvPr>
            <p:cNvSpPr/>
            <p:nvPr/>
          </p:nvSpPr>
          <p:spPr>
            <a:xfrm>
              <a:off x="7524066" y="3279491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63" name="Cube 1162">
              <a:extLst>
                <a:ext uri="{FF2B5EF4-FFF2-40B4-BE49-F238E27FC236}">
                  <a16:creationId xmlns:a16="http://schemas.microsoft.com/office/drawing/2014/main" id="{5A7AE912-2B4D-F665-E94C-0EA3324AD1C6}"/>
                </a:ext>
              </a:extLst>
            </p:cNvPr>
            <p:cNvSpPr/>
            <p:nvPr/>
          </p:nvSpPr>
          <p:spPr>
            <a:xfrm>
              <a:off x="7400268" y="3402362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64" name="Cube 1163">
              <a:extLst>
                <a:ext uri="{FF2B5EF4-FFF2-40B4-BE49-F238E27FC236}">
                  <a16:creationId xmlns:a16="http://schemas.microsoft.com/office/drawing/2014/main" id="{136367C9-68B5-7B29-170A-B8E90FAA96EE}"/>
                </a:ext>
              </a:extLst>
            </p:cNvPr>
            <p:cNvSpPr/>
            <p:nvPr/>
          </p:nvSpPr>
          <p:spPr>
            <a:xfrm>
              <a:off x="7276443" y="3526188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65" name="Cube 1164">
              <a:extLst>
                <a:ext uri="{FF2B5EF4-FFF2-40B4-BE49-F238E27FC236}">
                  <a16:creationId xmlns:a16="http://schemas.microsoft.com/office/drawing/2014/main" id="{3AFF1C63-8987-6A28-7B0B-F437A3518AE5}"/>
                </a:ext>
              </a:extLst>
            </p:cNvPr>
            <p:cNvSpPr/>
            <p:nvPr/>
          </p:nvSpPr>
          <p:spPr>
            <a:xfrm>
              <a:off x="7152619" y="3650013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66" name="Cube 1165">
              <a:extLst>
                <a:ext uri="{FF2B5EF4-FFF2-40B4-BE49-F238E27FC236}">
                  <a16:creationId xmlns:a16="http://schemas.microsoft.com/office/drawing/2014/main" id="{6342B7AA-A866-9C50-6A03-5CD0EDE1B9C2}"/>
                </a:ext>
              </a:extLst>
            </p:cNvPr>
            <p:cNvSpPr/>
            <p:nvPr/>
          </p:nvSpPr>
          <p:spPr>
            <a:xfrm>
              <a:off x="7028794" y="3773839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rgbClr val="FF5050"/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67" name="Cube 1166">
              <a:extLst>
                <a:ext uri="{FF2B5EF4-FFF2-40B4-BE49-F238E27FC236}">
                  <a16:creationId xmlns:a16="http://schemas.microsoft.com/office/drawing/2014/main" id="{E1ACB100-814E-5131-509A-967C8DF9771C}"/>
                </a:ext>
              </a:extLst>
            </p:cNvPr>
            <p:cNvSpPr/>
            <p:nvPr/>
          </p:nvSpPr>
          <p:spPr>
            <a:xfrm>
              <a:off x="8633726" y="2412715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68" name="Cube 1167">
              <a:extLst>
                <a:ext uri="{FF2B5EF4-FFF2-40B4-BE49-F238E27FC236}">
                  <a16:creationId xmlns:a16="http://schemas.microsoft.com/office/drawing/2014/main" id="{D888BC45-88B9-DDF8-F71A-715D057BF2F9}"/>
                </a:ext>
              </a:extLst>
            </p:cNvPr>
            <p:cNvSpPr/>
            <p:nvPr/>
          </p:nvSpPr>
          <p:spPr>
            <a:xfrm>
              <a:off x="8509901" y="2536541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69" name="Cube 1168">
              <a:extLst>
                <a:ext uri="{FF2B5EF4-FFF2-40B4-BE49-F238E27FC236}">
                  <a16:creationId xmlns:a16="http://schemas.microsoft.com/office/drawing/2014/main" id="{AEC52A69-5F59-183E-E5C0-1BEA30D29449}"/>
                </a:ext>
              </a:extLst>
            </p:cNvPr>
            <p:cNvSpPr/>
            <p:nvPr/>
          </p:nvSpPr>
          <p:spPr>
            <a:xfrm>
              <a:off x="8386077" y="2660366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70" name="Cube 1169">
              <a:extLst>
                <a:ext uri="{FF2B5EF4-FFF2-40B4-BE49-F238E27FC236}">
                  <a16:creationId xmlns:a16="http://schemas.microsoft.com/office/drawing/2014/main" id="{D48F261C-AEFA-C828-7E95-3D30AADF8EB1}"/>
                </a:ext>
              </a:extLst>
            </p:cNvPr>
            <p:cNvSpPr/>
            <p:nvPr/>
          </p:nvSpPr>
          <p:spPr>
            <a:xfrm>
              <a:off x="8262252" y="2784192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71" name="Cube 1170">
              <a:extLst>
                <a:ext uri="{FF2B5EF4-FFF2-40B4-BE49-F238E27FC236}">
                  <a16:creationId xmlns:a16="http://schemas.microsoft.com/office/drawing/2014/main" id="{E59644CD-C0C3-AC55-E047-20C64E7156F2}"/>
                </a:ext>
              </a:extLst>
            </p:cNvPr>
            <p:cNvSpPr/>
            <p:nvPr/>
          </p:nvSpPr>
          <p:spPr>
            <a:xfrm>
              <a:off x="8138427" y="2908014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72" name="Cube 1171">
              <a:extLst>
                <a:ext uri="{FF2B5EF4-FFF2-40B4-BE49-F238E27FC236}">
                  <a16:creationId xmlns:a16="http://schemas.microsoft.com/office/drawing/2014/main" id="{BC2D3BCA-4AA8-2813-6B15-6A83CBF4FD75}"/>
                </a:ext>
              </a:extLst>
            </p:cNvPr>
            <p:cNvSpPr/>
            <p:nvPr/>
          </p:nvSpPr>
          <p:spPr>
            <a:xfrm>
              <a:off x="8014602" y="3031840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73" name="Cube 1172">
              <a:extLst>
                <a:ext uri="{FF2B5EF4-FFF2-40B4-BE49-F238E27FC236}">
                  <a16:creationId xmlns:a16="http://schemas.microsoft.com/office/drawing/2014/main" id="{2D4A2CAA-7FCB-C401-49D3-6609A8903BF8}"/>
                </a:ext>
              </a:extLst>
            </p:cNvPr>
            <p:cNvSpPr/>
            <p:nvPr/>
          </p:nvSpPr>
          <p:spPr>
            <a:xfrm>
              <a:off x="7890778" y="3155665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74" name="Cube 1173">
              <a:extLst>
                <a:ext uri="{FF2B5EF4-FFF2-40B4-BE49-F238E27FC236}">
                  <a16:creationId xmlns:a16="http://schemas.microsoft.com/office/drawing/2014/main" id="{30B49433-AEE5-8D62-61F7-EB79A35381CB}"/>
                </a:ext>
              </a:extLst>
            </p:cNvPr>
            <p:cNvSpPr/>
            <p:nvPr/>
          </p:nvSpPr>
          <p:spPr>
            <a:xfrm>
              <a:off x="7766953" y="3279491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75" name="Cube 1174">
              <a:extLst>
                <a:ext uri="{FF2B5EF4-FFF2-40B4-BE49-F238E27FC236}">
                  <a16:creationId xmlns:a16="http://schemas.microsoft.com/office/drawing/2014/main" id="{F17D788B-D141-6F3B-8EA8-5A3D0551A1A1}"/>
                </a:ext>
              </a:extLst>
            </p:cNvPr>
            <p:cNvSpPr/>
            <p:nvPr/>
          </p:nvSpPr>
          <p:spPr>
            <a:xfrm>
              <a:off x="7643155" y="3402362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76" name="Cube 1175">
              <a:extLst>
                <a:ext uri="{FF2B5EF4-FFF2-40B4-BE49-F238E27FC236}">
                  <a16:creationId xmlns:a16="http://schemas.microsoft.com/office/drawing/2014/main" id="{4CC32642-11CF-351C-7168-56BE885B6D15}"/>
                </a:ext>
              </a:extLst>
            </p:cNvPr>
            <p:cNvSpPr/>
            <p:nvPr/>
          </p:nvSpPr>
          <p:spPr>
            <a:xfrm>
              <a:off x="7519330" y="3526188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77" name="Cube 1176">
              <a:extLst>
                <a:ext uri="{FF2B5EF4-FFF2-40B4-BE49-F238E27FC236}">
                  <a16:creationId xmlns:a16="http://schemas.microsoft.com/office/drawing/2014/main" id="{2A7A9AA7-8789-B1DD-5C61-8986080F6F0E}"/>
                </a:ext>
              </a:extLst>
            </p:cNvPr>
            <p:cNvSpPr/>
            <p:nvPr/>
          </p:nvSpPr>
          <p:spPr>
            <a:xfrm>
              <a:off x="7395506" y="3650013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78" name="Cube 1177">
              <a:extLst>
                <a:ext uri="{FF2B5EF4-FFF2-40B4-BE49-F238E27FC236}">
                  <a16:creationId xmlns:a16="http://schemas.microsoft.com/office/drawing/2014/main" id="{66DD0A49-AB13-5E17-CA1A-16347719FCF6}"/>
                </a:ext>
              </a:extLst>
            </p:cNvPr>
            <p:cNvSpPr/>
            <p:nvPr/>
          </p:nvSpPr>
          <p:spPr>
            <a:xfrm>
              <a:off x="7271681" y="3773839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79" name="Cube 1178">
              <a:extLst>
                <a:ext uri="{FF2B5EF4-FFF2-40B4-BE49-F238E27FC236}">
                  <a16:creationId xmlns:a16="http://schemas.microsoft.com/office/drawing/2014/main" id="{EB758164-9E82-E134-A228-CA4CBDCD97F7}"/>
                </a:ext>
              </a:extLst>
            </p:cNvPr>
            <p:cNvSpPr/>
            <p:nvPr/>
          </p:nvSpPr>
          <p:spPr>
            <a:xfrm>
              <a:off x="8878739" y="2412715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80" name="Cube 1179">
              <a:extLst>
                <a:ext uri="{FF2B5EF4-FFF2-40B4-BE49-F238E27FC236}">
                  <a16:creationId xmlns:a16="http://schemas.microsoft.com/office/drawing/2014/main" id="{A7B4EF97-DA3B-C674-7BCD-59B210C11446}"/>
                </a:ext>
              </a:extLst>
            </p:cNvPr>
            <p:cNvSpPr/>
            <p:nvPr/>
          </p:nvSpPr>
          <p:spPr>
            <a:xfrm>
              <a:off x="8754914" y="2536541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81" name="Cube 1180">
              <a:extLst>
                <a:ext uri="{FF2B5EF4-FFF2-40B4-BE49-F238E27FC236}">
                  <a16:creationId xmlns:a16="http://schemas.microsoft.com/office/drawing/2014/main" id="{89E4059A-5650-D115-0D05-9441B36C3B30}"/>
                </a:ext>
              </a:extLst>
            </p:cNvPr>
            <p:cNvSpPr/>
            <p:nvPr/>
          </p:nvSpPr>
          <p:spPr>
            <a:xfrm>
              <a:off x="8631090" y="2660366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82" name="Cube 1181">
              <a:extLst>
                <a:ext uri="{FF2B5EF4-FFF2-40B4-BE49-F238E27FC236}">
                  <a16:creationId xmlns:a16="http://schemas.microsoft.com/office/drawing/2014/main" id="{D661FBDF-1AC0-3673-149F-AF43C0683303}"/>
                </a:ext>
              </a:extLst>
            </p:cNvPr>
            <p:cNvSpPr/>
            <p:nvPr/>
          </p:nvSpPr>
          <p:spPr>
            <a:xfrm>
              <a:off x="8507265" y="2784192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83" name="Cube 1182">
              <a:extLst>
                <a:ext uri="{FF2B5EF4-FFF2-40B4-BE49-F238E27FC236}">
                  <a16:creationId xmlns:a16="http://schemas.microsoft.com/office/drawing/2014/main" id="{ABD5574A-E89D-59A9-83E7-3FFEDB6765B8}"/>
                </a:ext>
              </a:extLst>
            </p:cNvPr>
            <p:cNvSpPr/>
            <p:nvPr/>
          </p:nvSpPr>
          <p:spPr>
            <a:xfrm>
              <a:off x="8383440" y="2908014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84" name="Cube 1183">
              <a:extLst>
                <a:ext uri="{FF2B5EF4-FFF2-40B4-BE49-F238E27FC236}">
                  <a16:creationId xmlns:a16="http://schemas.microsoft.com/office/drawing/2014/main" id="{6A4BD68A-9B2E-8237-0269-36E4D10DF848}"/>
                </a:ext>
              </a:extLst>
            </p:cNvPr>
            <p:cNvSpPr/>
            <p:nvPr/>
          </p:nvSpPr>
          <p:spPr>
            <a:xfrm>
              <a:off x="8259615" y="3031840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85" name="Cube 1184">
              <a:extLst>
                <a:ext uri="{FF2B5EF4-FFF2-40B4-BE49-F238E27FC236}">
                  <a16:creationId xmlns:a16="http://schemas.microsoft.com/office/drawing/2014/main" id="{4A865402-EF46-B887-D136-28CE48EBD891}"/>
                </a:ext>
              </a:extLst>
            </p:cNvPr>
            <p:cNvSpPr/>
            <p:nvPr/>
          </p:nvSpPr>
          <p:spPr>
            <a:xfrm>
              <a:off x="8135791" y="3155665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86" name="Cube 1185">
              <a:extLst>
                <a:ext uri="{FF2B5EF4-FFF2-40B4-BE49-F238E27FC236}">
                  <a16:creationId xmlns:a16="http://schemas.microsoft.com/office/drawing/2014/main" id="{B69CEF34-816A-3870-F4C5-913F51F18159}"/>
                </a:ext>
              </a:extLst>
            </p:cNvPr>
            <p:cNvSpPr/>
            <p:nvPr/>
          </p:nvSpPr>
          <p:spPr>
            <a:xfrm>
              <a:off x="8011966" y="3279491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87" name="Cube 1186">
              <a:extLst>
                <a:ext uri="{FF2B5EF4-FFF2-40B4-BE49-F238E27FC236}">
                  <a16:creationId xmlns:a16="http://schemas.microsoft.com/office/drawing/2014/main" id="{655E716A-138F-51A7-E211-FF6E44C10E73}"/>
                </a:ext>
              </a:extLst>
            </p:cNvPr>
            <p:cNvSpPr/>
            <p:nvPr/>
          </p:nvSpPr>
          <p:spPr>
            <a:xfrm>
              <a:off x="7888168" y="3402362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88" name="Cube 1187">
              <a:extLst>
                <a:ext uri="{FF2B5EF4-FFF2-40B4-BE49-F238E27FC236}">
                  <a16:creationId xmlns:a16="http://schemas.microsoft.com/office/drawing/2014/main" id="{1E2F524B-6773-98EA-A555-D079A59B297A}"/>
                </a:ext>
              </a:extLst>
            </p:cNvPr>
            <p:cNvSpPr/>
            <p:nvPr/>
          </p:nvSpPr>
          <p:spPr>
            <a:xfrm>
              <a:off x="7764343" y="3526188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89" name="Cube 1188">
              <a:extLst>
                <a:ext uri="{FF2B5EF4-FFF2-40B4-BE49-F238E27FC236}">
                  <a16:creationId xmlns:a16="http://schemas.microsoft.com/office/drawing/2014/main" id="{854170F4-EA9D-2360-6D15-DCEA447AC45A}"/>
                </a:ext>
              </a:extLst>
            </p:cNvPr>
            <p:cNvSpPr/>
            <p:nvPr/>
          </p:nvSpPr>
          <p:spPr>
            <a:xfrm>
              <a:off x="7640519" y="3650013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0" name="Cube 1189">
              <a:extLst>
                <a:ext uri="{FF2B5EF4-FFF2-40B4-BE49-F238E27FC236}">
                  <a16:creationId xmlns:a16="http://schemas.microsoft.com/office/drawing/2014/main" id="{2DEDB527-90AC-64B1-16C6-07142CEB640D}"/>
                </a:ext>
              </a:extLst>
            </p:cNvPr>
            <p:cNvSpPr/>
            <p:nvPr/>
          </p:nvSpPr>
          <p:spPr>
            <a:xfrm>
              <a:off x="7516694" y="3773839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1" name="Cube 1190">
              <a:extLst>
                <a:ext uri="{FF2B5EF4-FFF2-40B4-BE49-F238E27FC236}">
                  <a16:creationId xmlns:a16="http://schemas.microsoft.com/office/drawing/2014/main" id="{E8C2FE92-2237-E4E0-6EE0-59A416EBD1D5}"/>
                </a:ext>
              </a:extLst>
            </p:cNvPr>
            <p:cNvSpPr/>
            <p:nvPr/>
          </p:nvSpPr>
          <p:spPr>
            <a:xfrm>
              <a:off x="7902683" y="2170304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2" name="Cube 1191">
              <a:extLst>
                <a:ext uri="{FF2B5EF4-FFF2-40B4-BE49-F238E27FC236}">
                  <a16:creationId xmlns:a16="http://schemas.microsoft.com/office/drawing/2014/main" id="{839643D9-C5ED-E906-1121-D2507EEA26F1}"/>
                </a:ext>
              </a:extLst>
            </p:cNvPr>
            <p:cNvSpPr/>
            <p:nvPr/>
          </p:nvSpPr>
          <p:spPr>
            <a:xfrm>
              <a:off x="7778858" y="2294130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3" name="Cube 1192">
              <a:extLst>
                <a:ext uri="{FF2B5EF4-FFF2-40B4-BE49-F238E27FC236}">
                  <a16:creationId xmlns:a16="http://schemas.microsoft.com/office/drawing/2014/main" id="{A8744F03-E94E-7569-456E-7C34760CE14F}"/>
                </a:ext>
              </a:extLst>
            </p:cNvPr>
            <p:cNvSpPr/>
            <p:nvPr/>
          </p:nvSpPr>
          <p:spPr>
            <a:xfrm>
              <a:off x="7655034" y="2417955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4" name="Cube 1193">
              <a:extLst>
                <a:ext uri="{FF2B5EF4-FFF2-40B4-BE49-F238E27FC236}">
                  <a16:creationId xmlns:a16="http://schemas.microsoft.com/office/drawing/2014/main" id="{8B3A4DC1-6F44-FAAF-9F22-A90D3AD3F7B6}"/>
                </a:ext>
              </a:extLst>
            </p:cNvPr>
            <p:cNvSpPr/>
            <p:nvPr/>
          </p:nvSpPr>
          <p:spPr>
            <a:xfrm>
              <a:off x="7531209" y="2541781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5" name="Cube 1194">
              <a:extLst>
                <a:ext uri="{FF2B5EF4-FFF2-40B4-BE49-F238E27FC236}">
                  <a16:creationId xmlns:a16="http://schemas.microsoft.com/office/drawing/2014/main" id="{EA41A605-F1DB-A153-F6C1-722AFAD33EAE}"/>
                </a:ext>
              </a:extLst>
            </p:cNvPr>
            <p:cNvSpPr/>
            <p:nvPr/>
          </p:nvSpPr>
          <p:spPr>
            <a:xfrm>
              <a:off x="7407384" y="2665603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6" name="Cube 1195">
              <a:extLst>
                <a:ext uri="{FF2B5EF4-FFF2-40B4-BE49-F238E27FC236}">
                  <a16:creationId xmlns:a16="http://schemas.microsoft.com/office/drawing/2014/main" id="{659DB9D3-BF03-DACE-D1E5-EA020F0FF899}"/>
                </a:ext>
              </a:extLst>
            </p:cNvPr>
            <p:cNvSpPr/>
            <p:nvPr/>
          </p:nvSpPr>
          <p:spPr>
            <a:xfrm>
              <a:off x="7283559" y="2789429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7" name="Cube 1196">
              <a:extLst>
                <a:ext uri="{FF2B5EF4-FFF2-40B4-BE49-F238E27FC236}">
                  <a16:creationId xmlns:a16="http://schemas.microsoft.com/office/drawing/2014/main" id="{375BF8A5-582E-CE28-D12E-C2A44ECCC102}"/>
                </a:ext>
              </a:extLst>
            </p:cNvPr>
            <p:cNvSpPr/>
            <p:nvPr/>
          </p:nvSpPr>
          <p:spPr>
            <a:xfrm>
              <a:off x="7159735" y="2913254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8" name="Cube 1197">
              <a:extLst>
                <a:ext uri="{FF2B5EF4-FFF2-40B4-BE49-F238E27FC236}">
                  <a16:creationId xmlns:a16="http://schemas.microsoft.com/office/drawing/2014/main" id="{E60538C9-606E-D57F-B235-C2F691164271}"/>
                </a:ext>
              </a:extLst>
            </p:cNvPr>
            <p:cNvSpPr/>
            <p:nvPr/>
          </p:nvSpPr>
          <p:spPr>
            <a:xfrm>
              <a:off x="7035910" y="3037080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9" name="Cube 1198">
              <a:extLst>
                <a:ext uri="{FF2B5EF4-FFF2-40B4-BE49-F238E27FC236}">
                  <a16:creationId xmlns:a16="http://schemas.microsoft.com/office/drawing/2014/main" id="{9662A289-146A-1A7F-B4F3-675614AA66BC}"/>
                </a:ext>
              </a:extLst>
            </p:cNvPr>
            <p:cNvSpPr/>
            <p:nvPr/>
          </p:nvSpPr>
          <p:spPr>
            <a:xfrm>
              <a:off x="6912112" y="3159951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0" name="Cube 1199">
              <a:extLst>
                <a:ext uri="{FF2B5EF4-FFF2-40B4-BE49-F238E27FC236}">
                  <a16:creationId xmlns:a16="http://schemas.microsoft.com/office/drawing/2014/main" id="{425E8159-9C31-D053-E9EC-DBFB268CBC7F}"/>
                </a:ext>
              </a:extLst>
            </p:cNvPr>
            <p:cNvSpPr/>
            <p:nvPr/>
          </p:nvSpPr>
          <p:spPr>
            <a:xfrm>
              <a:off x="6788287" y="3283777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1" name="Cube 1200">
              <a:extLst>
                <a:ext uri="{FF2B5EF4-FFF2-40B4-BE49-F238E27FC236}">
                  <a16:creationId xmlns:a16="http://schemas.microsoft.com/office/drawing/2014/main" id="{359DF7DC-1587-A834-2740-168B8C63C8CE}"/>
                </a:ext>
              </a:extLst>
            </p:cNvPr>
            <p:cNvSpPr/>
            <p:nvPr/>
          </p:nvSpPr>
          <p:spPr>
            <a:xfrm>
              <a:off x="6664463" y="3407602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2" name="Cube 1201">
              <a:extLst>
                <a:ext uri="{FF2B5EF4-FFF2-40B4-BE49-F238E27FC236}">
                  <a16:creationId xmlns:a16="http://schemas.microsoft.com/office/drawing/2014/main" id="{E5BF9B91-9CC7-9A0C-C7EE-982F27D0BE62}"/>
                </a:ext>
              </a:extLst>
            </p:cNvPr>
            <p:cNvSpPr/>
            <p:nvPr/>
          </p:nvSpPr>
          <p:spPr>
            <a:xfrm>
              <a:off x="6540638" y="3531428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3" name="Cube 1202">
              <a:extLst>
                <a:ext uri="{FF2B5EF4-FFF2-40B4-BE49-F238E27FC236}">
                  <a16:creationId xmlns:a16="http://schemas.microsoft.com/office/drawing/2014/main" id="{EE69739E-F13E-5B33-9D80-C5FAF4ADBB53}"/>
                </a:ext>
              </a:extLst>
            </p:cNvPr>
            <p:cNvSpPr/>
            <p:nvPr/>
          </p:nvSpPr>
          <p:spPr>
            <a:xfrm>
              <a:off x="8145570" y="2170304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4" name="Cube 1203">
              <a:extLst>
                <a:ext uri="{FF2B5EF4-FFF2-40B4-BE49-F238E27FC236}">
                  <a16:creationId xmlns:a16="http://schemas.microsoft.com/office/drawing/2014/main" id="{4910C26E-54A1-4094-EFF9-0324FB50E893}"/>
                </a:ext>
              </a:extLst>
            </p:cNvPr>
            <p:cNvSpPr/>
            <p:nvPr/>
          </p:nvSpPr>
          <p:spPr>
            <a:xfrm>
              <a:off x="8021745" y="2294130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5" name="Cube 1204">
              <a:extLst>
                <a:ext uri="{FF2B5EF4-FFF2-40B4-BE49-F238E27FC236}">
                  <a16:creationId xmlns:a16="http://schemas.microsoft.com/office/drawing/2014/main" id="{9E8042CD-299D-AB57-9659-C00131FC96B3}"/>
                </a:ext>
              </a:extLst>
            </p:cNvPr>
            <p:cNvSpPr/>
            <p:nvPr/>
          </p:nvSpPr>
          <p:spPr>
            <a:xfrm>
              <a:off x="7897921" y="2417955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6" name="Cube 1205">
              <a:extLst>
                <a:ext uri="{FF2B5EF4-FFF2-40B4-BE49-F238E27FC236}">
                  <a16:creationId xmlns:a16="http://schemas.microsoft.com/office/drawing/2014/main" id="{D92ED449-D03F-442B-A1E0-D86E70399717}"/>
                </a:ext>
              </a:extLst>
            </p:cNvPr>
            <p:cNvSpPr/>
            <p:nvPr/>
          </p:nvSpPr>
          <p:spPr>
            <a:xfrm>
              <a:off x="7774096" y="2541781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7" name="Cube 1206">
              <a:extLst>
                <a:ext uri="{FF2B5EF4-FFF2-40B4-BE49-F238E27FC236}">
                  <a16:creationId xmlns:a16="http://schemas.microsoft.com/office/drawing/2014/main" id="{2E361DFD-DC6B-26A1-C41B-7AF498F8C173}"/>
                </a:ext>
              </a:extLst>
            </p:cNvPr>
            <p:cNvSpPr/>
            <p:nvPr/>
          </p:nvSpPr>
          <p:spPr>
            <a:xfrm>
              <a:off x="7650271" y="2665603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8" name="Cube 1207">
              <a:extLst>
                <a:ext uri="{FF2B5EF4-FFF2-40B4-BE49-F238E27FC236}">
                  <a16:creationId xmlns:a16="http://schemas.microsoft.com/office/drawing/2014/main" id="{B21D4355-E1C3-FCF9-12A9-E023EFD5E16E}"/>
                </a:ext>
              </a:extLst>
            </p:cNvPr>
            <p:cNvSpPr/>
            <p:nvPr/>
          </p:nvSpPr>
          <p:spPr>
            <a:xfrm>
              <a:off x="7526446" y="2789429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9" name="Cube 1208">
              <a:extLst>
                <a:ext uri="{FF2B5EF4-FFF2-40B4-BE49-F238E27FC236}">
                  <a16:creationId xmlns:a16="http://schemas.microsoft.com/office/drawing/2014/main" id="{FCAD32E1-18CE-C13F-0333-F01EF2249C6E}"/>
                </a:ext>
              </a:extLst>
            </p:cNvPr>
            <p:cNvSpPr/>
            <p:nvPr/>
          </p:nvSpPr>
          <p:spPr>
            <a:xfrm>
              <a:off x="7402622" y="2913254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0" name="Cube 1209">
              <a:extLst>
                <a:ext uri="{FF2B5EF4-FFF2-40B4-BE49-F238E27FC236}">
                  <a16:creationId xmlns:a16="http://schemas.microsoft.com/office/drawing/2014/main" id="{CF2BEC82-DD28-24C9-2C0D-0F960AAC53C2}"/>
                </a:ext>
              </a:extLst>
            </p:cNvPr>
            <p:cNvSpPr/>
            <p:nvPr/>
          </p:nvSpPr>
          <p:spPr>
            <a:xfrm>
              <a:off x="7278797" y="3037080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1" name="Cube 1210">
              <a:extLst>
                <a:ext uri="{FF2B5EF4-FFF2-40B4-BE49-F238E27FC236}">
                  <a16:creationId xmlns:a16="http://schemas.microsoft.com/office/drawing/2014/main" id="{3863830C-8013-C8D4-549A-D7305FBEC41D}"/>
                </a:ext>
              </a:extLst>
            </p:cNvPr>
            <p:cNvSpPr/>
            <p:nvPr/>
          </p:nvSpPr>
          <p:spPr>
            <a:xfrm>
              <a:off x="7154999" y="3159951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2" name="Cube 1211">
              <a:extLst>
                <a:ext uri="{FF2B5EF4-FFF2-40B4-BE49-F238E27FC236}">
                  <a16:creationId xmlns:a16="http://schemas.microsoft.com/office/drawing/2014/main" id="{6AAE907F-551E-62CB-5ACB-07B1138A1C88}"/>
                </a:ext>
              </a:extLst>
            </p:cNvPr>
            <p:cNvSpPr/>
            <p:nvPr/>
          </p:nvSpPr>
          <p:spPr>
            <a:xfrm>
              <a:off x="7031174" y="3283777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3" name="Cube 1212">
              <a:extLst>
                <a:ext uri="{FF2B5EF4-FFF2-40B4-BE49-F238E27FC236}">
                  <a16:creationId xmlns:a16="http://schemas.microsoft.com/office/drawing/2014/main" id="{3B0AF3A9-726F-8656-F5DC-28A5A73EFB3A}"/>
                </a:ext>
              </a:extLst>
            </p:cNvPr>
            <p:cNvSpPr/>
            <p:nvPr/>
          </p:nvSpPr>
          <p:spPr>
            <a:xfrm>
              <a:off x="6907350" y="3407602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4" name="Cube 1213">
              <a:extLst>
                <a:ext uri="{FF2B5EF4-FFF2-40B4-BE49-F238E27FC236}">
                  <a16:creationId xmlns:a16="http://schemas.microsoft.com/office/drawing/2014/main" id="{92568197-16E6-AF07-783A-A84E9B7A1F3D}"/>
                </a:ext>
              </a:extLst>
            </p:cNvPr>
            <p:cNvSpPr/>
            <p:nvPr/>
          </p:nvSpPr>
          <p:spPr>
            <a:xfrm>
              <a:off x="6783525" y="3531428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5" name="Cube 1214">
              <a:extLst>
                <a:ext uri="{FF2B5EF4-FFF2-40B4-BE49-F238E27FC236}">
                  <a16:creationId xmlns:a16="http://schemas.microsoft.com/office/drawing/2014/main" id="{00205E5F-4EA8-1AAD-2DFB-470E3BDAAEEA}"/>
                </a:ext>
              </a:extLst>
            </p:cNvPr>
            <p:cNvSpPr/>
            <p:nvPr/>
          </p:nvSpPr>
          <p:spPr>
            <a:xfrm>
              <a:off x="8390839" y="2170304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6" name="Cube 1215">
              <a:extLst>
                <a:ext uri="{FF2B5EF4-FFF2-40B4-BE49-F238E27FC236}">
                  <a16:creationId xmlns:a16="http://schemas.microsoft.com/office/drawing/2014/main" id="{78301BCF-425D-F10A-C7C9-F96F91550FEF}"/>
                </a:ext>
              </a:extLst>
            </p:cNvPr>
            <p:cNvSpPr/>
            <p:nvPr/>
          </p:nvSpPr>
          <p:spPr>
            <a:xfrm>
              <a:off x="8267014" y="2294130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7" name="Cube 1216">
              <a:extLst>
                <a:ext uri="{FF2B5EF4-FFF2-40B4-BE49-F238E27FC236}">
                  <a16:creationId xmlns:a16="http://schemas.microsoft.com/office/drawing/2014/main" id="{73D50308-2A4B-45E2-3DE3-8B8C8401C15D}"/>
                </a:ext>
              </a:extLst>
            </p:cNvPr>
            <p:cNvSpPr/>
            <p:nvPr/>
          </p:nvSpPr>
          <p:spPr>
            <a:xfrm>
              <a:off x="8143190" y="2417955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8" name="Cube 1217">
              <a:extLst>
                <a:ext uri="{FF2B5EF4-FFF2-40B4-BE49-F238E27FC236}">
                  <a16:creationId xmlns:a16="http://schemas.microsoft.com/office/drawing/2014/main" id="{38E9CB42-9882-4B5A-69C2-5FD04BB5DEEC}"/>
                </a:ext>
              </a:extLst>
            </p:cNvPr>
            <p:cNvSpPr/>
            <p:nvPr/>
          </p:nvSpPr>
          <p:spPr>
            <a:xfrm>
              <a:off x="8019365" y="2541781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9" name="Cube 1218">
              <a:extLst>
                <a:ext uri="{FF2B5EF4-FFF2-40B4-BE49-F238E27FC236}">
                  <a16:creationId xmlns:a16="http://schemas.microsoft.com/office/drawing/2014/main" id="{1BDF13E0-6FB4-1BBD-55AE-A7E9660DA20F}"/>
                </a:ext>
              </a:extLst>
            </p:cNvPr>
            <p:cNvSpPr/>
            <p:nvPr/>
          </p:nvSpPr>
          <p:spPr>
            <a:xfrm>
              <a:off x="7895540" y="2665603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20" name="Cube 1219">
              <a:extLst>
                <a:ext uri="{FF2B5EF4-FFF2-40B4-BE49-F238E27FC236}">
                  <a16:creationId xmlns:a16="http://schemas.microsoft.com/office/drawing/2014/main" id="{FE29EC32-AE2A-DBF0-1132-AC873374753D}"/>
                </a:ext>
              </a:extLst>
            </p:cNvPr>
            <p:cNvSpPr/>
            <p:nvPr/>
          </p:nvSpPr>
          <p:spPr>
            <a:xfrm>
              <a:off x="7771715" y="2789429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21" name="Cube 1220">
              <a:extLst>
                <a:ext uri="{FF2B5EF4-FFF2-40B4-BE49-F238E27FC236}">
                  <a16:creationId xmlns:a16="http://schemas.microsoft.com/office/drawing/2014/main" id="{5593D9B1-0241-A55A-8B62-3ED15E2FBAEE}"/>
                </a:ext>
              </a:extLst>
            </p:cNvPr>
            <p:cNvSpPr/>
            <p:nvPr/>
          </p:nvSpPr>
          <p:spPr>
            <a:xfrm>
              <a:off x="7647891" y="2913254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22" name="Cube 1221">
              <a:extLst>
                <a:ext uri="{FF2B5EF4-FFF2-40B4-BE49-F238E27FC236}">
                  <a16:creationId xmlns:a16="http://schemas.microsoft.com/office/drawing/2014/main" id="{6463D6A6-A493-6DB0-65D7-45E53B3E87D0}"/>
                </a:ext>
              </a:extLst>
            </p:cNvPr>
            <p:cNvSpPr/>
            <p:nvPr/>
          </p:nvSpPr>
          <p:spPr>
            <a:xfrm>
              <a:off x="7524066" y="3037080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23" name="Cube 1222">
              <a:extLst>
                <a:ext uri="{FF2B5EF4-FFF2-40B4-BE49-F238E27FC236}">
                  <a16:creationId xmlns:a16="http://schemas.microsoft.com/office/drawing/2014/main" id="{CE9C8D61-E147-E79E-4AF5-A537B08B175F}"/>
                </a:ext>
              </a:extLst>
            </p:cNvPr>
            <p:cNvSpPr/>
            <p:nvPr/>
          </p:nvSpPr>
          <p:spPr>
            <a:xfrm>
              <a:off x="7400268" y="3159951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24" name="Cube 1223">
              <a:extLst>
                <a:ext uri="{FF2B5EF4-FFF2-40B4-BE49-F238E27FC236}">
                  <a16:creationId xmlns:a16="http://schemas.microsoft.com/office/drawing/2014/main" id="{E44F0277-C18D-D787-9540-FE4E71F5B393}"/>
                </a:ext>
              </a:extLst>
            </p:cNvPr>
            <p:cNvSpPr/>
            <p:nvPr/>
          </p:nvSpPr>
          <p:spPr>
            <a:xfrm>
              <a:off x="7276443" y="3283777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25" name="Cube 1224">
              <a:extLst>
                <a:ext uri="{FF2B5EF4-FFF2-40B4-BE49-F238E27FC236}">
                  <a16:creationId xmlns:a16="http://schemas.microsoft.com/office/drawing/2014/main" id="{2D877998-99AD-2759-6289-AD5EE1C8223B}"/>
                </a:ext>
              </a:extLst>
            </p:cNvPr>
            <p:cNvSpPr/>
            <p:nvPr/>
          </p:nvSpPr>
          <p:spPr>
            <a:xfrm>
              <a:off x="7152619" y="3407602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26" name="Cube 1225">
              <a:extLst>
                <a:ext uri="{FF2B5EF4-FFF2-40B4-BE49-F238E27FC236}">
                  <a16:creationId xmlns:a16="http://schemas.microsoft.com/office/drawing/2014/main" id="{4B4813F9-59F5-F41A-3088-8B0524C73B0F}"/>
                </a:ext>
              </a:extLst>
            </p:cNvPr>
            <p:cNvSpPr/>
            <p:nvPr/>
          </p:nvSpPr>
          <p:spPr>
            <a:xfrm>
              <a:off x="7028794" y="3531428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27" name="Cube 1226">
              <a:extLst>
                <a:ext uri="{FF2B5EF4-FFF2-40B4-BE49-F238E27FC236}">
                  <a16:creationId xmlns:a16="http://schemas.microsoft.com/office/drawing/2014/main" id="{F20F1C2E-CAAB-47BE-D5F4-C13F09F4E420}"/>
                </a:ext>
              </a:extLst>
            </p:cNvPr>
            <p:cNvSpPr/>
            <p:nvPr/>
          </p:nvSpPr>
          <p:spPr>
            <a:xfrm>
              <a:off x="8633726" y="2170304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28" name="Cube 1227">
              <a:extLst>
                <a:ext uri="{FF2B5EF4-FFF2-40B4-BE49-F238E27FC236}">
                  <a16:creationId xmlns:a16="http://schemas.microsoft.com/office/drawing/2014/main" id="{D2122FB4-1625-FAB0-5BE2-0E2624A87191}"/>
                </a:ext>
              </a:extLst>
            </p:cNvPr>
            <p:cNvSpPr/>
            <p:nvPr/>
          </p:nvSpPr>
          <p:spPr>
            <a:xfrm>
              <a:off x="8509901" y="2294130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29" name="Cube 1228">
              <a:extLst>
                <a:ext uri="{FF2B5EF4-FFF2-40B4-BE49-F238E27FC236}">
                  <a16:creationId xmlns:a16="http://schemas.microsoft.com/office/drawing/2014/main" id="{6CA101EA-38B6-10F7-A00A-9E4FE6C094EF}"/>
                </a:ext>
              </a:extLst>
            </p:cNvPr>
            <p:cNvSpPr/>
            <p:nvPr/>
          </p:nvSpPr>
          <p:spPr>
            <a:xfrm>
              <a:off x="8386077" y="2417955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0" name="Cube 1229">
              <a:extLst>
                <a:ext uri="{FF2B5EF4-FFF2-40B4-BE49-F238E27FC236}">
                  <a16:creationId xmlns:a16="http://schemas.microsoft.com/office/drawing/2014/main" id="{84998BD8-2E3D-F9F5-421C-B042D71BFA77}"/>
                </a:ext>
              </a:extLst>
            </p:cNvPr>
            <p:cNvSpPr/>
            <p:nvPr/>
          </p:nvSpPr>
          <p:spPr>
            <a:xfrm>
              <a:off x="8262252" y="2541781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1" name="Cube 1230">
              <a:extLst>
                <a:ext uri="{FF2B5EF4-FFF2-40B4-BE49-F238E27FC236}">
                  <a16:creationId xmlns:a16="http://schemas.microsoft.com/office/drawing/2014/main" id="{4CF99F1D-284C-7A60-A608-F89C0C84E01D}"/>
                </a:ext>
              </a:extLst>
            </p:cNvPr>
            <p:cNvSpPr/>
            <p:nvPr/>
          </p:nvSpPr>
          <p:spPr>
            <a:xfrm>
              <a:off x="8138427" y="2665603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2" name="Cube 1231">
              <a:extLst>
                <a:ext uri="{FF2B5EF4-FFF2-40B4-BE49-F238E27FC236}">
                  <a16:creationId xmlns:a16="http://schemas.microsoft.com/office/drawing/2014/main" id="{85CC3FC3-B04C-9A17-4E04-5E8BCBC70F6A}"/>
                </a:ext>
              </a:extLst>
            </p:cNvPr>
            <p:cNvSpPr/>
            <p:nvPr/>
          </p:nvSpPr>
          <p:spPr>
            <a:xfrm>
              <a:off x="8014602" y="2789429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3" name="Cube 1232">
              <a:extLst>
                <a:ext uri="{FF2B5EF4-FFF2-40B4-BE49-F238E27FC236}">
                  <a16:creationId xmlns:a16="http://schemas.microsoft.com/office/drawing/2014/main" id="{E34736E3-5960-2F3A-F1DB-ACEE667F0B05}"/>
                </a:ext>
              </a:extLst>
            </p:cNvPr>
            <p:cNvSpPr/>
            <p:nvPr/>
          </p:nvSpPr>
          <p:spPr>
            <a:xfrm>
              <a:off x="7890778" y="2913254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4" name="Cube 1233">
              <a:extLst>
                <a:ext uri="{FF2B5EF4-FFF2-40B4-BE49-F238E27FC236}">
                  <a16:creationId xmlns:a16="http://schemas.microsoft.com/office/drawing/2014/main" id="{03F505B1-4CE8-A81A-0B48-7E2867B758DC}"/>
                </a:ext>
              </a:extLst>
            </p:cNvPr>
            <p:cNvSpPr/>
            <p:nvPr/>
          </p:nvSpPr>
          <p:spPr>
            <a:xfrm>
              <a:off x="7766953" y="3037080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5" name="Cube 1234">
              <a:extLst>
                <a:ext uri="{FF2B5EF4-FFF2-40B4-BE49-F238E27FC236}">
                  <a16:creationId xmlns:a16="http://schemas.microsoft.com/office/drawing/2014/main" id="{F5EA5404-980C-EC85-01B8-511C47ECDD6D}"/>
                </a:ext>
              </a:extLst>
            </p:cNvPr>
            <p:cNvSpPr/>
            <p:nvPr/>
          </p:nvSpPr>
          <p:spPr>
            <a:xfrm>
              <a:off x="7643155" y="3159951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6" name="Cube 1235">
              <a:extLst>
                <a:ext uri="{FF2B5EF4-FFF2-40B4-BE49-F238E27FC236}">
                  <a16:creationId xmlns:a16="http://schemas.microsoft.com/office/drawing/2014/main" id="{3B0AD8E4-6B4B-1D81-370F-0D0FD6F081FF}"/>
                </a:ext>
              </a:extLst>
            </p:cNvPr>
            <p:cNvSpPr/>
            <p:nvPr/>
          </p:nvSpPr>
          <p:spPr>
            <a:xfrm>
              <a:off x="7519330" y="3283777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7" name="Cube 1236">
              <a:extLst>
                <a:ext uri="{FF2B5EF4-FFF2-40B4-BE49-F238E27FC236}">
                  <a16:creationId xmlns:a16="http://schemas.microsoft.com/office/drawing/2014/main" id="{91A94C82-B285-C01E-EC3F-004C265F5A84}"/>
                </a:ext>
              </a:extLst>
            </p:cNvPr>
            <p:cNvSpPr/>
            <p:nvPr/>
          </p:nvSpPr>
          <p:spPr>
            <a:xfrm>
              <a:off x="7395506" y="3407602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8" name="Cube 1237">
              <a:extLst>
                <a:ext uri="{FF2B5EF4-FFF2-40B4-BE49-F238E27FC236}">
                  <a16:creationId xmlns:a16="http://schemas.microsoft.com/office/drawing/2014/main" id="{A34874D9-AEC3-D66C-87EE-D5B0D2C2667F}"/>
                </a:ext>
              </a:extLst>
            </p:cNvPr>
            <p:cNvSpPr/>
            <p:nvPr/>
          </p:nvSpPr>
          <p:spPr>
            <a:xfrm>
              <a:off x="7271681" y="3531428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9" name="Cube 1238">
              <a:extLst>
                <a:ext uri="{FF2B5EF4-FFF2-40B4-BE49-F238E27FC236}">
                  <a16:creationId xmlns:a16="http://schemas.microsoft.com/office/drawing/2014/main" id="{4F440B09-4557-7463-1F75-028AC1667484}"/>
                </a:ext>
              </a:extLst>
            </p:cNvPr>
            <p:cNvSpPr/>
            <p:nvPr/>
          </p:nvSpPr>
          <p:spPr>
            <a:xfrm>
              <a:off x="8878739" y="2170304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0" name="Cube 1239">
              <a:extLst>
                <a:ext uri="{FF2B5EF4-FFF2-40B4-BE49-F238E27FC236}">
                  <a16:creationId xmlns:a16="http://schemas.microsoft.com/office/drawing/2014/main" id="{29393C75-F962-16C4-C292-277F70C818EB}"/>
                </a:ext>
              </a:extLst>
            </p:cNvPr>
            <p:cNvSpPr/>
            <p:nvPr/>
          </p:nvSpPr>
          <p:spPr>
            <a:xfrm>
              <a:off x="8754914" y="2294130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1" name="Cube 1240">
              <a:extLst>
                <a:ext uri="{FF2B5EF4-FFF2-40B4-BE49-F238E27FC236}">
                  <a16:creationId xmlns:a16="http://schemas.microsoft.com/office/drawing/2014/main" id="{490C8D6C-0464-A86A-F19C-7A06BEAFD5B1}"/>
                </a:ext>
              </a:extLst>
            </p:cNvPr>
            <p:cNvSpPr/>
            <p:nvPr/>
          </p:nvSpPr>
          <p:spPr>
            <a:xfrm>
              <a:off x="8631090" y="2417955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2" name="Cube 1241">
              <a:extLst>
                <a:ext uri="{FF2B5EF4-FFF2-40B4-BE49-F238E27FC236}">
                  <a16:creationId xmlns:a16="http://schemas.microsoft.com/office/drawing/2014/main" id="{7B2A7BFE-364E-48BB-90EF-3E9B6B70E04F}"/>
                </a:ext>
              </a:extLst>
            </p:cNvPr>
            <p:cNvSpPr/>
            <p:nvPr/>
          </p:nvSpPr>
          <p:spPr>
            <a:xfrm>
              <a:off x="8507265" y="2541781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3" name="Cube 1242">
              <a:extLst>
                <a:ext uri="{FF2B5EF4-FFF2-40B4-BE49-F238E27FC236}">
                  <a16:creationId xmlns:a16="http://schemas.microsoft.com/office/drawing/2014/main" id="{97C9F1FF-F371-F672-93DB-B9DBDCA75B65}"/>
                </a:ext>
              </a:extLst>
            </p:cNvPr>
            <p:cNvSpPr/>
            <p:nvPr/>
          </p:nvSpPr>
          <p:spPr>
            <a:xfrm>
              <a:off x="8383440" y="2665603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4" name="Cube 1243">
              <a:extLst>
                <a:ext uri="{FF2B5EF4-FFF2-40B4-BE49-F238E27FC236}">
                  <a16:creationId xmlns:a16="http://schemas.microsoft.com/office/drawing/2014/main" id="{E72832CD-8637-253D-7351-2F5CC5A9F156}"/>
                </a:ext>
              </a:extLst>
            </p:cNvPr>
            <p:cNvSpPr/>
            <p:nvPr/>
          </p:nvSpPr>
          <p:spPr>
            <a:xfrm>
              <a:off x="8259615" y="2789429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5" name="Cube 1244">
              <a:extLst>
                <a:ext uri="{FF2B5EF4-FFF2-40B4-BE49-F238E27FC236}">
                  <a16:creationId xmlns:a16="http://schemas.microsoft.com/office/drawing/2014/main" id="{ED7958D1-4597-7AE8-DBC7-3C13E6BD0869}"/>
                </a:ext>
              </a:extLst>
            </p:cNvPr>
            <p:cNvSpPr/>
            <p:nvPr/>
          </p:nvSpPr>
          <p:spPr>
            <a:xfrm>
              <a:off x="8135791" y="2913254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6" name="Cube 1245">
              <a:extLst>
                <a:ext uri="{FF2B5EF4-FFF2-40B4-BE49-F238E27FC236}">
                  <a16:creationId xmlns:a16="http://schemas.microsoft.com/office/drawing/2014/main" id="{DCAB8458-76C8-75F4-D9EA-87FC6D078BA3}"/>
                </a:ext>
              </a:extLst>
            </p:cNvPr>
            <p:cNvSpPr/>
            <p:nvPr/>
          </p:nvSpPr>
          <p:spPr>
            <a:xfrm>
              <a:off x="8011966" y="3037080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7" name="Cube 1246">
              <a:extLst>
                <a:ext uri="{FF2B5EF4-FFF2-40B4-BE49-F238E27FC236}">
                  <a16:creationId xmlns:a16="http://schemas.microsoft.com/office/drawing/2014/main" id="{5F8C7C2C-0F01-E0B2-DB45-9EF52E38ED62}"/>
                </a:ext>
              </a:extLst>
            </p:cNvPr>
            <p:cNvSpPr/>
            <p:nvPr/>
          </p:nvSpPr>
          <p:spPr>
            <a:xfrm>
              <a:off x="7888168" y="3159951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8" name="Cube 1247">
              <a:extLst>
                <a:ext uri="{FF2B5EF4-FFF2-40B4-BE49-F238E27FC236}">
                  <a16:creationId xmlns:a16="http://schemas.microsoft.com/office/drawing/2014/main" id="{B0AB5EC1-560D-EC0A-FFED-F72D36FBB742}"/>
                </a:ext>
              </a:extLst>
            </p:cNvPr>
            <p:cNvSpPr/>
            <p:nvPr/>
          </p:nvSpPr>
          <p:spPr>
            <a:xfrm>
              <a:off x="7764343" y="3283777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9" name="Cube 1248">
              <a:extLst>
                <a:ext uri="{FF2B5EF4-FFF2-40B4-BE49-F238E27FC236}">
                  <a16:creationId xmlns:a16="http://schemas.microsoft.com/office/drawing/2014/main" id="{EEE1E918-CDF3-AD25-070D-A2D462B849A8}"/>
                </a:ext>
              </a:extLst>
            </p:cNvPr>
            <p:cNvSpPr/>
            <p:nvPr/>
          </p:nvSpPr>
          <p:spPr>
            <a:xfrm>
              <a:off x="7640519" y="3407602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50" name="Cube 1249">
              <a:extLst>
                <a:ext uri="{FF2B5EF4-FFF2-40B4-BE49-F238E27FC236}">
                  <a16:creationId xmlns:a16="http://schemas.microsoft.com/office/drawing/2014/main" id="{B58677D6-48E6-C619-1FCD-A157ACC26943}"/>
                </a:ext>
              </a:extLst>
            </p:cNvPr>
            <p:cNvSpPr/>
            <p:nvPr/>
          </p:nvSpPr>
          <p:spPr>
            <a:xfrm>
              <a:off x="7516694" y="3531428"/>
              <a:ext cx="365760" cy="365760"/>
            </a:xfrm>
            <a:prstGeom prst="cube">
              <a:avLst>
                <a:gd name="adj" fmla="val 33681"/>
              </a:avLst>
            </a:prstGeom>
            <a:solidFill>
              <a:schemeClr val="bg1">
                <a:lumMod val="85000"/>
                <a:lumOff val="15000"/>
              </a:schemeClr>
            </a:solidFill>
            <a:ln w="3175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251" name="Group 1250">
              <a:extLst>
                <a:ext uri="{FF2B5EF4-FFF2-40B4-BE49-F238E27FC236}">
                  <a16:creationId xmlns:a16="http://schemas.microsoft.com/office/drawing/2014/main" id="{E0964ECC-7F10-91BC-8DD0-7623017F23C0}"/>
                </a:ext>
              </a:extLst>
            </p:cNvPr>
            <p:cNvGrpSpPr/>
            <p:nvPr/>
          </p:nvGrpSpPr>
          <p:grpSpPr>
            <a:xfrm>
              <a:off x="6540638" y="1929323"/>
              <a:ext cx="1727805" cy="1726884"/>
              <a:chOff x="7422412" y="2431732"/>
              <a:chExt cx="1727805" cy="1726884"/>
            </a:xfrm>
            <a:solidFill>
              <a:schemeClr val="bg1">
                <a:lumMod val="85000"/>
                <a:lumOff val="15000"/>
              </a:schemeClr>
            </a:solidFill>
          </p:grpSpPr>
          <p:sp>
            <p:nvSpPr>
              <p:cNvPr id="1304" name="Cube 1303">
                <a:extLst>
                  <a:ext uri="{FF2B5EF4-FFF2-40B4-BE49-F238E27FC236}">
                    <a16:creationId xmlns:a16="http://schemas.microsoft.com/office/drawing/2014/main" id="{D9BA66F4-EFBA-31A6-12DF-6CE280C90DF7}"/>
                  </a:ext>
                </a:extLst>
              </p:cNvPr>
              <p:cNvSpPr/>
              <p:nvPr/>
            </p:nvSpPr>
            <p:spPr>
              <a:xfrm>
                <a:off x="8784457" y="2431732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5" name="Cube 1304">
                <a:extLst>
                  <a:ext uri="{FF2B5EF4-FFF2-40B4-BE49-F238E27FC236}">
                    <a16:creationId xmlns:a16="http://schemas.microsoft.com/office/drawing/2014/main" id="{A39C3EF4-36A4-03A0-DDA7-631CD0465ED1}"/>
                  </a:ext>
                </a:extLst>
              </p:cNvPr>
              <p:cNvSpPr/>
              <p:nvPr/>
            </p:nvSpPr>
            <p:spPr>
              <a:xfrm>
                <a:off x="8660632" y="2555558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6" name="Cube 1305">
                <a:extLst>
                  <a:ext uri="{FF2B5EF4-FFF2-40B4-BE49-F238E27FC236}">
                    <a16:creationId xmlns:a16="http://schemas.microsoft.com/office/drawing/2014/main" id="{BED01E1C-62AC-75B9-AB70-ADBA0C8E4216}"/>
                  </a:ext>
                </a:extLst>
              </p:cNvPr>
              <p:cNvSpPr/>
              <p:nvPr/>
            </p:nvSpPr>
            <p:spPr>
              <a:xfrm>
                <a:off x="8536808" y="2679383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7" name="Cube 1306">
                <a:extLst>
                  <a:ext uri="{FF2B5EF4-FFF2-40B4-BE49-F238E27FC236}">
                    <a16:creationId xmlns:a16="http://schemas.microsoft.com/office/drawing/2014/main" id="{E005847D-0536-4B35-6BF6-5854D12E5EB7}"/>
                  </a:ext>
                </a:extLst>
              </p:cNvPr>
              <p:cNvSpPr/>
              <p:nvPr/>
            </p:nvSpPr>
            <p:spPr>
              <a:xfrm>
                <a:off x="8412983" y="2803209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8" name="Cube 1307">
                <a:extLst>
                  <a:ext uri="{FF2B5EF4-FFF2-40B4-BE49-F238E27FC236}">
                    <a16:creationId xmlns:a16="http://schemas.microsoft.com/office/drawing/2014/main" id="{DD27B59B-FEFB-75B3-FDDE-ACDC0B4FBD5F}"/>
                  </a:ext>
                </a:extLst>
              </p:cNvPr>
              <p:cNvSpPr/>
              <p:nvPr/>
            </p:nvSpPr>
            <p:spPr>
              <a:xfrm>
                <a:off x="8289158" y="2927031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9" name="Cube 1308">
                <a:extLst>
                  <a:ext uri="{FF2B5EF4-FFF2-40B4-BE49-F238E27FC236}">
                    <a16:creationId xmlns:a16="http://schemas.microsoft.com/office/drawing/2014/main" id="{A65D131D-AF0F-4BFD-E904-0C8B979EF06D}"/>
                  </a:ext>
                </a:extLst>
              </p:cNvPr>
              <p:cNvSpPr/>
              <p:nvPr/>
            </p:nvSpPr>
            <p:spPr>
              <a:xfrm>
                <a:off x="8165333" y="3050857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10" name="Cube 1309">
                <a:extLst>
                  <a:ext uri="{FF2B5EF4-FFF2-40B4-BE49-F238E27FC236}">
                    <a16:creationId xmlns:a16="http://schemas.microsoft.com/office/drawing/2014/main" id="{2D03BB30-8356-6847-880B-403FA2012E26}"/>
                  </a:ext>
                </a:extLst>
              </p:cNvPr>
              <p:cNvSpPr/>
              <p:nvPr/>
            </p:nvSpPr>
            <p:spPr>
              <a:xfrm>
                <a:off x="8041509" y="3174682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11" name="Cube 1310">
                <a:extLst>
                  <a:ext uri="{FF2B5EF4-FFF2-40B4-BE49-F238E27FC236}">
                    <a16:creationId xmlns:a16="http://schemas.microsoft.com/office/drawing/2014/main" id="{30CAF9CC-A624-076D-4C20-7A7D7142C4A6}"/>
                  </a:ext>
                </a:extLst>
              </p:cNvPr>
              <p:cNvSpPr/>
              <p:nvPr/>
            </p:nvSpPr>
            <p:spPr>
              <a:xfrm>
                <a:off x="7917684" y="3298508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12" name="Cube 1311">
                <a:extLst>
                  <a:ext uri="{FF2B5EF4-FFF2-40B4-BE49-F238E27FC236}">
                    <a16:creationId xmlns:a16="http://schemas.microsoft.com/office/drawing/2014/main" id="{7A554F46-DE2D-6C25-F233-70215FF41218}"/>
                  </a:ext>
                </a:extLst>
              </p:cNvPr>
              <p:cNvSpPr/>
              <p:nvPr/>
            </p:nvSpPr>
            <p:spPr>
              <a:xfrm>
                <a:off x="7793886" y="3421379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13" name="Cube 1312">
                <a:extLst>
                  <a:ext uri="{FF2B5EF4-FFF2-40B4-BE49-F238E27FC236}">
                    <a16:creationId xmlns:a16="http://schemas.microsoft.com/office/drawing/2014/main" id="{1033267B-A367-CC56-E315-9952E9845650}"/>
                  </a:ext>
                </a:extLst>
              </p:cNvPr>
              <p:cNvSpPr/>
              <p:nvPr/>
            </p:nvSpPr>
            <p:spPr>
              <a:xfrm>
                <a:off x="7670061" y="3545205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14" name="Cube 1313">
                <a:extLst>
                  <a:ext uri="{FF2B5EF4-FFF2-40B4-BE49-F238E27FC236}">
                    <a16:creationId xmlns:a16="http://schemas.microsoft.com/office/drawing/2014/main" id="{038EA99A-3EAC-7164-1C6A-521405C4ED54}"/>
                  </a:ext>
                </a:extLst>
              </p:cNvPr>
              <p:cNvSpPr/>
              <p:nvPr/>
            </p:nvSpPr>
            <p:spPr>
              <a:xfrm>
                <a:off x="7546237" y="3669030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15" name="Cube 1314">
                <a:extLst>
                  <a:ext uri="{FF2B5EF4-FFF2-40B4-BE49-F238E27FC236}">
                    <a16:creationId xmlns:a16="http://schemas.microsoft.com/office/drawing/2014/main" id="{392118EB-3EBF-F48B-DF55-F332BBBDF9C2}"/>
                  </a:ext>
                </a:extLst>
              </p:cNvPr>
              <p:cNvSpPr/>
              <p:nvPr/>
            </p:nvSpPr>
            <p:spPr>
              <a:xfrm>
                <a:off x="7422412" y="3792856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52" name="Group 1251">
              <a:extLst>
                <a:ext uri="{FF2B5EF4-FFF2-40B4-BE49-F238E27FC236}">
                  <a16:creationId xmlns:a16="http://schemas.microsoft.com/office/drawing/2014/main" id="{75463D26-7931-8A99-0E2C-EE01105F186E}"/>
                </a:ext>
              </a:extLst>
            </p:cNvPr>
            <p:cNvGrpSpPr/>
            <p:nvPr/>
          </p:nvGrpSpPr>
          <p:grpSpPr>
            <a:xfrm>
              <a:off x="6783525" y="1929323"/>
              <a:ext cx="1727805" cy="1726884"/>
              <a:chOff x="7422412" y="2431732"/>
              <a:chExt cx="1727805" cy="1726884"/>
            </a:xfrm>
            <a:solidFill>
              <a:schemeClr val="bg1">
                <a:lumMod val="85000"/>
                <a:lumOff val="15000"/>
              </a:schemeClr>
            </a:solidFill>
          </p:grpSpPr>
          <p:sp>
            <p:nvSpPr>
              <p:cNvPr id="1292" name="Cube 1291">
                <a:extLst>
                  <a:ext uri="{FF2B5EF4-FFF2-40B4-BE49-F238E27FC236}">
                    <a16:creationId xmlns:a16="http://schemas.microsoft.com/office/drawing/2014/main" id="{1495399B-0688-38F7-A5AA-A65383DE6828}"/>
                  </a:ext>
                </a:extLst>
              </p:cNvPr>
              <p:cNvSpPr/>
              <p:nvPr/>
            </p:nvSpPr>
            <p:spPr>
              <a:xfrm>
                <a:off x="8784457" y="2431732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93" name="Cube 1292">
                <a:extLst>
                  <a:ext uri="{FF2B5EF4-FFF2-40B4-BE49-F238E27FC236}">
                    <a16:creationId xmlns:a16="http://schemas.microsoft.com/office/drawing/2014/main" id="{C69775A5-B135-B3CA-FCC1-CCEA438386F9}"/>
                  </a:ext>
                </a:extLst>
              </p:cNvPr>
              <p:cNvSpPr/>
              <p:nvPr/>
            </p:nvSpPr>
            <p:spPr>
              <a:xfrm>
                <a:off x="8660632" y="2555558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94" name="Cube 1293">
                <a:extLst>
                  <a:ext uri="{FF2B5EF4-FFF2-40B4-BE49-F238E27FC236}">
                    <a16:creationId xmlns:a16="http://schemas.microsoft.com/office/drawing/2014/main" id="{81B11B82-DC71-997B-AA97-382F4027CD68}"/>
                  </a:ext>
                </a:extLst>
              </p:cNvPr>
              <p:cNvSpPr/>
              <p:nvPr/>
            </p:nvSpPr>
            <p:spPr>
              <a:xfrm>
                <a:off x="8536808" y="2679383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95" name="Cube 1294">
                <a:extLst>
                  <a:ext uri="{FF2B5EF4-FFF2-40B4-BE49-F238E27FC236}">
                    <a16:creationId xmlns:a16="http://schemas.microsoft.com/office/drawing/2014/main" id="{2050A7E2-80E6-637E-F960-31718F5C2CC8}"/>
                  </a:ext>
                </a:extLst>
              </p:cNvPr>
              <p:cNvSpPr/>
              <p:nvPr/>
            </p:nvSpPr>
            <p:spPr>
              <a:xfrm>
                <a:off x="8412983" y="2803209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96" name="Cube 1295">
                <a:extLst>
                  <a:ext uri="{FF2B5EF4-FFF2-40B4-BE49-F238E27FC236}">
                    <a16:creationId xmlns:a16="http://schemas.microsoft.com/office/drawing/2014/main" id="{D606D866-BA54-1B85-3AF6-FC4655EBB158}"/>
                  </a:ext>
                </a:extLst>
              </p:cNvPr>
              <p:cNvSpPr/>
              <p:nvPr/>
            </p:nvSpPr>
            <p:spPr>
              <a:xfrm>
                <a:off x="8289158" y="2927031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97" name="Cube 1296">
                <a:extLst>
                  <a:ext uri="{FF2B5EF4-FFF2-40B4-BE49-F238E27FC236}">
                    <a16:creationId xmlns:a16="http://schemas.microsoft.com/office/drawing/2014/main" id="{B9F03A6D-FBAE-A334-91EB-8087364C88EB}"/>
                  </a:ext>
                </a:extLst>
              </p:cNvPr>
              <p:cNvSpPr/>
              <p:nvPr/>
            </p:nvSpPr>
            <p:spPr>
              <a:xfrm>
                <a:off x="8165333" y="3050857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98" name="Cube 1297">
                <a:extLst>
                  <a:ext uri="{FF2B5EF4-FFF2-40B4-BE49-F238E27FC236}">
                    <a16:creationId xmlns:a16="http://schemas.microsoft.com/office/drawing/2014/main" id="{C2E1C2CF-3C8B-D598-066D-73D59852B432}"/>
                  </a:ext>
                </a:extLst>
              </p:cNvPr>
              <p:cNvSpPr/>
              <p:nvPr/>
            </p:nvSpPr>
            <p:spPr>
              <a:xfrm>
                <a:off x="8041509" y="3174682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99" name="Cube 1298">
                <a:extLst>
                  <a:ext uri="{FF2B5EF4-FFF2-40B4-BE49-F238E27FC236}">
                    <a16:creationId xmlns:a16="http://schemas.microsoft.com/office/drawing/2014/main" id="{E98913BB-AB79-51D4-A02B-5F365722AAD5}"/>
                  </a:ext>
                </a:extLst>
              </p:cNvPr>
              <p:cNvSpPr/>
              <p:nvPr/>
            </p:nvSpPr>
            <p:spPr>
              <a:xfrm>
                <a:off x="7917684" y="3298508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0" name="Cube 1299">
                <a:extLst>
                  <a:ext uri="{FF2B5EF4-FFF2-40B4-BE49-F238E27FC236}">
                    <a16:creationId xmlns:a16="http://schemas.microsoft.com/office/drawing/2014/main" id="{9E583EB2-DC02-FE0E-18FF-25088EEA1213}"/>
                  </a:ext>
                </a:extLst>
              </p:cNvPr>
              <p:cNvSpPr/>
              <p:nvPr/>
            </p:nvSpPr>
            <p:spPr>
              <a:xfrm>
                <a:off x="7793886" y="3421379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1" name="Cube 1300">
                <a:extLst>
                  <a:ext uri="{FF2B5EF4-FFF2-40B4-BE49-F238E27FC236}">
                    <a16:creationId xmlns:a16="http://schemas.microsoft.com/office/drawing/2014/main" id="{823951DC-FA2D-7C32-DD83-442DFFF3AE48}"/>
                  </a:ext>
                </a:extLst>
              </p:cNvPr>
              <p:cNvSpPr/>
              <p:nvPr/>
            </p:nvSpPr>
            <p:spPr>
              <a:xfrm>
                <a:off x="7670061" y="3545205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2" name="Cube 1301">
                <a:extLst>
                  <a:ext uri="{FF2B5EF4-FFF2-40B4-BE49-F238E27FC236}">
                    <a16:creationId xmlns:a16="http://schemas.microsoft.com/office/drawing/2014/main" id="{4FFE0D7D-73EE-AB55-2C29-D37F646DE488}"/>
                  </a:ext>
                </a:extLst>
              </p:cNvPr>
              <p:cNvSpPr/>
              <p:nvPr/>
            </p:nvSpPr>
            <p:spPr>
              <a:xfrm>
                <a:off x="7546237" y="3669030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3" name="Cube 1302">
                <a:extLst>
                  <a:ext uri="{FF2B5EF4-FFF2-40B4-BE49-F238E27FC236}">
                    <a16:creationId xmlns:a16="http://schemas.microsoft.com/office/drawing/2014/main" id="{4AEC7E12-1390-2646-7C2E-9DE750ED7365}"/>
                  </a:ext>
                </a:extLst>
              </p:cNvPr>
              <p:cNvSpPr/>
              <p:nvPr/>
            </p:nvSpPr>
            <p:spPr>
              <a:xfrm>
                <a:off x="7422412" y="3792856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53" name="Group 1252">
              <a:extLst>
                <a:ext uri="{FF2B5EF4-FFF2-40B4-BE49-F238E27FC236}">
                  <a16:creationId xmlns:a16="http://schemas.microsoft.com/office/drawing/2014/main" id="{71C485DB-0254-C2B0-6673-81F898848EF9}"/>
                </a:ext>
              </a:extLst>
            </p:cNvPr>
            <p:cNvGrpSpPr/>
            <p:nvPr/>
          </p:nvGrpSpPr>
          <p:grpSpPr>
            <a:xfrm>
              <a:off x="7028794" y="1929323"/>
              <a:ext cx="1727805" cy="1726884"/>
              <a:chOff x="7422412" y="2431732"/>
              <a:chExt cx="1727805" cy="1726884"/>
            </a:xfrm>
            <a:solidFill>
              <a:schemeClr val="bg1">
                <a:lumMod val="85000"/>
                <a:lumOff val="15000"/>
              </a:schemeClr>
            </a:solidFill>
          </p:grpSpPr>
          <p:sp>
            <p:nvSpPr>
              <p:cNvPr id="1280" name="Cube 1279">
                <a:extLst>
                  <a:ext uri="{FF2B5EF4-FFF2-40B4-BE49-F238E27FC236}">
                    <a16:creationId xmlns:a16="http://schemas.microsoft.com/office/drawing/2014/main" id="{813B3FDF-CE72-0F11-EE8F-606B06DD6733}"/>
                  </a:ext>
                </a:extLst>
              </p:cNvPr>
              <p:cNvSpPr/>
              <p:nvPr/>
            </p:nvSpPr>
            <p:spPr>
              <a:xfrm>
                <a:off x="8784457" y="2431732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81" name="Cube 1280">
                <a:extLst>
                  <a:ext uri="{FF2B5EF4-FFF2-40B4-BE49-F238E27FC236}">
                    <a16:creationId xmlns:a16="http://schemas.microsoft.com/office/drawing/2014/main" id="{B5BCB26E-E139-0D24-C964-D30C59717AA1}"/>
                  </a:ext>
                </a:extLst>
              </p:cNvPr>
              <p:cNvSpPr/>
              <p:nvPr/>
            </p:nvSpPr>
            <p:spPr>
              <a:xfrm>
                <a:off x="8660632" y="2555558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82" name="Cube 1281">
                <a:extLst>
                  <a:ext uri="{FF2B5EF4-FFF2-40B4-BE49-F238E27FC236}">
                    <a16:creationId xmlns:a16="http://schemas.microsoft.com/office/drawing/2014/main" id="{E111F5DA-9084-A012-047F-522283F700C0}"/>
                  </a:ext>
                </a:extLst>
              </p:cNvPr>
              <p:cNvSpPr/>
              <p:nvPr/>
            </p:nvSpPr>
            <p:spPr>
              <a:xfrm>
                <a:off x="8536808" y="2679383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83" name="Cube 1282">
                <a:extLst>
                  <a:ext uri="{FF2B5EF4-FFF2-40B4-BE49-F238E27FC236}">
                    <a16:creationId xmlns:a16="http://schemas.microsoft.com/office/drawing/2014/main" id="{FCC96ED2-7D61-7ED2-AFBD-E26A78015250}"/>
                  </a:ext>
                </a:extLst>
              </p:cNvPr>
              <p:cNvSpPr/>
              <p:nvPr/>
            </p:nvSpPr>
            <p:spPr>
              <a:xfrm>
                <a:off x="8412983" y="2803209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84" name="Cube 1283">
                <a:extLst>
                  <a:ext uri="{FF2B5EF4-FFF2-40B4-BE49-F238E27FC236}">
                    <a16:creationId xmlns:a16="http://schemas.microsoft.com/office/drawing/2014/main" id="{A5AF061D-0895-D16C-2BAF-7503054ABAFA}"/>
                  </a:ext>
                </a:extLst>
              </p:cNvPr>
              <p:cNvSpPr/>
              <p:nvPr/>
            </p:nvSpPr>
            <p:spPr>
              <a:xfrm>
                <a:off x="8289158" y="2927031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85" name="Cube 1284">
                <a:extLst>
                  <a:ext uri="{FF2B5EF4-FFF2-40B4-BE49-F238E27FC236}">
                    <a16:creationId xmlns:a16="http://schemas.microsoft.com/office/drawing/2014/main" id="{F2CE3D9E-48E0-EB88-E00C-38F74296242D}"/>
                  </a:ext>
                </a:extLst>
              </p:cNvPr>
              <p:cNvSpPr/>
              <p:nvPr/>
            </p:nvSpPr>
            <p:spPr>
              <a:xfrm>
                <a:off x="8165333" y="3050857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86" name="Cube 1285">
                <a:extLst>
                  <a:ext uri="{FF2B5EF4-FFF2-40B4-BE49-F238E27FC236}">
                    <a16:creationId xmlns:a16="http://schemas.microsoft.com/office/drawing/2014/main" id="{4405D7C4-1EDD-0CF3-725B-14DE715E9527}"/>
                  </a:ext>
                </a:extLst>
              </p:cNvPr>
              <p:cNvSpPr/>
              <p:nvPr/>
            </p:nvSpPr>
            <p:spPr>
              <a:xfrm>
                <a:off x="8041509" y="3174682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87" name="Cube 1286">
                <a:extLst>
                  <a:ext uri="{FF2B5EF4-FFF2-40B4-BE49-F238E27FC236}">
                    <a16:creationId xmlns:a16="http://schemas.microsoft.com/office/drawing/2014/main" id="{12824C17-617A-36A5-D638-D692431A51E8}"/>
                  </a:ext>
                </a:extLst>
              </p:cNvPr>
              <p:cNvSpPr/>
              <p:nvPr/>
            </p:nvSpPr>
            <p:spPr>
              <a:xfrm>
                <a:off x="7917684" y="3298508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88" name="Cube 1287">
                <a:extLst>
                  <a:ext uri="{FF2B5EF4-FFF2-40B4-BE49-F238E27FC236}">
                    <a16:creationId xmlns:a16="http://schemas.microsoft.com/office/drawing/2014/main" id="{6571A143-8BD1-66A0-9952-88A02EE1D602}"/>
                  </a:ext>
                </a:extLst>
              </p:cNvPr>
              <p:cNvSpPr/>
              <p:nvPr/>
            </p:nvSpPr>
            <p:spPr>
              <a:xfrm>
                <a:off x="7793886" y="3421379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89" name="Cube 1288">
                <a:extLst>
                  <a:ext uri="{FF2B5EF4-FFF2-40B4-BE49-F238E27FC236}">
                    <a16:creationId xmlns:a16="http://schemas.microsoft.com/office/drawing/2014/main" id="{0F14BDEA-16AE-2836-CF9E-4ACD12109E5E}"/>
                  </a:ext>
                </a:extLst>
              </p:cNvPr>
              <p:cNvSpPr/>
              <p:nvPr/>
            </p:nvSpPr>
            <p:spPr>
              <a:xfrm>
                <a:off x="7670061" y="3545205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90" name="Cube 1289">
                <a:extLst>
                  <a:ext uri="{FF2B5EF4-FFF2-40B4-BE49-F238E27FC236}">
                    <a16:creationId xmlns:a16="http://schemas.microsoft.com/office/drawing/2014/main" id="{F7350E3A-931A-7F1B-8A79-60BC04D1F0F3}"/>
                  </a:ext>
                </a:extLst>
              </p:cNvPr>
              <p:cNvSpPr/>
              <p:nvPr/>
            </p:nvSpPr>
            <p:spPr>
              <a:xfrm>
                <a:off x="7546237" y="3669030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91" name="Cube 1290">
                <a:extLst>
                  <a:ext uri="{FF2B5EF4-FFF2-40B4-BE49-F238E27FC236}">
                    <a16:creationId xmlns:a16="http://schemas.microsoft.com/office/drawing/2014/main" id="{2AB11C97-2A6B-790E-D8D2-3489ADB3C891}"/>
                  </a:ext>
                </a:extLst>
              </p:cNvPr>
              <p:cNvSpPr/>
              <p:nvPr/>
            </p:nvSpPr>
            <p:spPr>
              <a:xfrm>
                <a:off x="7422412" y="3792856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54" name="Group 1253">
              <a:extLst>
                <a:ext uri="{FF2B5EF4-FFF2-40B4-BE49-F238E27FC236}">
                  <a16:creationId xmlns:a16="http://schemas.microsoft.com/office/drawing/2014/main" id="{497105B4-CFA1-959E-8362-73319A4490C9}"/>
                </a:ext>
              </a:extLst>
            </p:cNvPr>
            <p:cNvGrpSpPr/>
            <p:nvPr/>
          </p:nvGrpSpPr>
          <p:grpSpPr>
            <a:xfrm>
              <a:off x="7271681" y="1929323"/>
              <a:ext cx="1727805" cy="1726884"/>
              <a:chOff x="7422412" y="2431732"/>
              <a:chExt cx="1727805" cy="1726884"/>
            </a:xfrm>
            <a:solidFill>
              <a:schemeClr val="bg1">
                <a:lumMod val="85000"/>
                <a:lumOff val="15000"/>
              </a:schemeClr>
            </a:solidFill>
          </p:grpSpPr>
          <p:sp>
            <p:nvSpPr>
              <p:cNvPr id="1268" name="Cube 1267">
                <a:extLst>
                  <a:ext uri="{FF2B5EF4-FFF2-40B4-BE49-F238E27FC236}">
                    <a16:creationId xmlns:a16="http://schemas.microsoft.com/office/drawing/2014/main" id="{8B694B2C-5FFA-E06B-0188-131C5E0A18B4}"/>
                  </a:ext>
                </a:extLst>
              </p:cNvPr>
              <p:cNvSpPr/>
              <p:nvPr/>
            </p:nvSpPr>
            <p:spPr>
              <a:xfrm>
                <a:off x="8784457" y="2431732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9" name="Cube 1268">
                <a:extLst>
                  <a:ext uri="{FF2B5EF4-FFF2-40B4-BE49-F238E27FC236}">
                    <a16:creationId xmlns:a16="http://schemas.microsoft.com/office/drawing/2014/main" id="{7473B79F-6F89-E463-B457-95B48CBCF22B}"/>
                  </a:ext>
                </a:extLst>
              </p:cNvPr>
              <p:cNvSpPr/>
              <p:nvPr/>
            </p:nvSpPr>
            <p:spPr>
              <a:xfrm>
                <a:off x="8660632" y="2555558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70" name="Cube 1269">
                <a:extLst>
                  <a:ext uri="{FF2B5EF4-FFF2-40B4-BE49-F238E27FC236}">
                    <a16:creationId xmlns:a16="http://schemas.microsoft.com/office/drawing/2014/main" id="{B726511C-647C-746C-3F69-1C14E964B856}"/>
                  </a:ext>
                </a:extLst>
              </p:cNvPr>
              <p:cNvSpPr/>
              <p:nvPr/>
            </p:nvSpPr>
            <p:spPr>
              <a:xfrm>
                <a:off x="8536808" y="2679383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71" name="Cube 1270">
                <a:extLst>
                  <a:ext uri="{FF2B5EF4-FFF2-40B4-BE49-F238E27FC236}">
                    <a16:creationId xmlns:a16="http://schemas.microsoft.com/office/drawing/2014/main" id="{B18CDB57-9954-9CFD-2B7D-8B4D0AC26625}"/>
                  </a:ext>
                </a:extLst>
              </p:cNvPr>
              <p:cNvSpPr/>
              <p:nvPr/>
            </p:nvSpPr>
            <p:spPr>
              <a:xfrm>
                <a:off x="8412983" y="2803209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72" name="Cube 1271">
                <a:extLst>
                  <a:ext uri="{FF2B5EF4-FFF2-40B4-BE49-F238E27FC236}">
                    <a16:creationId xmlns:a16="http://schemas.microsoft.com/office/drawing/2014/main" id="{AF79BE28-6C51-5C23-0C7B-CED1AD4D0E6F}"/>
                  </a:ext>
                </a:extLst>
              </p:cNvPr>
              <p:cNvSpPr/>
              <p:nvPr/>
            </p:nvSpPr>
            <p:spPr>
              <a:xfrm>
                <a:off x="8289158" y="2927031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73" name="Cube 1272">
                <a:extLst>
                  <a:ext uri="{FF2B5EF4-FFF2-40B4-BE49-F238E27FC236}">
                    <a16:creationId xmlns:a16="http://schemas.microsoft.com/office/drawing/2014/main" id="{6704AA92-A4C0-5151-56B8-1F9F466FD138}"/>
                  </a:ext>
                </a:extLst>
              </p:cNvPr>
              <p:cNvSpPr/>
              <p:nvPr/>
            </p:nvSpPr>
            <p:spPr>
              <a:xfrm>
                <a:off x="8165333" y="3050857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74" name="Cube 1273">
                <a:extLst>
                  <a:ext uri="{FF2B5EF4-FFF2-40B4-BE49-F238E27FC236}">
                    <a16:creationId xmlns:a16="http://schemas.microsoft.com/office/drawing/2014/main" id="{D8C54969-AD67-239C-44A0-8BD4D808F155}"/>
                  </a:ext>
                </a:extLst>
              </p:cNvPr>
              <p:cNvSpPr/>
              <p:nvPr/>
            </p:nvSpPr>
            <p:spPr>
              <a:xfrm>
                <a:off x="8041509" y="3174682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75" name="Cube 1274">
                <a:extLst>
                  <a:ext uri="{FF2B5EF4-FFF2-40B4-BE49-F238E27FC236}">
                    <a16:creationId xmlns:a16="http://schemas.microsoft.com/office/drawing/2014/main" id="{300A40EC-0A0C-658A-C210-02027298BBAF}"/>
                  </a:ext>
                </a:extLst>
              </p:cNvPr>
              <p:cNvSpPr/>
              <p:nvPr/>
            </p:nvSpPr>
            <p:spPr>
              <a:xfrm>
                <a:off x="7917684" y="3298508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76" name="Cube 1275">
                <a:extLst>
                  <a:ext uri="{FF2B5EF4-FFF2-40B4-BE49-F238E27FC236}">
                    <a16:creationId xmlns:a16="http://schemas.microsoft.com/office/drawing/2014/main" id="{1484A08B-7170-ACCE-2028-AE29D68DC269}"/>
                  </a:ext>
                </a:extLst>
              </p:cNvPr>
              <p:cNvSpPr/>
              <p:nvPr/>
            </p:nvSpPr>
            <p:spPr>
              <a:xfrm>
                <a:off x="7793886" y="3421379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77" name="Cube 1276">
                <a:extLst>
                  <a:ext uri="{FF2B5EF4-FFF2-40B4-BE49-F238E27FC236}">
                    <a16:creationId xmlns:a16="http://schemas.microsoft.com/office/drawing/2014/main" id="{E3234829-4EFA-1B06-BD4B-E344AECB4F6B}"/>
                  </a:ext>
                </a:extLst>
              </p:cNvPr>
              <p:cNvSpPr/>
              <p:nvPr/>
            </p:nvSpPr>
            <p:spPr>
              <a:xfrm>
                <a:off x="7670061" y="3545205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78" name="Cube 1277">
                <a:extLst>
                  <a:ext uri="{FF2B5EF4-FFF2-40B4-BE49-F238E27FC236}">
                    <a16:creationId xmlns:a16="http://schemas.microsoft.com/office/drawing/2014/main" id="{6C407E73-C373-0BDF-B149-C24EE5411769}"/>
                  </a:ext>
                </a:extLst>
              </p:cNvPr>
              <p:cNvSpPr/>
              <p:nvPr/>
            </p:nvSpPr>
            <p:spPr>
              <a:xfrm>
                <a:off x="7546237" y="3669030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79" name="Cube 1278">
                <a:extLst>
                  <a:ext uri="{FF2B5EF4-FFF2-40B4-BE49-F238E27FC236}">
                    <a16:creationId xmlns:a16="http://schemas.microsoft.com/office/drawing/2014/main" id="{AB90129A-E886-CA51-E2AF-F2A7942A5D55}"/>
                  </a:ext>
                </a:extLst>
              </p:cNvPr>
              <p:cNvSpPr/>
              <p:nvPr/>
            </p:nvSpPr>
            <p:spPr>
              <a:xfrm>
                <a:off x="7422412" y="3792856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55" name="Group 1254">
              <a:extLst>
                <a:ext uri="{FF2B5EF4-FFF2-40B4-BE49-F238E27FC236}">
                  <a16:creationId xmlns:a16="http://schemas.microsoft.com/office/drawing/2014/main" id="{F18AC8E3-C78C-F8A5-4910-8DF2AC19D9CD}"/>
                </a:ext>
              </a:extLst>
            </p:cNvPr>
            <p:cNvGrpSpPr/>
            <p:nvPr/>
          </p:nvGrpSpPr>
          <p:grpSpPr>
            <a:xfrm>
              <a:off x="7516694" y="1929323"/>
              <a:ext cx="1727805" cy="1726884"/>
              <a:chOff x="7422412" y="2431732"/>
              <a:chExt cx="1727805" cy="1726884"/>
            </a:xfrm>
            <a:solidFill>
              <a:schemeClr val="bg1">
                <a:lumMod val="85000"/>
                <a:lumOff val="15000"/>
              </a:schemeClr>
            </a:solidFill>
          </p:grpSpPr>
          <p:sp>
            <p:nvSpPr>
              <p:cNvPr id="1256" name="Cube 1255">
                <a:extLst>
                  <a:ext uri="{FF2B5EF4-FFF2-40B4-BE49-F238E27FC236}">
                    <a16:creationId xmlns:a16="http://schemas.microsoft.com/office/drawing/2014/main" id="{EC459349-93FE-FDC0-AB28-72A12AAD3AB9}"/>
                  </a:ext>
                </a:extLst>
              </p:cNvPr>
              <p:cNvSpPr/>
              <p:nvPr/>
            </p:nvSpPr>
            <p:spPr>
              <a:xfrm>
                <a:off x="8784457" y="2431732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57" name="Cube 1256">
                <a:extLst>
                  <a:ext uri="{FF2B5EF4-FFF2-40B4-BE49-F238E27FC236}">
                    <a16:creationId xmlns:a16="http://schemas.microsoft.com/office/drawing/2014/main" id="{39D3C39E-007F-F093-CED5-3F797C5F0556}"/>
                  </a:ext>
                </a:extLst>
              </p:cNvPr>
              <p:cNvSpPr/>
              <p:nvPr/>
            </p:nvSpPr>
            <p:spPr>
              <a:xfrm>
                <a:off x="8660632" y="2555558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58" name="Cube 1257">
                <a:extLst>
                  <a:ext uri="{FF2B5EF4-FFF2-40B4-BE49-F238E27FC236}">
                    <a16:creationId xmlns:a16="http://schemas.microsoft.com/office/drawing/2014/main" id="{FF929D10-25A3-105D-2712-04461F663824}"/>
                  </a:ext>
                </a:extLst>
              </p:cNvPr>
              <p:cNvSpPr/>
              <p:nvPr/>
            </p:nvSpPr>
            <p:spPr>
              <a:xfrm>
                <a:off x="8536808" y="2679383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59" name="Cube 1258">
                <a:extLst>
                  <a:ext uri="{FF2B5EF4-FFF2-40B4-BE49-F238E27FC236}">
                    <a16:creationId xmlns:a16="http://schemas.microsoft.com/office/drawing/2014/main" id="{8C33707C-35E1-B214-9907-8550682E9270}"/>
                  </a:ext>
                </a:extLst>
              </p:cNvPr>
              <p:cNvSpPr/>
              <p:nvPr/>
            </p:nvSpPr>
            <p:spPr>
              <a:xfrm>
                <a:off x="8412983" y="2803209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0" name="Cube 1259">
                <a:extLst>
                  <a:ext uri="{FF2B5EF4-FFF2-40B4-BE49-F238E27FC236}">
                    <a16:creationId xmlns:a16="http://schemas.microsoft.com/office/drawing/2014/main" id="{D7BD5C29-64FC-1857-0DBD-8E35AC8D69DD}"/>
                  </a:ext>
                </a:extLst>
              </p:cNvPr>
              <p:cNvSpPr/>
              <p:nvPr/>
            </p:nvSpPr>
            <p:spPr>
              <a:xfrm>
                <a:off x="8289158" y="2927031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1" name="Cube 1260">
                <a:extLst>
                  <a:ext uri="{FF2B5EF4-FFF2-40B4-BE49-F238E27FC236}">
                    <a16:creationId xmlns:a16="http://schemas.microsoft.com/office/drawing/2014/main" id="{F50E7241-4BA3-9F6F-3581-08F6995D91B5}"/>
                  </a:ext>
                </a:extLst>
              </p:cNvPr>
              <p:cNvSpPr/>
              <p:nvPr/>
            </p:nvSpPr>
            <p:spPr>
              <a:xfrm>
                <a:off x="8165333" y="3050857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2" name="Cube 1261">
                <a:extLst>
                  <a:ext uri="{FF2B5EF4-FFF2-40B4-BE49-F238E27FC236}">
                    <a16:creationId xmlns:a16="http://schemas.microsoft.com/office/drawing/2014/main" id="{278CA7E6-CACC-5EE8-CA5F-EB1AA3101317}"/>
                  </a:ext>
                </a:extLst>
              </p:cNvPr>
              <p:cNvSpPr/>
              <p:nvPr/>
            </p:nvSpPr>
            <p:spPr>
              <a:xfrm>
                <a:off x="8041509" y="3174682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3" name="Cube 1262">
                <a:extLst>
                  <a:ext uri="{FF2B5EF4-FFF2-40B4-BE49-F238E27FC236}">
                    <a16:creationId xmlns:a16="http://schemas.microsoft.com/office/drawing/2014/main" id="{BC7C29A7-628E-E02F-1975-72D861318EE5}"/>
                  </a:ext>
                </a:extLst>
              </p:cNvPr>
              <p:cNvSpPr/>
              <p:nvPr/>
            </p:nvSpPr>
            <p:spPr>
              <a:xfrm>
                <a:off x="7917684" y="3298508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4" name="Cube 1263">
                <a:extLst>
                  <a:ext uri="{FF2B5EF4-FFF2-40B4-BE49-F238E27FC236}">
                    <a16:creationId xmlns:a16="http://schemas.microsoft.com/office/drawing/2014/main" id="{731C6B6F-2974-D9E4-0094-C2200DB0355C}"/>
                  </a:ext>
                </a:extLst>
              </p:cNvPr>
              <p:cNvSpPr/>
              <p:nvPr/>
            </p:nvSpPr>
            <p:spPr>
              <a:xfrm>
                <a:off x="7793886" y="3421379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5" name="Cube 1264">
                <a:extLst>
                  <a:ext uri="{FF2B5EF4-FFF2-40B4-BE49-F238E27FC236}">
                    <a16:creationId xmlns:a16="http://schemas.microsoft.com/office/drawing/2014/main" id="{B8601531-2515-F414-7867-592457A9FD25}"/>
                  </a:ext>
                </a:extLst>
              </p:cNvPr>
              <p:cNvSpPr/>
              <p:nvPr/>
            </p:nvSpPr>
            <p:spPr>
              <a:xfrm>
                <a:off x="7670061" y="3545205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6" name="Cube 1265">
                <a:extLst>
                  <a:ext uri="{FF2B5EF4-FFF2-40B4-BE49-F238E27FC236}">
                    <a16:creationId xmlns:a16="http://schemas.microsoft.com/office/drawing/2014/main" id="{FE9FAB22-EFCD-F3B9-F23C-BEECA6516BAC}"/>
                  </a:ext>
                </a:extLst>
              </p:cNvPr>
              <p:cNvSpPr/>
              <p:nvPr/>
            </p:nvSpPr>
            <p:spPr>
              <a:xfrm>
                <a:off x="7546237" y="3669030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7" name="Cube 1266">
                <a:extLst>
                  <a:ext uri="{FF2B5EF4-FFF2-40B4-BE49-F238E27FC236}">
                    <a16:creationId xmlns:a16="http://schemas.microsoft.com/office/drawing/2014/main" id="{CA826520-3F55-73E4-F93F-C0C2E2470B87}"/>
                  </a:ext>
                </a:extLst>
              </p:cNvPr>
              <p:cNvSpPr/>
              <p:nvPr/>
            </p:nvSpPr>
            <p:spPr>
              <a:xfrm>
                <a:off x="7422412" y="3792856"/>
                <a:ext cx="365760" cy="365760"/>
              </a:xfrm>
              <a:prstGeom prst="cube">
                <a:avLst>
                  <a:gd name="adj" fmla="val 33681"/>
                </a:avLst>
              </a:prstGeom>
              <a:grpFill/>
              <a:ln w="3175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1316" name="Freeform: Shape 1315">
            <a:extLst>
              <a:ext uri="{FF2B5EF4-FFF2-40B4-BE49-F238E27FC236}">
                <a16:creationId xmlns:a16="http://schemas.microsoft.com/office/drawing/2014/main" id="{FFE4B669-1D36-B63E-015B-69A6AC4BDE8E}"/>
              </a:ext>
            </a:extLst>
          </p:cNvPr>
          <p:cNvSpPr/>
          <p:nvPr/>
        </p:nvSpPr>
        <p:spPr>
          <a:xfrm>
            <a:off x="7618650" y="4038600"/>
            <a:ext cx="1245950" cy="803512"/>
          </a:xfrm>
          <a:custGeom>
            <a:avLst/>
            <a:gdLst>
              <a:gd name="connsiteX0" fmla="*/ 26750 w 1245950"/>
              <a:gd name="connsiteY0" fmla="*/ 0 h 803512"/>
              <a:gd name="connsiteX1" fmla="*/ 160100 w 1245950"/>
              <a:gd name="connsiteY1" fmla="*/ 762000 h 803512"/>
              <a:gd name="connsiteX2" fmla="*/ 1245950 w 1245950"/>
              <a:gd name="connsiteY2" fmla="*/ 635000 h 803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45950" h="803512">
                <a:moveTo>
                  <a:pt x="26750" y="0"/>
                </a:moveTo>
                <a:cubicBezTo>
                  <a:pt x="-8175" y="328083"/>
                  <a:pt x="-43100" y="656167"/>
                  <a:pt x="160100" y="762000"/>
                </a:cubicBezTo>
                <a:cubicBezTo>
                  <a:pt x="363300" y="867833"/>
                  <a:pt x="804625" y="751416"/>
                  <a:pt x="1245950" y="635000"/>
                </a:cubicBezTo>
              </a:path>
            </a:pathLst>
          </a:custGeom>
          <a:noFill/>
          <a:ln w="19050">
            <a:solidFill>
              <a:srgbClr val="FF5050"/>
            </a:solidFill>
            <a:headEnd type="triangle" w="lg" len="lg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7" name="TextBox 1316">
            <a:extLst>
              <a:ext uri="{FF2B5EF4-FFF2-40B4-BE49-F238E27FC236}">
                <a16:creationId xmlns:a16="http://schemas.microsoft.com/office/drawing/2014/main" id="{79234CA4-C058-DC60-D486-77155F15A7CD}"/>
              </a:ext>
            </a:extLst>
          </p:cNvPr>
          <p:cNvSpPr txBox="1"/>
          <p:nvPr/>
        </p:nvSpPr>
        <p:spPr>
          <a:xfrm>
            <a:off x="6571588" y="4622292"/>
            <a:ext cx="118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5050"/>
                </a:solidFill>
              </a:rPr>
              <a:t>Similar</a:t>
            </a:r>
          </a:p>
        </p:txBody>
      </p:sp>
      <p:cxnSp>
        <p:nvCxnSpPr>
          <p:cNvPr id="1325" name="Straight Connector 1324">
            <a:extLst>
              <a:ext uri="{FF2B5EF4-FFF2-40B4-BE49-F238E27FC236}">
                <a16:creationId xmlns:a16="http://schemas.microsoft.com/office/drawing/2014/main" id="{3EAC5825-A17D-D00F-9F54-7BF9D509026D}"/>
              </a:ext>
            </a:extLst>
          </p:cNvPr>
          <p:cNvCxnSpPr>
            <a:cxnSpLocks/>
          </p:cNvCxnSpPr>
          <p:nvPr/>
        </p:nvCxnSpPr>
        <p:spPr>
          <a:xfrm rot="360000" flipH="1" flipV="1">
            <a:off x="798672" y="2128168"/>
            <a:ext cx="365760" cy="0"/>
          </a:xfrm>
          <a:prstGeom prst="line">
            <a:avLst/>
          </a:prstGeom>
          <a:ln w="12700">
            <a:solidFill>
              <a:schemeClr val="tx1"/>
            </a:solidFill>
            <a:headEnd type="stealth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6" name="Straight Connector 1325">
            <a:extLst>
              <a:ext uri="{FF2B5EF4-FFF2-40B4-BE49-F238E27FC236}">
                <a16:creationId xmlns:a16="http://schemas.microsoft.com/office/drawing/2014/main" id="{493E1700-91A7-6044-1D29-5DA261678797}"/>
              </a:ext>
            </a:extLst>
          </p:cNvPr>
          <p:cNvCxnSpPr>
            <a:cxnSpLocks/>
          </p:cNvCxnSpPr>
          <p:nvPr/>
        </p:nvCxnSpPr>
        <p:spPr>
          <a:xfrm rot="3360000">
            <a:off x="951288" y="1824042"/>
            <a:ext cx="0" cy="365760"/>
          </a:xfrm>
          <a:prstGeom prst="line">
            <a:avLst/>
          </a:prstGeom>
          <a:ln w="12700">
            <a:solidFill>
              <a:schemeClr val="tx1"/>
            </a:solidFill>
            <a:headEnd type="stealth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7" name="Straight Connector 1326">
            <a:extLst>
              <a:ext uri="{FF2B5EF4-FFF2-40B4-BE49-F238E27FC236}">
                <a16:creationId xmlns:a16="http://schemas.microsoft.com/office/drawing/2014/main" id="{DB41624D-F7CD-9EDB-9578-6741FAF571CC}"/>
              </a:ext>
            </a:extLst>
          </p:cNvPr>
          <p:cNvCxnSpPr>
            <a:cxnSpLocks/>
          </p:cNvCxnSpPr>
          <p:nvPr/>
        </p:nvCxnSpPr>
        <p:spPr>
          <a:xfrm>
            <a:off x="799674" y="2107318"/>
            <a:ext cx="0" cy="36576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28" name="TextBox 1327">
                <a:extLst>
                  <a:ext uri="{FF2B5EF4-FFF2-40B4-BE49-F238E27FC236}">
                    <a16:creationId xmlns:a16="http://schemas.microsoft.com/office/drawing/2014/main" id="{3611B1BE-E32E-FBB9-6D4E-D2B3313592B0}"/>
                  </a:ext>
                </a:extLst>
              </p:cNvPr>
              <p:cNvSpPr txBox="1"/>
              <p:nvPr/>
            </p:nvSpPr>
            <p:spPr>
              <a:xfrm>
                <a:off x="696503" y="2441112"/>
                <a:ext cx="20633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328" name="TextBox 1327">
                <a:extLst>
                  <a:ext uri="{FF2B5EF4-FFF2-40B4-BE49-F238E27FC236}">
                    <a16:creationId xmlns:a16="http://schemas.microsoft.com/office/drawing/2014/main" id="{3611B1BE-E32E-FBB9-6D4E-D2B3313592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503" y="2441112"/>
                <a:ext cx="206339" cy="307777"/>
              </a:xfrm>
              <a:prstGeom prst="rect">
                <a:avLst/>
              </a:prstGeom>
              <a:blipFill>
                <a:blip r:embed="rId4"/>
                <a:stretch>
                  <a:fillRect l="-29412" r="-29412" b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9" name="TextBox 1328">
                <a:extLst>
                  <a:ext uri="{FF2B5EF4-FFF2-40B4-BE49-F238E27FC236}">
                    <a16:creationId xmlns:a16="http://schemas.microsoft.com/office/drawing/2014/main" id="{E97A09F9-DE26-0F13-8EEF-801E8F9807A3}"/>
                  </a:ext>
                </a:extLst>
              </p:cNvPr>
              <p:cNvSpPr txBox="1"/>
              <p:nvPr/>
            </p:nvSpPr>
            <p:spPr>
              <a:xfrm>
                <a:off x="1107993" y="1694646"/>
                <a:ext cx="16498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329" name="TextBox 1328">
                <a:extLst>
                  <a:ext uri="{FF2B5EF4-FFF2-40B4-BE49-F238E27FC236}">
                    <a16:creationId xmlns:a16="http://schemas.microsoft.com/office/drawing/2014/main" id="{E97A09F9-DE26-0F13-8EEF-801E8F9807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7993" y="1694646"/>
                <a:ext cx="164982" cy="307777"/>
              </a:xfrm>
              <a:prstGeom prst="rect">
                <a:avLst/>
              </a:prstGeom>
              <a:blipFill>
                <a:blip r:embed="rId5"/>
                <a:stretch>
                  <a:fillRect l="-29630" r="-29630"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0" name="TextBox 1329">
                <a:extLst>
                  <a:ext uri="{FF2B5EF4-FFF2-40B4-BE49-F238E27FC236}">
                    <a16:creationId xmlns:a16="http://schemas.microsoft.com/office/drawing/2014/main" id="{424BA87A-93A8-6952-8CD8-5203CC56C299}"/>
                  </a:ext>
                </a:extLst>
              </p:cNvPr>
              <p:cNvSpPr txBox="1"/>
              <p:nvPr/>
            </p:nvSpPr>
            <p:spPr>
              <a:xfrm>
                <a:off x="1181444" y="2002423"/>
                <a:ext cx="20172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330" name="TextBox 1329">
                <a:extLst>
                  <a:ext uri="{FF2B5EF4-FFF2-40B4-BE49-F238E27FC236}">
                    <a16:creationId xmlns:a16="http://schemas.microsoft.com/office/drawing/2014/main" id="{424BA87A-93A8-6952-8CD8-5203CC56C2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444" y="2002423"/>
                <a:ext cx="201722" cy="307777"/>
              </a:xfrm>
              <a:prstGeom prst="rect">
                <a:avLst/>
              </a:prstGeom>
              <a:blipFill>
                <a:blip r:embed="rId6"/>
                <a:stretch>
                  <a:fillRect l="-18182" r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40" name="Cube 1339">
            <a:extLst>
              <a:ext uri="{FF2B5EF4-FFF2-40B4-BE49-F238E27FC236}">
                <a16:creationId xmlns:a16="http://schemas.microsoft.com/office/drawing/2014/main" id="{279098D1-FC7E-C175-D0CE-6FA3E8075C3E}"/>
              </a:ext>
            </a:extLst>
          </p:cNvPr>
          <p:cNvSpPr/>
          <p:nvPr/>
        </p:nvSpPr>
        <p:spPr>
          <a:xfrm>
            <a:off x="2581882" y="1882106"/>
            <a:ext cx="1026876" cy="1131351"/>
          </a:xfrm>
          <a:prstGeom prst="cube">
            <a:avLst>
              <a:gd name="adj" fmla="val 71002"/>
            </a:avLst>
          </a:prstGeom>
          <a:solidFill>
            <a:srgbClr val="00FF00">
              <a:alpha val="29804"/>
            </a:srgbClr>
          </a:solidFill>
          <a:ln w="19050">
            <a:solidFill>
              <a:srgbClr val="00CC00"/>
            </a:solidFill>
          </a:ln>
          <a:scene3d>
            <a:camera prst="isometricOffAxis2Left">
              <a:rot lat="2640000" lon="24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1" name="Cube 1340">
            <a:extLst>
              <a:ext uri="{FF2B5EF4-FFF2-40B4-BE49-F238E27FC236}">
                <a16:creationId xmlns:a16="http://schemas.microsoft.com/office/drawing/2014/main" id="{62FF4298-BE39-C362-ACCF-0C21AF677A1B}"/>
              </a:ext>
            </a:extLst>
          </p:cNvPr>
          <p:cNvSpPr/>
          <p:nvPr/>
        </p:nvSpPr>
        <p:spPr>
          <a:xfrm>
            <a:off x="2839819" y="2277776"/>
            <a:ext cx="1026876" cy="1131351"/>
          </a:xfrm>
          <a:prstGeom prst="cube">
            <a:avLst>
              <a:gd name="adj" fmla="val 71002"/>
            </a:avLst>
          </a:prstGeom>
          <a:solidFill>
            <a:srgbClr val="00FF00">
              <a:alpha val="29804"/>
            </a:srgbClr>
          </a:solidFill>
          <a:ln w="19050">
            <a:solidFill>
              <a:srgbClr val="00CC00"/>
            </a:solidFill>
          </a:ln>
          <a:scene3d>
            <a:camera prst="isometricOffAxis2Left">
              <a:rot lat="2640000" lon="24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B420D6-4B23-03A5-73F7-B453EF6AF80C}"/>
              </a:ext>
            </a:extLst>
          </p:cNvPr>
          <p:cNvSpPr txBox="1"/>
          <p:nvPr/>
        </p:nvSpPr>
        <p:spPr>
          <a:xfrm>
            <a:off x="1436080" y="5108819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4D </a:t>
            </a:r>
            <a:r>
              <a:rPr lang="en-US" sz="2800" dirty="0" err="1">
                <a:solidFill>
                  <a:srgbClr val="FFC000"/>
                </a:solidFill>
              </a:rPr>
              <a:t>cubelet</a:t>
            </a:r>
            <a:r>
              <a:rPr lang="en-US" sz="2800" dirty="0">
                <a:solidFill>
                  <a:srgbClr val="FFC000"/>
                </a:solidFill>
              </a:rPr>
              <a:t> set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4EE8F4-6083-91D5-B6E0-BF1B432AA004}"/>
              </a:ext>
            </a:extLst>
          </p:cNvPr>
          <p:cNvSpPr txBox="1"/>
          <p:nvPr/>
        </p:nvSpPr>
        <p:spPr>
          <a:xfrm>
            <a:off x="6315558" y="5639880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</a:rPr>
              <a:t>+ Spatial correlations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CC5C73-52A3-E590-B709-95C88C406921}"/>
              </a:ext>
            </a:extLst>
          </p:cNvPr>
          <p:cNvSpPr txBox="1"/>
          <p:nvPr/>
        </p:nvSpPr>
        <p:spPr>
          <a:xfrm>
            <a:off x="6535937" y="5108819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</a:rPr>
              <a:t>Temporal correlations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FD1358-6E0A-BBBD-1C22-8063BA4034E7}"/>
              </a:ext>
            </a:extLst>
          </p:cNvPr>
          <p:cNvSpPr txBox="1"/>
          <p:nvPr/>
        </p:nvSpPr>
        <p:spPr>
          <a:xfrm>
            <a:off x="6315558" y="6170942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</a:rPr>
              <a:t>+ Non-local correlations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CF6277-EAB2-6CCF-0134-EBCFFF23E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855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0CDE0-7CA6-76FD-8C0D-4429A06A7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Measurable Property: </a:t>
            </a:r>
            <a:r>
              <a:rPr lang="en-US" dirty="0">
                <a:solidFill>
                  <a:schemeClr val="tx1"/>
                </a:solidFill>
              </a:rPr>
              <a:t>Depth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88A48E8D-9225-C8BF-3D8E-6942CB63991E}"/>
              </a:ext>
            </a:extLst>
          </p:cNvPr>
          <p:cNvSpPr/>
          <p:nvPr/>
        </p:nvSpPr>
        <p:spPr>
          <a:xfrm>
            <a:off x="5990122" y="3012707"/>
            <a:ext cx="519764" cy="1289786"/>
          </a:xfrm>
          <a:prstGeom prst="righ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30B41B9-9728-A1BD-E956-551A5930A9A6}"/>
              </a:ext>
            </a:extLst>
          </p:cNvPr>
          <p:cNvGrpSpPr/>
          <p:nvPr/>
        </p:nvGrpSpPr>
        <p:grpSpPr>
          <a:xfrm>
            <a:off x="6799148" y="1281509"/>
            <a:ext cx="3967610" cy="4196479"/>
            <a:chOff x="6799148" y="1281509"/>
            <a:chExt cx="3967610" cy="4196479"/>
          </a:xfrm>
        </p:grpSpPr>
        <p:pic>
          <p:nvPicPr>
            <p:cNvPr id="14" name="Picture 13" descr="A colorful image of a person's head&#10;&#10;Description automatically generated">
              <a:extLst>
                <a:ext uri="{FF2B5EF4-FFF2-40B4-BE49-F238E27FC236}">
                  <a16:creationId xmlns:a16="http://schemas.microsoft.com/office/drawing/2014/main" id="{C96B187A-92CF-ADC7-D1FF-A7C625D6E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8453" y="2057400"/>
              <a:ext cx="3433107" cy="2743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A69B4D2-8AED-9653-7481-50A5F6E5D84C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705229" y="3254444"/>
              <a:ext cx="155448" cy="3429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1669EBA-FBAB-AC38-4342-6A54CBD31274}"/>
                </a:ext>
              </a:extLst>
            </p:cNvPr>
            <p:cNvSpPr txBox="1"/>
            <p:nvPr/>
          </p:nvSpPr>
          <p:spPr>
            <a:xfrm>
              <a:off x="8085346" y="5077878"/>
              <a:ext cx="13952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Depth (m)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1051C08-20D8-C80B-8C06-C4232CAD3C8E}"/>
                    </a:ext>
                  </a:extLst>
                </p:cNvPr>
                <p:cNvSpPr txBox="1"/>
                <p:nvPr/>
              </p:nvSpPr>
              <p:spPr>
                <a:xfrm>
                  <a:off x="6799148" y="5124045"/>
                  <a:ext cx="538609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1.40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1051C08-20D8-C80B-8C06-C4232CAD3C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99148" y="5124045"/>
                  <a:ext cx="538609" cy="307777"/>
                </a:xfrm>
                <a:prstGeom prst="rect">
                  <a:avLst/>
                </a:prstGeom>
                <a:blipFill>
                  <a:blip r:embed="rId5"/>
                  <a:stretch>
                    <a:fillRect l="-10112" r="-10112" b="-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B6DB90B1-C685-700A-4ACA-F03AD5A41783}"/>
                    </a:ext>
                  </a:extLst>
                </p:cNvPr>
                <p:cNvSpPr txBox="1"/>
                <p:nvPr/>
              </p:nvSpPr>
              <p:spPr>
                <a:xfrm>
                  <a:off x="10228149" y="5124045"/>
                  <a:ext cx="538609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2.17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B6DB90B1-C685-700A-4ACA-F03AD5A417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28149" y="5124045"/>
                  <a:ext cx="538609" cy="307777"/>
                </a:xfrm>
                <a:prstGeom prst="rect">
                  <a:avLst/>
                </a:prstGeom>
                <a:blipFill>
                  <a:blip r:embed="rId6"/>
                  <a:stretch>
                    <a:fillRect l="-11364" r="-10227" b="-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518055B-D389-DCEB-CE0E-44AF02E080F2}"/>
                </a:ext>
              </a:extLst>
            </p:cNvPr>
            <p:cNvSpPr txBox="1"/>
            <p:nvPr/>
          </p:nvSpPr>
          <p:spPr>
            <a:xfrm>
              <a:off x="7059186" y="1281509"/>
              <a:ext cx="34924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cs typeface="Arial" panose="020B0604020202020204" pitchFamily="34" charset="0"/>
                </a:rPr>
                <a:t>Depth map</a:t>
              </a:r>
            </a:p>
          </p:txBody>
        </p:sp>
      </p:grpSp>
      <p:pic>
        <p:nvPicPr>
          <p:cNvPr id="4" name="Picture 3" descr="A picture containing text, dog, black, red&#10;&#10;Description automatically generated">
            <a:extLst>
              <a:ext uri="{FF2B5EF4-FFF2-40B4-BE49-F238E27FC236}">
                <a16:creationId xmlns:a16="http://schemas.microsoft.com/office/drawing/2014/main" id="{31EDFF15-CECB-09A7-F21A-66FA1CAA93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158" y="2000347"/>
            <a:ext cx="3864152" cy="338328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6B41DF-6FCB-8D12-EF14-241DFE61CD87}"/>
              </a:ext>
            </a:extLst>
          </p:cNvPr>
          <p:cNvCxnSpPr>
            <a:cxnSpLocks/>
          </p:cNvCxnSpPr>
          <p:nvPr/>
        </p:nvCxnSpPr>
        <p:spPr>
          <a:xfrm rot="360000" flipH="1" flipV="1">
            <a:off x="1109286" y="1813808"/>
            <a:ext cx="457200" cy="0"/>
          </a:xfrm>
          <a:prstGeom prst="line">
            <a:avLst/>
          </a:prstGeom>
          <a:ln w="12700">
            <a:solidFill>
              <a:schemeClr val="tx1"/>
            </a:solidFill>
            <a:headEnd type="stealth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A2AC54-2986-0E6D-F12D-7021C2E20C83}"/>
              </a:ext>
            </a:extLst>
          </p:cNvPr>
          <p:cNvCxnSpPr>
            <a:cxnSpLocks/>
          </p:cNvCxnSpPr>
          <p:nvPr/>
        </p:nvCxnSpPr>
        <p:spPr>
          <a:xfrm rot="3360000">
            <a:off x="1300056" y="1435282"/>
            <a:ext cx="0" cy="457200"/>
          </a:xfrm>
          <a:prstGeom prst="line">
            <a:avLst/>
          </a:prstGeom>
          <a:ln w="12700">
            <a:solidFill>
              <a:schemeClr val="tx1"/>
            </a:solidFill>
            <a:headEnd type="stealth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4884D5F-A1C8-2DEA-6563-A92C20D968A1}"/>
              </a:ext>
            </a:extLst>
          </p:cNvPr>
          <p:cNvCxnSpPr>
            <a:cxnSpLocks/>
          </p:cNvCxnSpPr>
          <p:nvPr/>
        </p:nvCxnSpPr>
        <p:spPr>
          <a:xfrm>
            <a:off x="1110538" y="1788179"/>
            <a:ext cx="0" cy="45720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B61FF3D-3204-DEAD-B1DB-29703A3E8998}"/>
                  </a:ext>
                </a:extLst>
              </p:cNvPr>
              <p:cNvSpPr txBox="1"/>
              <p:nvPr/>
            </p:nvSpPr>
            <p:spPr>
              <a:xfrm>
                <a:off x="1007367" y="2270955"/>
                <a:ext cx="20633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B61FF3D-3204-DEAD-B1DB-29703A3E89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367" y="2270955"/>
                <a:ext cx="206339" cy="307777"/>
              </a:xfrm>
              <a:prstGeom prst="rect">
                <a:avLst/>
              </a:prstGeom>
              <a:blipFill>
                <a:blip r:embed="rId8"/>
                <a:stretch>
                  <a:fillRect l="-29412" r="-29412" b="-2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22E61B8-6006-37EF-EFB5-59F87A59FA96}"/>
                  </a:ext>
                </a:extLst>
              </p:cNvPr>
              <p:cNvSpPr txBox="1"/>
              <p:nvPr/>
            </p:nvSpPr>
            <p:spPr>
              <a:xfrm>
                <a:off x="1523706" y="1273186"/>
                <a:ext cx="16498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22E61B8-6006-37EF-EFB5-59F87A59FA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706" y="1273186"/>
                <a:ext cx="164982" cy="307777"/>
              </a:xfrm>
              <a:prstGeom prst="rect">
                <a:avLst/>
              </a:prstGeom>
              <a:blipFill>
                <a:blip r:embed="rId9"/>
                <a:stretch>
                  <a:fillRect l="-29630" r="-29630"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2191E3D-91EE-0688-BFB3-0EA28E79E5A7}"/>
                  </a:ext>
                </a:extLst>
              </p:cNvPr>
              <p:cNvSpPr txBox="1"/>
              <p:nvPr/>
            </p:nvSpPr>
            <p:spPr>
              <a:xfrm>
                <a:off x="1607586" y="1683815"/>
                <a:ext cx="20172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2191E3D-91EE-0688-BFB3-0EA28E79E5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7586" y="1683815"/>
                <a:ext cx="201722" cy="307777"/>
              </a:xfrm>
              <a:prstGeom prst="rect">
                <a:avLst/>
              </a:prstGeom>
              <a:blipFill>
                <a:blip r:embed="rId10"/>
                <a:stretch>
                  <a:fillRect l="-18182" r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5558BCCE-46BC-377A-E9B5-185ACE5C81AD}"/>
              </a:ext>
            </a:extLst>
          </p:cNvPr>
          <p:cNvSpPr txBox="1"/>
          <p:nvPr/>
        </p:nvSpPr>
        <p:spPr>
          <a:xfrm>
            <a:off x="1882836" y="1285308"/>
            <a:ext cx="349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cs typeface="Arial" panose="020B0604020202020204" pitchFamily="34" charset="0"/>
              </a:rPr>
              <a:t>3D photon transient cube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6F8BD5-6A30-2189-15D5-97F62991D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24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67FFF-BAA6-BF7D-DAB3-E2EC9CB3A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Separate Signal &amp; Noise: </a:t>
            </a:r>
            <a:r>
              <a:rPr lang="en-US" dirty="0">
                <a:solidFill>
                  <a:schemeClr val="tx1"/>
                </a:solidFill>
              </a:rPr>
              <a:t>Photon Correlations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257772-39E6-066D-D4B3-17A7F136C32C}"/>
              </a:ext>
            </a:extLst>
          </p:cNvPr>
          <p:cNvSpPr txBox="1"/>
          <p:nvPr/>
        </p:nvSpPr>
        <p:spPr>
          <a:xfrm>
            <a:off x="1061186" y="6116614"/>
            <a:ext cx="10069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Better signal-noise separation when more correlations available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FAD8BA5-15CD-13A7-085F-1BAAB0C7435C}"/>
              </a:ext>
            </a:extLst>
          </p:cNvPr>
          <p:cNvGrpSpPr/>
          <p:nvPr/>
        </p:nvGrpSpPr>
        <p:grpSpPr>
          <a:xfrm>
            <a:off x="3542088" y="5636991"/>
            <a:ext cx="5107825" cy="400110"/>
            <a:chOff x="5490560" y="4672488"/>
            <a:chExt cx="5107825" cy="40011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F59F791-C6F1-75BE-7ACC-2EFA90B643C6}"/>
                </a:ext>
              </a:extLst>
            </p:cNvPr>
            <p:cNvSpPr txBox="1"/>
            <p:nvPr/>
          </p:nvSpPr>
          <p:spPr>
            <a:xfrm>
              <a:off x="6012448" y="4672488"/>
              <a:ext cx="19584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cs typeface="Arial" panose="020B0604020202020204" pitchFamily="34" charset="0"/>
                </a:rPr>
                <a:t>Measurement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3242C3D-9457-922A-905C-A48743EADD59}"/>
                </a:ext>
              </a:extLst>
            </p:cNvPr>
            <p:cNvSpPr txBox="1"/>
            <p:nvPr/>
          </p:nvSpPr>
          <p:spPr>
            <a:xfrm>
              <a:off x="8376393" y="4672488"/>
              <a:ext cx="22219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cs typeface="Arial" panose="020B0604020202020204" pitchFamily="34" charset="0"/>
                </a:rPr>
                <a:t>Ground-truth signal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C5C8669-FD7D-14B0-DCD9-46F386921408}"/>
                </a:ext>
              </a:extLst>
            </p:cNvPr>
            <p:cNvCxnSpPr>
              <a:cxnSpLocks/>
            </p:cNvCxnSpPr>
            <p:nvPr/>
          </p:nvCxnSpPr>
          <p:spPr>
            <a:xfrm>
              <a:off x="5490560" y="4903320"/>
              <a:ext cx="457200" cy="0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D3E14A5-B350-F121-584D-D3523FE5DC99}"/>
                </a:ext>
              </a:extLst>
            </p:cNvPr>
            <p:cNvCxnSpPr>
              <a:cxnSpLocks/>
            </p:cNvCxnSpPr>
            <p:nvPr/>
          </p:nvCxnSpPr>
          <p:spPr>
            <a:xfrm>
              <a:off x="7854506" y="4903320"/>
              <a:ext cx="457200" cy="0"/>
            </a:xfrm>
            <a:prstGeom prst="line">
              <a:avLst/>
            </a:prstGeom>
            <a:ln w="38100">
              <a:solidFill>
                <a:srgbClr val="FF0066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FEC9C10-EE69-F5F5-5628-92699FE3C8A1}"/>
              </a:ext>
            </a:extLst>
          </p:cNvPr>
          <p:cNvGrpSpPr>
            <a:grpSpLocks noChangeAspect="1"/>
          </p:cNvGrpSpPr>
          <p:nvPr/>
        </p:nvGrpSpPr>
        <p:grpSpPr>
          <a:xfrm>
            <a:off x="1754131" y="1597835"/>
            <a:ext cx="2148840" cy="1828800"/>
            <a:chOff x="39375" y="1090811"/>
            <a:chExt cx="2385483" cy="2033007"/>
          </a:xfrm>
        </p:grpSpPr>
        <p:pic>
          <p:nvPicPr>
            <p:cNvPr id="5" name="Picture 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A1D4AF7-3068-2D75-1D65-B9E1DC18957D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375" y="1090811"/>
              <a:ext cx="2385483" cy="2033007"/>
            </a:xfrm>
            <a:prstGeom prst="rect">
              <a:avLst/>
            </a:prstGeom>
          </p:spPr>
        </p:pic>
        <p:sp>
          <p:nvSpPr>
            <p:cNvPr id="6" name="Cube 5">
              <a:extLst>
                <a:ext uri="{FF2B5EF4-FFF2-40B4-BE49-F238E27FC236}">
                  <a16:creationId xmlns:a16="http://schemas.microsoft.com/office/drawing/2014/main" id="{5BE26693-0A7D-A76A-44C2-BD1D92011C2F}"/>
                </a:ext>
              </a:extLst>
            </p:cNvPr>
            <p:cNvSpPr/>
            <p:nvPr/>
          </p:nvSpPr>
          <p:spPr>
            <a:xfrm>
              <a:off x="662523" y="1463223"/>
              <a:ext cx="498094" cy="510884"/>
            </a:xfrm>
            <a:prstGeom prst="cube">
              <a:avLst>
                <a:gd name="adj" fmla="val 91215"/>
              </a:avLst>
            </a:prstGeom>
            <a:solidFill>
              <a:srgbClr val="00CC00">
                <a:alpha val="29804"/>
              </a:srgbClr>
            </a:solidFill>
            <a:ln w="12700">
              <a:solidFill>
                <a:schemeClr val="bg1"/>
              </a:solidFill>
            </a:ln>
            <a:scene3d>
              <a:camera prst="isometricOffAxis2Left">
                <a:rot lat="2640000" lon="36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10E26CA-5365-468C-7334-08B2EE3E38CC}"/>
              </a:ext>
            </a:extLst>
          </p:cNvPr>
          <p:cNvSpPr txBox="1"/>
          <p:nvPr/>
        </p:nvSpPr>
        <p:spPr>
          <a:xfrm>
            <a:off x="1456951" y="842414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Arial" panose="020B0604020202020204" pitchFamily="34" charset="0"/>
              </a:rPr>
              <a:t>1D histogram</a:t>
            </a:r>
          </a:p>
          <a:p>
            <a:pPr algn="ctr"/>
            <a:r>
              <a:rPr lang="en-US" sz="2000" dirty="0">
                <a:cs typeface="Arial" panose="020B0604020202020204" pitchFamily="34" charset="0"/>
              </a:rPr>
              <a:t>(Temporal correlation)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F164623-164A-3248-A96B-437DB45E8A40}"/>
              </a:ext>
            </a:extLst>
          </p:cNvPr>
          <p:cNvGrpSpPr/>
          <p:nvPr/>
        </p:nvGrpSpPr>
        <p:grpSpPr>
          <a:xfrm>
            <a:off x="1390863" y="3418463"/>
            <a:ext cx="2778808" cy="2181429"/>
            <a:chOff x="1390863" y="3418463"/>
            <a:chExt cx="2778808" cy="218142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BF0D11A-A9F2-3188-CF1E-14A643941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7431" y="3418463"/>
              <a:ext cx="2682240" cy="201168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604BD59-CEA4-040E-0017-537A36D8C820}"/>
                </a:ext>
              </a:extLst>
            </p:cNvPr>
            <p:cNvSpPr txBox="1"/>
            <p:nvPr/>
          </p:nvSpPr>
          <p:spPr>
            <a:xfrm>
              <a:off x="1955742" y="5221805"/>
              <a:ext cx="1855379" cy="378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cs typeface="Arial" panose="020B0604020202020204" pitchFamily="34" charset="0"/>
                </a:rPr>
                <a:t>Frequency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F7164E6-9F86-1FD6-A4A8-6A3FDC806381}"/>
                </a:ext>
              </a:extLst>
            </p:cNvPr>
            <p:cNvSpPr txBox="1"/>
            <p:nvPr/>
          </p:nvSpPr>
          <p:spPr>
            <a:xfrm rot="16200000">
              <a:off x="845931" y="4199328"/>
              <a:ext cx="1468916" cy="379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cs typeface="Arial" panose="020B0604020202020204" pitchFamily="34" charset="0"/>
                </a:rPr>
                <a:t>Magnitude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B99544B-FC69-85F3-A6B3-B1FE72CBE19F}"/>
              </a:ext>
            </a:extLst>
          </p:cNvPr>
          <p:cNvGrpSpPr/>
          <p:nvPr/>
        </p:nvGrpSpPr>
        <p:grpSpPr>
          <a:xfrm>
            <a:off x="7991849" y="3418463"/>
            <a:ext cx="2778808" cy="2181429"/>
            <a:chOff x="7991849" y="3418463"/>
            <a:chExt cx="2778808" cy="2181429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2FED54EF-8353-DD72-62E2-5BBE9E078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8417" y="3418463"/>
              <a:ext cx="2682240" cy="2011680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256F7C8-4041-E503-B80D-0808A576AC06}"/>
                </a:ext>
              </a:extLst>
            </p:cNvPr>
            <p:cNvSpPr txBox="1"/>
            <p:nvPr/>
          </p:nvSpPr>
          <p:spPr>
            <a:xfrm>
              <a:off x="8556728" y="5221805"/>
              <a:ext cx="1855379" cy="378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cs typeface="Arial" panose="020B0604020202020204" pitchFamily="34" charset="0"/>
                </a:rPr>
                <a:t>Frequency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7B64C55-9F70-B236-C849-FECF3425162C}"/>
                </a:ext>
              </a:extLst>
            </p:cNvPr>
            <p:cNvSpPr txBox="1"/>
            <p:nvPr/>
          </p:nvSpPr>
          <p:spPr>
            <a:xfrm rot="16200000">
              <a:off x="7446917" y="4199328"/>
              <a:ext cx="1468916" cy="379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cs typeface="Arial" panose="020B0604020202020204" pitchFamily="34" charset="0"/>
                </a:rPr>
                <a:t>Magnitude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C28A6BB-10BD-842A-DB94-A71CEE74CE57}"/>
              </a:ext>
            </a:extLst>
          </p:cNvPr>
          <p:cNvGrpSpPr>
            <a:grpSpLocks noChangeAspect="1"/>
          </p:cNvGrpSpPr>
          <p:nvPr/>
        </p:nvGrpSpPr>
        <p:grpSpPr>
          <a:xfrm>
            <a:off x="5054624" y="1597835"/>
            <a:ext cx="2148840" cy="1828800"/>
            <a:chOff x="12384967" y="4722822"/>
            <a:chExt cx="2363724" cy="2011680"/>
          </a:xfrm>
        </p:grpSpPr>
        <p:pic>
          <p:nvPicPr>
            <p:cNvPr id="29" name="Picture 2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76DAFF7-5C6A-9652-71C9-F93794FCA3BD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384967" y="4722822"/>
              <a:ext cx="2363724" cy="2011680"/>
            </a:xfrm>
            <a:prstGeom prst="rect">
              <a:avLst/>
            </a:prstGeom>
          </p:spPr>
        </p:pic>
        <p:sp>
          <p:nvSpPr>
            <p:cNvPr id="30" name="Cube 29">
              <a:extLst>
                <a:ext uri="{FF2B5EF4-FFF2-40B4-BE49-F238E27FC236}">
                  <a16:creationId xmlns:a16="http://schemas.microsoft.com/office/drawing/2014/main" id="{9B60B985-C1EE-BFD7-0AE4-39DB7D391A0B}"/>
                </a:ext>
              </a:extLst>
            </p:cNvPr>
            <p:cNvSpPr/>
            <p:nvPr/>
          </p:nvSpPr>
          <p:spPr>
            <a:xfrm>
              <a:off x="13000073" y="5069215"/>
              <a:ext cx="571346" cy="622159"/>
            </a:xfrm>
            <a:prstGeom prst="cube">
              <a:avLst>
                <a:gd name="adj" fmla="val 81137"/>
              </a:avLst>
            </a:prstGeom>
            <a:solidFill>
              <a:srgbClr val="00CC00">
                <a:alpha val="29804"/>
              </a:srgbClr>
            </a:solidFill>
            <a:ln w="12700">
              <a:solidFill>
                <a:schemeClr val="bg1"/>
              </a:solidFill>
            </a:ln>
            <a:scene3d>
              <a:camera prst="isometricOffAxis2Left">
                <a:rot lat="2640000" lon="36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6EEB2B6E-1A20-143A-E891-705086848A80}"/>
              </a:ext>
            </a:extLst>
          </p:cNvPr>
          <p:cNvSpPr txBox="1"/>
          <p:nvPr/>
        </p:nvSpPr>
        <p:spPr>
          <a:xfrm>
            <a:off x="4757444" y="842414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Arial" panose="020B0604020202020204" pitchFamily="34" charset="0"/>
              </a:rPr>
              <a:t>3D </a:t>
            </a:r>
            <a:r>
              <a:rPr lang="en-US" sz="2000" dirty="0" err="1">
                <a:cs typeface="Arial" panose="020B0604020202020204" pitchFamily="34" charset="0"/>
              </a:rPr>
              <a:t>cubelet</a:t>
            </a:r>
            <a:endParaRPr lang="en-US" sz="2000" dirty="0"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cs typeface="Arial" panose="020B0604020202020204" pitchFamily="34" charset="0"/>
              </a:rPr>
              <a:t>(+ Spatial correlation)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CDE1518-DD04-07F9-24DF-04BC40F252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24" y="3418463"/>
            <a:ext cx="2682240" cy="201168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4E0C6B7A-4A7B-50C6-528F-2A0686092875}"/>
              </a:ext>
            </a:extLst>
          </p:cNvPr>
          <p:cNvSpPr txBox="1"/>
          <p:nvPr/>
        </p:nvSpPr>
        <p:spPr>
          <a:xfrm>
            <a:off x="5256235" y="5221805"/>
            <a:ext cx="1855379" cy="378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Arial" panose="020B0604020202020204" pitchFamily="34" charset="0"/>
              </a:rPr>
              <a:t>Frequency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A5766EC-C370-EB44-6386-FA1ACCA25039}"/>
              </a:ext>
            </a:extLst>
          </p:cNvPr>
          <p:cNvSpPr txBox="1"/>
          <p:nvPr/>
        </p:nvSpPr>
        <p:spPr>
          <a:xfrm rot="16200000">
            <a:off x="4146424" y="4199328"/>
            <a:ext cx="1468916" cy="379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Arial" panose="020B0604020202020204" pitchFamily="34" charset="0"/>
              </a:rPr>
              <a:t>Magnitude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CF110D5-727C-3876-2ACB-BB6BE3CC23BD}"/>
              </a:ext>
            </a:extLst>
          </p:cNvPr>
          <p:cNvGrpSpPr>
            <a:grpSpLocks noChangeAspect="1"/>
          </p:cNvGrpSpPr>
          <p:nvPr/>
        </p:nvGrpSpPr>
        <p:grpSpPr>
          <a:xfrm>
            <a:off x="8355117" y="1597835"/>
            <a:ext cx="2148840" cy="1828800"/>
            <a:chOff x="3305088" y="1463223"/>
            <a:chExt cx="2385483" cy="2033007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EBFCFEA-844A-ADCF-6F15-5C94994C57BF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05088" y="1463223"/>
              <a:ext cx="2385483" cy="2033007"/>
            </a:xfrm>
            <a:prstGeom prst="rect">
              <a:avLst/>
            </a:prstGeom>
          </p:spPr>
        </p:pic>
        <p:sp>
          <p:nvSpPr>
            <p:cNvPr id="12" name="Cube 11">
              <a:extLst>
                <a:ext uri="{FF2B5EF4-FFF2-40B4-BE49-F238E27FC236}">
                  <a16:creationId xmlns:a16="http://schemas.microsoft.com/office/drawing/2014/main" id="{21416537-F440-F33E-9D24-764C94A2CA47}"/>
                </a:ext>
              </a:extLst>
            </p:cNvPr>
            <p:cNvSpPr/>
            <p:nvPr/>
          </p:nvSpPr>
          <p:spPr>
            <a:xfrm>
              <a:off x="3875625" y="1937108"/>
              <a:ext cx="576605" cy="628755"/>
            </a:xfrm>
            <a:prstGeom prst="cube">
              <a:avLst>
                <a:gd name="adj" fmla="val 81137"/>
              </a:avLst>
            </a:prstGeom>
            <a:solidFill>
              <a:srgbClr val="00CC00">
                <a:alpha val="29804"/>
              </a:srgbClr>
            </a:solidFill>
            <a:ln w="12700">
              <a:solidFill>
                <a:schemeClr val="bg1"/>
              </a:solidFill>
            </a:ln>
            <a:scene3d>
              <a:camera prst="isometricOffAxis2Left">
                <a:rot lat="2640000" lon="36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F2ADD057-6EA3-989A-F61D-D10AD123C29C}"/>
                </a:ext>
              </a:extLst>
            </p:cNvPr>
            <p:cNvSpPr/>
            <p:nvPr/>
          </p:nvSpPr>
          <p:spPr>
            <a:xfrm>
              <a:off x="4010601" y="1996621"/>
              <a:ext cx="576605" cy="628755"/>
            </a:xfrm>
            <a:prstGeom prst="cube">
              <a:avLst>
                <a:gd name="adj" fmla="val 81137"/>
              </a:avLst>
            </a:prstGeom>
            <a:solidFill>
              <a:srgbClr val="00CC00">
                <a:alpha val="29804"/>
              </a:srgbClr>
            </a:solidFill>
            <a:ln w="12700">
              <a:solidFill>
                <a:schemeClr val="bg1"/>
              </a:solidFill>
            </a:ln>
            <a:scene3d>
              <a:camera prst="isometricOffAxis2Left">
                <a:rot lat="2640000" lon="36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ube 13">
              <a:extLst>
                <a:ext uri="{FF2B5EF4-FFF2-40B4-BE49-F238E27FC236}">
                  <a16:creationId xmlns:a16="http://schemas.microsoft.com/office/drawing/2014/main" id="{BD0605B2-A222-7C8F-2437-4D557AAF16CB}"/>
                </a:ext>
              </a:extLst>
            </p:cNvPr>
            <p:cNvSpPr/>
            <p:nvPr/>
          </p:nvSpPr>
          <p:spPr>
            <a:xfrm>
              <a:off x="3958888" y="1901740"/>
              <a:ext cx="576605" cy="628755"/>
            </a:xfrm>
            <a:prstGeom prst="cube">
              <a:avLst>
                <a:gd name="adj" fmla="val 81137"/>
              </a:avLst>
            </a:prstGeom>
            <a:solidFill>
              <a:srgbClr val="00CC00">
                <a:alpha val="29804"/>
              </a:srgbClr>
            </a:solidFill>
            <a:ln w="12700">
              <a:solidFill>
                <a:schemeClr val="bg1"/>
              </a:solidFill>
            </a:ln>
            <a:scene3d>
              <a:camera prst="isometricOffAxis2Left">
                <a:rot lat="2640000" lon="36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ube 14">
              <a:extLst>
                <a:ext uri="{FF2B5EF4-FFF2-40B4-BE49-F238E27FC236}">
                  <a16:creationId xmlns:a16="http://schemas.microsoft.com/office/drawing/2014/main" id="{A6C18A3B-64C6-D911-D5F6-D9892EFF7915}"/>
                </a:ext>
              </a:extLst>
            </p:cNvPr>
            <p:cNvSpPr/>
            <p:nvPr/>
          </p:nvSpPr>
          <p:spPr>
            <a:xfrm>
              <a:off x="3925856" y="1813288"/>
              <a:ext cx="576605" cy="628755"/>
            </a:xfrm>
            <a:prstGeom prst="cube">
              <a:avLst>
                <a:gd name="adj" fmla="val 81137"/>
              </a:avLst>
            </a:prstGeom>
            <a:solidFill>
              <a:srgbClr val="00CC00">
                <a:alpha val="29804"/>
              </a:srgbClr>
            </a:solidFill>
            <a:ln w="12700">
              <a:solidFill>
                <a:schemeClr val="bg1"/>
              </a:solidFill>
            </a:ln>
            <a:scene3d>
              <a:camera prst="isometricOffAxis2Left">
                <a:rot lat="2640000" lon="36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ube 15">
              <a:extLst>
                <a:ext uri="{FF2B5EF4-FFF2-40B4-BE49-F238E27FC236}">
                  <a16:creationId xmlns:a16="http://schemas.microsoft.com/office/drawing/2014/main" id="{B50B311B-E92B-7DBC-7581-550620EBD949}"/>
                </a:ext>
              </a:extLst>
            </p:cNvPr>
            <p:cNvSpPr/>
            <p:nvPr/>
          </p:nvSpPr>
          <p:spPr>
            <a:xfrm>
              <a:off x="4008627" y="1800194"/>
              <a:ext cx="576605" cy="628755"/>
            </a:xfrm>
            <a:prstGeom prst="cube">
              <a:avLst>
                <a:gd name="adj" fmla="val 81137"/>
              </a:avLst>
            </a:prstGeom>
            <a:solidFill>
              <a:srgbClr val="00CC00">
                <a:alpha val="29804"/>
              </a:srgbClr>
            </a:solidFill>
            <a:ln w="12700">
              <a:solidFill>
                <a:schemeClr val="bg1"/>
              </a:solidFill>
            </a:ln>
            <a:scene3d>
              <a:camera prst="isometricOffAxis2Left">
                <a:rot lat="2640000" lon="36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07373FD9-26B8-E881-4E24-82AC775D7E1E}"/>
              </a:ext>
            </a:extLst>
          </p:cNvPr>
          <p:cNvSpPr txBox="1"/>
          <p:nvPr/>
        </p:nvSpPr>
        <p:spPr>
          <a:xfrm>
            <a:off x="8057937" y="842414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Arial" panose="020B0604020202020204" pitchFamily="34" charset="0"/>
              </a:rPr>
              <a:t>4D </a:t>
            </a:r>
            <a:r>
              <a:rPr lang="en-US" sz="2000" dirty="0" err="1">
                <a:cs typeface="Arial" panose="020B0604020202020204" pitchFamily="34" charset="0"/>
              </a:rPr>
              <a:t>cubelet</a:t>
            </a:r>
            <a:r>
              <a:rPr lang="en-US" sz="2000" dirty="0">
                <a:cs typeface="Arial" panose="020B0604020202020204" pitchFamily="34" charset="0"/>
              </a:rPr>
              <a:t> set</a:t>
            </a:r>
          </a:p>
          <a:p>
            <a:pPr algn="ctr"/>
            <a:r>
              <a:rPr lang="en-US" sz="2000" dirty="0">
                <a:cs typeface="Arial" panose="020B0604020202020204" pitchFamily="34" charset="0"/>
              </a:rPr>
              <a:t>(+ Non-local correlation)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EDC9BC6-A1F6-EDC5-94D8-5F4F34AC0871}"/>
              </a:ext>
            </a:extLst>
          </p:cNvPr>
          <p:cNvGrpSpPr/>
          <p:nvPr/>
        </p:nvGrpSpPr>
        <p:grpSpPr>
          <a:xfrm>
            <a:off x="745393" y="2298743"/>
            <a:ext cx="8163895" cy="1203325"/>
            <a:chOff x="745393" y="2298743"/>
            <a:chExt cx="8163895" cy="1203325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1C27CAC-1A74-1A73-F0B0-01796326E013}"/>
                </a:ext>
              </a:extLst>
            </p:cNvPr>
            <p:cNvSpPr/>
            <p:nvPr/>
          </p:nvSpPr>
          <p:spPr>
            <a:xfrm>
              <a:off x="1418486" y="2298743"/>
              <a:ext cx="889816" cy="1203325"/>
            </a:xfrm>
            <a:custGeom>
              <a:avLst/>
              <a:gdLst>
                <a:gd name="connsiteX0" fmla="*/ 928710 w 928710"/>
                <a:gd name="connsiteY0" fmla="*/ 0 h 1203325"/>
                <a:gd name="connsiteX1" fmla="*/ 49235 w 928710"/>
                <a:gd name="connsiteY1" fmla="*/ 641350 h 1203325"/>
                <a:gd name="connsiteX2" fmla="*/ 188935 w 928710"/>
                <a:gd name="connsiteY2" fmla="*/ 1203325 h 1203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8710" h="1203325">
                  <a:moveTo>
                    <a:pt x="928710" y="0"/>
                  </a:moveTo>
                  <a:cubicBezTo>
                    <a:pt x="550620" y="220398"/>
                    <a:pt x="172531" y="440796"/>
                    <a:pt x="49235" y="641350"/>
                  </a:cubicBezTo>
                  <a:cubicBezTo>
                    <a:pt x="-74061" y="841904"/>
                    <a:pt x="57437" y="1022614"/>
                    <a:pt x="188935" y="1203325"/>
                  </a:cubicBezTo>
                </a:path>
              </a:pathLst>
            </a:custGeom>
            <a:noFill/>
            <a:ln>
              <a:solidFill>
                <a:srgbClr val="00CC0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D935BFD-EB18-CE4F-0440-E76BE29477CB}"/>
                </a:ext>
              </a:extLst>
            </p:cNvPr>
            <p:cNvSpPr txBox="1"/>
            <p:nvPr/>
          </p:nvSpPr>
          <p:spPr>
            <a:xfrm>
              <a:off x="745393" y="2777851"/>
              <a:ext cx="838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FFT</a:t>
              </a: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5D0F3AC4-E6AA-1393-5267-E49EDED1AE38}"/>
                </a:ext>
              </a:extLst>
            </p:cNvPr>
            <p:cNvSpPr/>
            <p:nvPr/>
          </p:nvSpPr>
          <p:spPr>
            <a:xfrm>
              <a:off x="4718979" y="2298743"/>
              <a:ext cx="889816" cy="1203325"/>
            </a:xfrm>
            <a:custGeom>
              <a:avLst/>
              <a:gdLst>
                <a:gd name="connsiteX0" fmla="*/ 928710 w 928710"/>
                <a:gd name="connsiteY0" fmla="*/ 0 h 1203325"/>
                <a:gd name="connsiteX1" fmla="*/ 49235 w 928710"/>
                <a:gd name="connsiteY1" fmla="*/ 641350 h 1203325"/>
                <a:gd name="connsiteX2" fmla="*/ 188935 w 928710"/>
                <a:gd name="connsiteY2" fmla="*/ 1203325 h 1203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8710" h="1203325">
                  <a:moveTo>
                    <a:pt x="928710" y="0"/>
                  </a:moveTo>
                  <a:cubicBezTo>
                    <a:pt x="550620" y="220398"/>
                    <a:pt x="172531" y="440796"/>
                    <a:pt x="49235" y="641350"/>
                  </a:cubicBezTo>
                  <a:cubicBezTo>
                    <a:pt x="-74061" y="841904"/>
                    <a:pt x="57437" y="1022614"/>
                    <a:pt x="188935" y="1203325"/>
                  </a:cubicBezTo>
                </a:path>
              </a:pathLst>
            </a:custGeom>
            <a:noFill/>
            <a:ln>
              <a:solidFill>
                <a:srgbClr val="00CC0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F083C2D-A8BD-F7EF-746F-AAF44C1F3DF2}"/>
                </a:ext>
              </a:extLst>
            </p:cNvPr>
            <p:cNvSpPr txBox="1"/>
            <p:nvPr/>
          </p:nvSpPr>
          <p:spPr>
            <a:xfrm>
              <a:off x="4045886" y="2777851"/>
              <a:ext cx="838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FFT</a:t>
              </a: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E3AAE58B-8CEA-57B2-57E7-28F573A82E71}"/>
                </a:ext>
              </a:extLst>
            </p:cNvPr>
            <p:cNvSpPr/>
            <p:nvPr/>
          </p:nvSpPr>
          <p:spPr>
            <a:xfrm>
              <a:off x="8019472" y="2298743"/>
              <a:ext cx="889816" cy="1203325"/>
            </a:xfrm>
            <a:custGeom>
              <a:avLst/>
              <a:gdLst>
                <a:gd name="connsiteX0" fmla="*/ 928710 w 928710"/>
                <a:gd name="connsiteY0" fmla="*/ 0 h 1203325"/>
                <a:gd name="connsiteX1" fmla="*/ 49235 w 928710"/>
                <a:gd name="connsiteY1" fmla="*/ 641350 h 1203325"/>
                <a:gd name="connsiteX2" fmla="*/ 188935 w 928710"/>
                <a:gd name="connsiteY2" fmla="*/ 1203325 h 1203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8710" h="1203325">
                  <a:moveTo>
                    <a:pt x="928710" y="0"/>
                  </a:moveTo>
                  <a:cubicBezTo>
                    <a:pt x="550620" y="220398"/>
                    <a:pt x="172531" y="440796"/>
                    <a:pt x="49235" y="641350"/>
                  </a:cubicBezTo>
                  <a:cubicBezTo>
                    <a:pt x="-74061" y="841904"/>
                    <a:pt x="57437" y="1022614"/>
                    <a:pt x="188935" y="1203325"/>
                  </a:cubicBezTo>
                </a:path>
              </a:pathLst>
            </a:custGeom>
            <a:noFill/>
            <a:ln>
              <a:solidFill>
                <a:srgbClr val="00CC0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7CAA5D4-7473-040F-6C9A-D91040EC9202}"/>
                </a:ext>
              </a:extLst>
            </p:cNvPr>
            <p:cNvSpPr txBox="1"/>
            <p:nvPr/>
          </p:nvSpPr>
          <p:spPr>
            <a:xfrm>
              <a:off x="7354952" y="2777851"/>
              <a:ext cx="838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FFT</a:t>
              </a:r>
            </a:p>
          </p:txBody>
        </p:sp>
      </p:grp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FEDCC551-DF5D-9F4C-A82C-0883C650B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3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4" grpId="0"/>
      <p:bldP spid="4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57909-D61E-C92D-E142-F8B0E8763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 &amp; Noise Estimation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36CFB1-BA57-9397-5A1D-C438ABCCA2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925" y="1171575"/>
            <a:ext cx="5486400" cy="4114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17762D-58E0-D5B1-999B-9CE463B43BD8}"/>
              </a:ext>
            </a:extLst>
          </p:cNvPr>
          <p:cNvSpPr txBox="1"/>
          <p:nvPr/>
        </p:nvSpPr>
        <p:spPr>
          <a:xfrm>
            <a:off x="1981200" y="6047695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So, how much signal &amp; noise are here?</a:t>
            </a:r>
          </a:p>
        </p:txBody>
      </p:sp>
      <p:pic>
        <p:nvPicPr>
          <p:cNvPr id="9" name="Picture 8" descr="A green graph with black background&#10;&#10;Description automatically generated">
            <a:extLst>
              <a:ext uri="{FF2B5EF4-FFF2-40B4-BE49-F238E27FC236}">
                <a16:creationId xmlns:a16="http://schemas.microsoft.com/office/drawing/2014/main" id="{CEDDBACB-B3A5-9647-D339-DFA1015981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925" y="1171575"/>
            <a:ext cx="5486400" cy="411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7251B3-1A52-606B-50DB-935C88505DCE}"/>
              </a:ext>
            </a:extLst>
          </p:cNvPr>
          <p:cNvSpPr txBox="1"/>
          <p:nvPr/>
        </p:nvSpPr>
        <p:spPr>
          <a:xfrm>
            <a:off x="5134972" y="4924425"/>
            <a:ext cx="1855379" cy="378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Arial" panose="020B0604020202020204" pitchFamily="34" charset="0"/>
              </a:rPr>
              <a:t>Frequency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CF03AD-99BF-40C4-46B6-302DF287F87A}"/>
              </a:ext>
            </a:extLst>
          </p:cNvPr>
          <p:cNvSpPr txBox="1"/>
          <p:nvPr/>
        </p:nvSpPr>
        <p:spPr>
          <a:xfrm rot="16200000">
            <a:off x="2897659" y="2968098"/>
            <a:ext cx="1468916" cy="379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Arial" panose="020B0604020202020204" pitchFamily="34" charset="0"/>
              </a:rPr>
              <a:t>Magnitude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4BD8B41-F1E0-E39E-87B3-F0D45C695B3F}"/>
              </a:ext>
            </a:extLst>
          </p:cNvPr>
          <p:cNvGrpSpPr/>
          <p:nvPr/>
        </p:nvGrpSpPr>
        <p:grpSpPr>
          <a:xfrm>
            <a:off x="3542088" y="5434860"/>
            <a:ext cx="5107825" cy="400110"/>
            <a:chOff x="5490560" y="4672488"/>
            <a:chExt cx="5107825" cy="40011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8FC4DB8-9830-45BD-D409-FD0490B9D714}"/>
                </a:ext>
              </a:extLst>
            </p:cNvPr>
            <p:cNvSpPr txBox="1"/>
            <p:nvPr/>
          </p:nvSpPr>
          <p:spPr>
            <a:xfrm>
              <a:off x="6012448" y="4672488"/>
              <a:ext cx="19584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cs typeface="Arial" panose="020B0604020202020204" pitchFamily="34" charset="0"/>
                </a:rPr>
                <a:t>Measurement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22D995E-1E4A-F142-8F22-44F119B1FE96}"/>
                </a:ext>
              </a:extLst>
            </p:cNvPr>
            <p:cNvSpPr txBox="1"/>
            <p:nvPr/>
          </p:nvSpPr>
          <p:spPr>
            <a:xfrm>
              <a:off x="8376393" y="4672488"/>
              <a:ext cx="22219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cs typeface="Arial" panose="020B0604020202020204" pitchFamily="34" charset="0"/>
                </a:rPr>
                <a:t>Ground-truth signal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6E90E94-04E2-D8F0-C529-A1821CC9312E}"/>
                </a:ext>
              </a:extLst>
            </p:cNvPr>
            <p:cNvCxnSpPr>
              <a:cxnSpLocks/>
            </p:cNvCxnSpPr>
            <p:nvPr/>
          </p:nvCxnSpPr>
          <p:spPr>
            <a:xfrm>
              <a:off x="5490560" y="4903320"/>
              <a:ext cx="457200" cy="0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C1F63DC-37DE-727D-48F7-C4999F1E023F}"/>
                </a:ext>
              </a:extLst>
            </p:cNvPr>
            <p:cNvCxnSpPr>
              <a:cxnSpLocks/>
            </p:cNvCxnSpPr>
            <p:nvPr/>
          </p:nvCxnSpPr>
          <p:spPr>
            <a:xfrm>
              <a:off x="7854506" y="4903320"/>
              <a:ext cx="457200" cy="0"/>
            </a:xfrm>
            <a:prstGeom prst="line">
              <a:avLst/>
            </a:prstGeom>
            <a:ln w="38100">
              <a:solidFill>
                <a:srgbClr val="FF0066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4F1B4A3-4370-D574-863D-E502C4787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983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5C9D5-986E-58FA-A426-E8EDF3CD6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Estimation: </a:t>
            </a:r>
            <a:r>
              <a:rPr lang="en-US" dirty="0">
                <a:solidFill>
                  <a:schemeClr val="tx1"/>
                </a:solidFill>
              </a:rPr>
              <a:t>Laser Prior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AA5700-B34F-9833-D095-5CB15B5A60E4}"/>
              </a:ext>
            </a:extLst>
          </p:cNvPr>
          <p:cNvGrpSpPr/>
          <p:nvPr/>
        </p:nvGrpSpPr>
        <p:grpSpPr>
          <a:xfrm rot="900000">
            <a:off x="4056709" y="3716647"/>
            <a:ext cx="1005839" cy="548640"/>
            <a:chOff x="7829550" y="3248979"/>
            <a:chExt cx="1005839" cy="548640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1ED5F1D6-A6E0-2A95-53BD-564A4F5972D9}"/>
                </a:ext>
              </a:extLst>
            </p:cNvPr>
            <p:cNvSpPr/>
            <p:nvPr/>
          </p:nvSpPr>
          <p:spPr>
            <a:xfrm rot="5400000">
              <a:off x="7829550" y="3294698"/>
              <a:ext cx="457200" cy="457200"/>
            </a:xfrm>
            <a:prstGeom prst="triangle">
              <a:avLst/>
            </a:prstGeom>
            <a:solidFill>
              <a:schemeClr val="bg1">
                <a:lumMod val="65000"/>
                <a:lumOff val="3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BDA47BE-DD41-F187-6F6B-A4F4E521D8CD}"/>
                </a:ext>
              </a:extLst>
            </p:cNvPr>
            <p:cNvSpPr/>
            <p:nvPr/>
          </p:nvSpPr>
          <p:spPr>
            <a:xfrm>
              <a:off x="8103869" y="3248979"/>
              <a:ext cx="731520" cy="548640"/>
            </a:xfrm>
            <a:prstGeom prst="rect">
              <a:avLst/>
            </a:prstGeom>
            <a:solidFill>
              <a:schemeClr val="bg1">
                <a:lumMod val="65000"/>
                <a:lumOff val="3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65A5B10-C668-BCE5-575E-D78D8893851B}"/>
              </a:ext>
            </a:extLst>
          </p:cNvPr>
          <p:cNvSpPr/>
          <p:nvPr/>
        </p:nvSpPr>
        <p:spPr>
          <a:xfrm>
            <a:off x="1074187" y="2217103"/>
            <a:ext cx="246079" cy="1831975"/>
          </a:xfrm>
          <a:custGeom>
            <a:avLst/>
            <a:gdLst>
              <a:gd name="connsiteX0" fmla="*/ 3175 w 333376"/>
              <a:gd name="connsiteY0" fmla="*/ 0 h 1831975"/>
              <a:gd name="connsiteX1" fmla="*/ 333375 w 333376"/>
              <a:gd name="connsiteY1" fmla="*/ 917575 h 1831975"/>
              <a:gd name="connsiteX2" fmla="*/ 0 w 333376"/>
              <a:gd name="connsiteY2" fmla="*/ 1831975 h 183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376" h="1831975">
                <a:moveTo>
                  <a:pt x="3175" y="0"/>
                </a:moveTo>
                <a:cubicBezTo>
                  <a:pt x="168539" y="306123"/>
                  <a:pt x="333904" y="612246"/>
                  <a:pt x="333375" y="917575"/>
                </a:cubicBezTo>
                <a:cubicBezTo>
                  <a:pt x="332846" y="1222904"/>
                  <a:pt x="166423" y="1527439"/>
                  <a:pt x="0" y="1831975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F05F73-7D5F-5210-4422-812F66AA3BF6}"/>
              </a:ext>
            </a:extLst>
          </p:cNvPr>
          <p:cNvSpPr txBox="1"/>
          <p:nvPr/>
        </p:nvSpPr>
        <p:spPr>
          <a:xfrm>
            <a:off x="357826" y="2902258"/>
            <a:ext cx="941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Scene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267E7C-A787-A586-B287-4A51C61793AD}"/>
              </a:ext>
            </a:extLst>
          </p:cNvPr>
          <p:cNvSpPr txBox="1"/>
          <p:nvPr/>
        </p:nvSpPr>
        <p:spPr>
          <a:xfrm>
            <a:off x="3714871" y="1415632"/>
            <a:ext cx="1737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Light source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02C455-AB40-CE10-5BEE-FCC3D41D532C}"/>
              </a:ext>
            </a:extLst>
          </p:cNvPr>
          <p:cNvSpPr txBox="1"/>
          <p:nvPr/>
        </p:nvSpPr>
        <p:spPr>
          <a:xfrm>
            <a:off x="3549428" y="4368720"/>
            <a:ext cx="2068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Single-photon sensor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9B1BE99-AFE2-8F72-1C56-2FC58CAD413C}"/>
              </a:ext>
            </a:extLst>
          </p:cNvPr>
          <p:cNvCxnSpPr>
            <a:cxnSpLocks/>
          </p:cNvCxnSpPr>
          <p:nvPr/>
        </p:nvCxnSpPr>
        <p:spPr>
          <a:xfrm rot="-900000">
            <a:off x="1304449" y="2778093"/>
            <a:ext cx="2743200" cy="0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E9D683B-7805-6DCA-E98B-CED5E1D23A58}"/>
              </a:ext>
            </a:extLst>
          </p:cNvPr>
          <p:cNvCxnSpPr>
            <a:cxnSpLocks/>
          </p:cNvCxnSpPr>
          <p:nvPr/>
        </p:nvCxnSpPr>
        <p:spPr>
          <a:xfrm rot="900000" flipV="1">
            <a:off x="1304449" y="3488087"/>
            <a:ext cx="2743200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749C8CEE-DC32-71C7-9671-36E0772518DD}"/>
              </a:ext>
            </a:extLst>
          </p:cNvPr>
          <p:cNvGrpSpPr/>
          <p:nvPr/>
        </p:nvGrpSpPr>
        <p:grpSpPr>
          <a:xfrm>
            <a:off x="4099714" y="2093588"/>
            <a:ext cx="1029440" cy="342456"/>
            <a:chOff x="4590253" y="1885982"/>
            <a:chExt cx="1029440" cy="342456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231F8C6-EFFF-2CEB-8E20-F405CE68821B}"/>
                </a:ext>
              </a:extLst>
            </p:cNvPr>
            <p:cNvSpPr/>
            <p:nvPr/>
          </p:nvSpPr>
          <p:spPr>
            <a:xfrm>
              <a:off x="4590253" y="2091278"/>
              <a:ext cx="137160" cy="137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glow rad="127000">
                <a:schemeClr val="bg1">
                  <a:lumMod val="50000"/>
                  <a:lumOff val="5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4CEA7F2-F194-A747-AFA1-818FB1A17E33}"/>
                </a:ext>
              </a:extLst>
            </p:cNvPr>
            <p:cNvSpPr/>
            <p:nvPr/>
          </p:nvSpPr>
          <p:spPr>
            <a:xfrm rot="20700000">
              <a:off x="4705293" y="1885982"/>
              <a:ext cx="914400" cy="276225"/>
            </a:xfrm>
            <a:prstGeom prst="rect">
              <a:avLst/>
            </a:prstGeom>
            <a:solidFill>
              <a:schemeClr val="bg1">
                <a:lumMod val="65000"/>
                <a:lumOff val="3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78BCA5CA-C7A9-74D5-C672-71CEC6D30B6E}"/>
              </a:ext>
            </a:extLst>
          </p:cNvPr>
          <p:cNvCxnSpPr>
            <a:cxnSpLocks/>
          </p:cNvCxnSpPr>
          <p:nvPr/>
        </p:nvCxnSpPr>
        <p:spPr>
          <a:xfrm>
            <a:off x="6709023" y="4787818"/>
            <a:ext cx="1463040" cy="0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2AA648B6-D6D4-08D0-7BCC-3166B65F573F}"/>
              </a:ext>
            </a:extLst>
          </p:cNvPr>
          <p:cNvCxnSpPr>
            <a:cxnSpLocks/>
          </p:cNvCxnSpPr>
          <p:nvPr/>
        </p:nvCxnSpPr>
        <p:spPr>
          <a:xfrm rot="16200000">
            <a:off x="6206104" y="4284595"/>
            <a:ext cx="1005840" cy="0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75BB618-35FB-2DE8-EF2A-D975A86DE6AD}"/>
              </a:ext>
            </a:extLst>
          </p:cNvPr>
          <p:cNvGrpSpPr/>
          <p:nvPr/>
        </p:nvGrpSpPr>
        <p:grpSpPr>
          <a:xfrm>
            <a:off x="6736612" y="4033739"/>
            <a:ext cx="1280160" cy="640080"/>
            <a:chOff x="739175" y="4258234"/>
            <a:chExt cx="1963697" cy="928567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44EC7D3A-251F-F23B-7B65-B6D6535592DA}"/>
                </a:ext>
              </a:extLst>
            </p:cNvPr>
            <p:cNvSpPr/>
            <p:nvPr/>
          </p:nvSpPr>
          <p:spPr>
            <a:xfrm>
              <a:off x="2013939" y="4686740"/>
              <a:ext cx="156320" cy="500061"/>
            </a:xfrm>
            <a:custGeom>
              <a:avLst/>
              <a:gdLst>
                <a:gd name="connsiteX0" fmla="*/ 0 w 323850"/>
                <a:gd name="connsiteY0" fmla="*/ 1238250 h 1238250"/>
                <a:gd name="connsiteX1" fmla="*/ 219075 w 323850"/>
                <a:gd name="connsiteY1" fmla="*/ 981075 h 1238250"/>
                <a:gd name="connsiteX2" fmla="*/ 323850 w 323850"/>
                <a:gd name="connsiteY2" fmla="*/ 0 h 123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3850" h="1238250">
                  <a:moveTo>
                    <a:pt x="0" y="1238250"/>
                  </a:moveTo>
                  <a:cubicBezTo>
                    <a:pt x="82550" y="1212850"/>
                    <a:pt x="165100" y="1187450"/>
                    <a:pt x="219075" y="981075"/>
                  </a:cubicBezTo>
                  <a:cubicBezTo>
                    <a:pt x="273050" y="774700"/>
                    <a:pt x="298450" y="387350"/>
                    <a:pt x="323850" y="0"/>
                  </a:cubicBezTo>
                </a:path>
              </a:pathLst>
            </a:custGeom>
            <a:noFill/>
            <a:ln w="38100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525F12F1-3B4C-B212-8CE4-4127A9946C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9175" y="5186801"/>
              <a:ext cx="1280160" cy="0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A95264A4-B219-6722-1382-4C6C7AF05D2D}"/>
                </a:ext>
              </a:extLst>
            </p:cNvPr>
            <p:cNvSpPr/>
            <p:nvPr/>
          </p:nvSpPr>
          <p:spPr>
            <a:xfrm>
              <a:off x="2169838" y="4258234"/>
              <a:ext cx="107156" cy="430887"/>
            </a:xfrm>
            <a:custGeom>
              <a:avLst/>
              <a:gdLst>
                <a:gd name="connsiteX0" fmla="*/ 0 w 154781"/>
                <a:gd name="connsiteY0" fmla="*/ 666751 h 671514"/>
                <a:gd name="connsiteX1" fmla="*/ 78581 w 154781"/>
                <a:gd name="connsiteY1" fmla="*/ 1 h 671514"/>
                <a:gd name="connsiteX2" fmla="*/ 154781 w 154781"/>
                <a:gd name="connsiteY2" fmla="*/ 671514 h 67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4781" h="671514">
                  <a:moveTo>
                    <a:pt x="0" y="666751"/>
                  </a:moveTo>
                  <a:cubicBezTo>
                    <a:pt x="26392" y="332979"/>
                    <a:pt x="52784" y="-793"/>
                    <a:pt x="78581" y="1"/>
                  </a:cubicBezTo>
                  <a:cubicBezTo>
                    <a:pt x="104378" y="795"/>
                    <a:pt x="129579" y="336154"/>
                    <a:pt x="154781" y="671514"/>
                  </a:cubicBezTo>
                </a:path>
              </a:pathLst>
            </a:custGeom>
            <a:noFill/>
            <a:ln w="38100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3E135AC-CF87-2123-29C9-8CC03590CC04}"/>
                </a:ext>
              </a:extLst>
            </p:cNvPr>
            <p:cNvSpPr/>
            <p:nvPr/>
          </p:nvSpPr>
          <p:spPr>
            <a:xfrm flipH="1">
              <a:off x="2276994" y="4686740"/>
              <a:ext cx="156320" cy="500061"/>
            </a:xfrm>
            <a:custGeom>
              <a:avLst/>
              <a:gdLst>
                <a:gd name="connsiteX0" fmla="*/ 0 w 323850"/>
                <a:gd name="connsiteY0" fmla="*/ 1238250 h 1238250"/>
                <a:gd name="connsiteX1" fmla="*/ 219075 w 323850"/>
                <a:gd name="connsiteY1" fmla="*/ 981075 h 1238250"/>
                <a:gd name="connsiteX2" fmla="*/ 323850 w 323850"/>
                <a:gd name="connsiteY2" fmla="*/ 0 h 123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3850" h="1238250">
                  <a:moveTo>
                    <a:pt x="0" y="1238250"/>
                  </a:moveTo>
                  <a:cubicBezTo>
                    <a:pt x="82550" y="1212850"/>
                    <a:pt x="165100" y="1187450"/>
                    <a:pt x="219075" y="981075"/>
                  </a:cubicBezTo>
                  <a:cubicBezTo>
                    <a:pt x="273050" y="774700"/>
                    <a:pt x="298450" y="387350"/>
                    <a:pt x="323850" y="0"/>
                  </a:cubicBezTo>
                </a:path>
              </a:pathLst>
            </a:custGeom>
            <a:noFill/>
            <a:ln w="38100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4739C9A5-9817-4743-88B8-93B39567A7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28552" y="5186801"/>
              <a:ext cx="274320" cy="0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26F36477-3968-ADE0-37F1-8813BCBAB533}"/>
              </a:ext>
            </a:extLst>
          </p:cNvPr>
          <p:cNvSpPr txBox="1"/>
          <p:nvPr/>
        </p:nvSpPr>
        <p:spPr>
          <a:xfrm>
            <a:off x="7029063" y="4792786"/>
            <a:ext cx="822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B3F7CAD-F818-DF60-9DC2-A4E0D59C4539}"/>
              </a:ext>
            </a:extLst>
          </p:cNvPr>
          <p:cNvSpPr txBox="1"/>
          <p:nvPr/>
        </p:nvSpPr>
        <p:spPr>
          <a:xfrm rot="16200000">
            <a:off x="5907740" y="4084540"/>
            <a:ext cx="1097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Arial" panose="020B0604020202020204" pitchFamily="34" charset="0"/>
              </a:rPr>
              <a:t>Intensity</a:t>
            </a:r>
          </a:p>
        </p:txBody>
      </p: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D8F10D98-878B-4011-12CB-43F7FA9345D6}"/>
              </a:ext>
            </a:extLst>
          </p:cNvPr>
          <p:cNvCxnSpPr>
            <a:cxnSpLocks/>
          </p:cNvCxnSpPr>
          <p:nvPr/>
        </p:nvCxnSpPr>
        <p:spPr>
          <a:xfrm>
            <a:off x="6709023" y="2485314"/>
            <a:ext cx="1463040" cy="0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501C98E5-4D5F-B944-AF14-72AEC6A14037}"/>
              </a:ext>
            </a:extLst>
          </p:cNvPr>
          <p:cNvCxnSpPr>
            <a:cxnSpLocks/>
          </p:cNvCxnSpPr>
          <p:nvPr/>
        </p:nvCxnSpPr>
        <p:spPr>
          <a:xfrm rot="16200000">
            <a:off x="6206104" y="1982091"/>
            <a:ext cx="1005840" cy="0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AB7F8EC5-EE09-7AD2-0155-EEEE0AA07C33}"/>
              </a:ext>
            </a:extLst>
          </p:cNvPr>
          <p:cNvSpPr/>
          <p:nvPr/>
        </p:nvSpPr>
        <p:spPr>
          <a:xfrm>
            <a:off x="6724672" y="2068810"/>
            <a:ext cx="101907" cy="393945"/>
          </a:xfrm>
          <a:custGeom>
            <a:avLst/>
            <a:gdLst>
              <a:gd name="connsiteX0" fmla="*/ 0 w 323850"/>
              <a:gd name="connsiteY0" fmla="*/ 1238250 h 1238250"/>
              <a:gd name="connsiteX1" fmla="*/ 219075 w 323850"/>
              <a:gd name="connsiteY1" fmla="*/ 981075 h 1238250"/>
              <a:gd name="connsiteX2" fmla="*/ 323850 w 323850"/>
              <a:gd name="connsiteY2" fmla="*/ 0 h 123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3850" h="1238250">
                <a:moveTo>
                  <a:pt x="0" y="1238250"/>
                </a:moveTo>
                <a:cubicBezTo>
                  <a:pt x="82550" y="1212850"/>
                  <a:pt x="165100" y="1187450"/>
                  <a:pt x="219075" y="981075"/>
                </a:cubicBezTo>
                <a:cubicBezTo>
                  <a:pt x="273050" y="774700"/>
                  <a:pt x="298450" y="387350"/>
                  <a:pt x="323850" y="0"/>
                </a:cubicBezTo>
              </a:path>
            </a:pathLst>
          </a:cu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7E066177-8DD1-8ED1-CD14-66E2C06D9712}"/>
              </a:ext>
            </a:extLst>
          </p:cNvPr>
          <p:cNvSpPr/>
          <p:nvPr/>
        </p:nvSpPr>
        <p:spPr>
          <a:xfrm>
            <a:off x="6826305" y="1731235"/>
            <a:ext cx="69856" cy="339450"/>
          </a:xfrm>
          <a:custGeom>
            <a:avLst/>
            <a:gdLst>
              <a:gd name="connsiteX0" fmla="*/ 0 w 154781"/>
              <a:gd name="connsiteY0" fmla="*/ 666751 h 671514"/>
              <a:gd name="connsiteX1" fmla="*/ 78581 w 154781"/>
              <a:gd name="connsiteY1" fmla="*/ 1 h 671514"/>
              <a:gd name="connsiteX2" fmla="*/ 154781 w 154781"/>
              <a:gd name="connsiteY2" fmla="*/ 671514 h 671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781" h="671514">
                <a:moveTo>
                  <a:pt x="0" y="666751"/>
                </a:moveTo>
                <a:cubicBezTo>
                  <a:pt x="26392" y="332979"/>
                  <a:pt x="52784" y="-793"/>
                  <a:pt x="78581" y="1"/>
                </a:cubicBezTo>
                <a:cubicBezTo>
                  <a:pt x="104378" y="795"/>
                  <a:pt x="129579" y="336154"/>
                  <a:pt x="154781" y="671514"/>
                </a:cubicBezTo>
              </a:path>
            </a:pathLst>
          </a:cu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Freeform: Shape 137">
            <a:extLst>
              <a:ext uri="{FF2B5EF4-FFF2-40B4-BE49-F238E27FC236}">
                <a16:creationId xmlns:a16="http://schemas.microsoft.com/office/drawing/2014/main" id="{7AFAC262-8BEA-4F25-BB36-05092239A956}"/>
              </a:ext>
            </a:extLst>
          </p:cNvPr>
          <p:cNvSpPr/>
          <p:nvPr/>
        </p:nvSpPr>
        <p:spPr>
          <a:xfrm flipH="1">
            <a:off x="6896162" y="2068810"/>
            <a:ext cx="101907" cy="393945"/>
          </a:xfrm>
          <a:custGeom>
            <a:avLst/>
            <a:gdLst>
              <a:gd name="connsiteX0" fmla="*/ 0 w 323850"/>
              <a:gd name="connsiteY0" fmla="*/ 1238250 h 1238250"/>
              <a:gd name="connsiteX1" fmla="*/ 219075 w 323850"/>
              <a:gd name="connsiteY1" fmla="*/ 981075 h 1238250"/>
              <a:gd name="connsiteX2" fmla="*/ 323850 w 323850"/>
              <a:gd name="connsiteY2" fmla="*/ 0 h 123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3850" h="1238250">
                <a:moveTo>
                  <a:pt x="0" y="1238250"/>
                </a:moveTo>
                <a:cubicBezTo>
                  <a:pt x="82550" y="1212850"/>
                  <a:pt x="165100" y="1187450"/>
                  <a:pt x="219075" y="981075"/>
                </a:cubicBezTo>
                <a:cubicBezTo>
                  <a:pt x="273050" y="774700"/>
                  <a:pt x="298450" y="387350"/>
                  <a:pt x="323850" y="0"/>
                </a:cubicBezTo>
              </a:path>
            </a:pathLst>
          </a:cu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763DBC48-CDA3-E7D0-A986-607C0BC51E11}"/>
              </a:ext>
            </a:extLst>
          </p:cNvPr>
          <p:cNvCxnSpPr>
            <a:cxnSpLocks/>
          </p:cNvCxnSpPr>
          <p:nvPr/>
        </p:nvCxnSpPr>
        <p:spPr>
          <a:xfrm flipH="1">
            <a:off x="6994963" y="2462755"/>
            <a:ext cx="1005840" cy="0"/>
          </a:xfrm>
          <a:prstGeom prst="line">
            <a:avLst/>
          </a:prstGeom>
          <a:ln w="3810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id="{343D3A8F-AD40-A193-DB10-039854C0FBE4}"/>
              </a:ext>
            </a:extLst>
          </p:cNvPr>
          <p:cNvSpPr txBox="1"/>
          <p:nvPr/>
        </p:nvSpPr>
        <p:spPr>
          <a:xfrm>
            <a:off x="7029063" y="2490282"/>
            <a:ext cx="822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78D87988-DAFB-E9DD-E781-0624C7447EA7}"/>
              </a:ext>
            </a:extLst>
          </p:cNvPr>
          <p:cNvSpPr txBox="1"/>
          <p:nvPr/>
        </p:nvSpPr>
        <p:spPr>
          <a:xfrm rot="16200000">
            <a:off x="5907740" y="1782036"/>
            <a:ext cx="1097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Arial" panose="020B0604020202020204" pitchFamily="34" charset="0"/>
              </a:rPr>
              <a:t>Intensity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D31CE548-168B-6A7A-4F9E-7088782D1CCB}"/>
              </a:ext>
            </a:extLst>
          </p:cNvPr>
          <p:cNvSpPr txBox="1"/>
          <p:nvPr/>
        </p:nvSpPr>
        <p:spPr>
          <a:xfrm>
            <a:off x="6876408" y="3325528"/>
            <a:ext cx="1128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LiDAR</a:t>
            </a:r>
          </a:p>
        </p:txBody>
      </p: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81C537A0-61C2-49CB-BBC8-604474FFF34B}"/>
              </a:ext>
            </a:extLst>
          </p:cNvPr>
          <p:cNvCxnSpPr>
            <a:cxnSpLocks/>
          </p:cNvCxnSpPr>
          <p:nvPr/>
        </p:nvCxnSpPr>
        <p:spPr>
          <a:xfrm flipH="1">
            <a:off x="5386670" y="2078434"/>
            <a:ext cx="731520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4C715FB2-A0C2-4EE8-EA59-44B5144C78EF}"/>
              </a:ext>
            </a:extLst>
          </p:cNvPr>
          <p:cNvCxnSpPr>
            <a:cxnSpLocks/>
          </p:cNvCxnSpPr>
          <p:nvPr/>
        </p:nvCxnSpPr>
        <p:spPr>
          <a:xfrm>
            <a:off x="5386670" y="4160821"/>
            <a:ext cx="731520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372D4D-C8EE-3AAB-06F1-7AC07E3CE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966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5C9D5-986E-58FA-A426-E8EDF3CD6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Estimation: </a:t>
            </a:r>
            <a:r>
              <a:rPr lang="en-US" dirty="0">
                <a:solidFill>
                  <a:schemeClr val="tx1"/>
                </a:solidFill>
              </a:rPr>
              <a:t>Laser Prior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7BE480-07A3-34D6-8B24-C2CC2A0BB208}"/>
              </a:ext>
            </a:extLst>
          </p:cNvPr>
          <p:cNvSpPr txBox="1"/>
          <p:nvPr/>
        </p:nvSpPr>
        <p:spPr>
          <a:xfrm>
            <a:off x="738739" y="5719232"/>
            <a:ext cx="10714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Noise-free fluxes cannot have higher frequencies than the laser pulse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AA5700-B34F-9833-D095-5CB15B5A60E4}"/>
              </a:ext>
            </a:extLst>
          </p:cNvPr>
          <p:cNvGrpSpPr/>
          <p:nvPr/>
        </p:nvGrpSpPr>
        <p:grpSpPr>
          <a:xfrm rot="900000">
            <a:off x="4056709" y="3716647"/>
            <a:ext cx="1005839" cy="548640"/>
            <a:chOff x="7829550" y="3248979"/>
            <a:chExt cx="1005839" cy="548640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1ED5F1D6-A6E0-2A95-53BD-564A4F5972D9}"/>
                </a:ext>
              </a:extLst>
            </p:cNvPr>
            <p:cNvSpPr/>
            <p:nvPr/>
          </p:nvSpPr>
          <p:spPr>
            <a:xfrm rot="5400000">
              <a:off x="7829550" y="3294698"/>
              <a:ext cx="457200" cy="457200"/>
            </a:xfrm>
            <a:prstGeom prst="triangle">
              <a:avLst/>
            </a:prstGeom>
            <a:solidFill>
              <a:schemeClr val="bg1">
                <a:lumMod val="65000"/>
                <a:lumOff val="3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BDA47BE-DD41-F187-6F6B-A4F4E521D8CD}"/>
                </a:ext>
              </a:extLst>
            </p:cNvPr>
            <p:cNvSpPr/>
            <p:nvPr/>
          </p:nvSpPr>
          <p:spPr>
            <a:xfrm>
              <a:off x="8103869" y="3248979"/>
              <a:ext cx="731520" cy="548640"/>
            </a:xfrm>
            <a:prstGeom prst="rect">
              <a:avLst/>
            </a:prstGeom>
            <a:solidFill>
              <a:schemeClr val="bg1">
                <a:lumMod val="65000"/>
                <a:lumOff val="3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65A5B10-C668-BCE5-575E-D78D8893851B}"/>
              </a:ext>
            </a:extLst>
          </p:cNvPr>
          <p:cNvSpPr/>
          <p:nvPr/>
        </p:nvSpPr>
        <p:spPr>
          <a:xfrm>
            <a:off x="1074187" y="2217103"/>
            <a:ext cx="246079" cy="1831975"/>
          </a:xfrm>
          <a:custGeom>
            <a:avLst/>
            <a:gdLst>
              <a:gd name="connsiteX0" fmla="*/ 3175 w 333376"/>
              <a:gd name="connsiteY0" fmla="*/ 0 h 1831975"/>
              <a:gd name="connsiteX1" fmla="*/ 333375 w 333376"/>
              <a:gd name="connsiteY1" fmla="*/ 917575 h 1831975"/>
              <a:gd name="connsiteX2" fmla="*/ 0 w 333376"/>
              <a:gd name="connsiteY2" fmla="*/ 1831975 h 183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376" h="1831975">
                <a:moveTo>
                  <a:pt x="3175" y="0"/>
                </a:moveTo>
                <a:cubicBezTo>
                  <a:pt x="168539" y="306123"/>
                  <a:pt x="333904" y="612246"/>
                  <a:pt x="333375" y="917575"/>
                </a:cubicBezTo>
                <a:cubicBezTo>
                  <a:pt x="332846" y="1222904"/>
                  <a:pt x="166423" y="1527439"/>
                  <a:pt x="0" y="1831975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F05F73-7D5F-5210-4422-812F66AA3BF6}"/>
              </a:ext>
            </a:extLst>
          </p:cNvPr>
          <p:cNvSpPr txBox="1"/>
          <p:nvPr/>
        </p:nvSpPr>
        <p:spPr>
          <a:xfrm>
            <a:off x="357826" y="2902258"/>
            <a:ext cx="941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Scene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267E7C-A787-A586-B287-4A51C61793AD}"/>
              </a:ext>
            </a:extLst>
          </p:cNvPr>
          <p:cNvSpPr txBox="1"/>
          <p:nvPr/>
        </p:nvSpPr>
        <p:spPr>
          <a:xfrm>
            <a:off x="3714871" y="1415632"/>
            <a:ext cx="1737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Light source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02C455-AB40-CE10-5BEE-FCC3D41D532C}"/>
              </a:ext>
            </a:extLst>
          </p:cNvPr>
          <p:cNvSpPr txBox="1"/>
          <p:nvPr/>
        </p:nvSpPr>
        <p:spPr>
          <a:xfrm>
            <a:off x="3549428" y="4368720"/>
            <a:ext cx="2068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Single-photon sensor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9B1BE99-AFE2-8F72-1C56-2FC58CAD413C}"/>
              </a:ext>
            </a:extLst>
          </p:cNvPr>
          <p:cNvCxnSpPr>
            <a:cxnSpLocks/>
          </p:cNvCxnSpPr>
          <p:nvPr/>
        </p:nvCxnSpPr>
        <p:spPr>
          <a:xfrm rot="-900000">
            <a:off x="1304449" y="2778093"/>
            <a:ext cx="2743200" cy="0"/>
          </a:xfrm>
          <a:prstGeom prst="line">
            <a:avLst/>
          </a:prstGeom>
          <a:ln w="28575">
            <a:solidFill>
              <a:srgbClr val="FF505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E9D683B-7805-6DCA-E98B-CED5E1D23A58}"/>
              </a:ext>
            </a:extLst>
          </p:cNvPr>
          <p:cNvCxnSpPr>
            <a:cxnSpLocks/>
          </p:cNvCxnSpPr>
          <p:nvPr/>
        </p:nvCxnSpPr>
        <p:spPr>
          <a:xfrm rot="900000" flipV="1">
            <a:off x="1304449" y="3488087"/>
            <a:ext cx="2743200" cy="0"/>
          </a:xfrm>
          <a:prstGeom prst="line">
            <a:avLst/>
          </a:prstGeom>
          <a:ln w="28575">
            <a:solidFill>
              <a:srgbClr val="FF5050"/>
            </a:solidFill>
            <a:headEnd type="none" w="med" len="med"/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749C8CEE-DC32-71C7-9671-36E0772518DD}"/>
              </a:ext>
            </a:extLst>
          </p:cNvPr>
          <p:cNvGrpSpPr/>
          <p:nvPr/>
        </p:nvGrpSpPr>
        <p:grpSpPr>
          <a:xfrm>
            <a:off x="4099714" y="2093588"/>
            <a:ext cx="1029440" cy="342456"/>
            <a:chOff x="4590253" y="1885982"/>
            <a:chExt cx="1029440" cy="342456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231F8C6-EFFF-2CEB-8E20-F405CE68821B}"/>
                </a:ext>
              </a:extLst>
            </p:cNvPr>
            <p:cNvSpPr/>
            <p:nvPr/>
          </p:nvSpPr>
          <p:spPr>
            <a:xfrm>
              <a:off x="4590253" y="2091278"/>
              <a:ext cx="137160" cy="137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glow rad="127000">
                <a:schemeClr val="bg1">
                  <a:lumMod val="50000"/>
                  <a:lumOff val="5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4CEA7F2-F194-A747-AFA1-818FB1A17E33}"/>
                </a:ext>
              </a:extLst>
            </p:cNvPr>
            <p:cNvSpPr/>
            <p:nvPr/>
          </p:nvSpPr>
          <p:spPr>
            <a:xfrm rot="20700000">
              <a:off x="4705293" y="1885982"/>
              <a:ext cx="914400" cy="276225"/>
            </a:xfrm>
            <a:prstGeom prst="rect">
              <a:avLst/>
            </a:prstGeom>
            <a:solidFill>
              <a:schemeClr val="bg1">
                <a:lumMod val="65000"/>
                <a:lumOff val="3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4A2FAE1-6AB1-0627-29F1-32E2B572B69B}"/>
              </a:ext>
            </a:extLst>
          </p:cNvPr>
          <p:cNvSpPr txBox="1"/>
          <p:nvPr/>
        </p:nvSpPr>
        <p:spPr>
          <a:xfrm>
            <a:off x="1528046" y="3708464"/>
            <a:ext cx="2113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5050"/>
                </a:solidFill>
              </a:rPr>
              <a:t>Low-pass filter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78BCA5CA-C7A9-74D5-C672-71CEC6D30B6E}"/>
              </a:ext>
            </a:extLst>
          </p:cNvPr>
          <p:cNvCxnSpPr>
            <a:cxnSpLocks/>
          </p:cNvCxnSpPr>
          <p:nvPr/>
        </p:nvCxnSpPr>
        <p:spPr>
          <a:xfrm>
            <a:off x="6709023" y="4787818"/>
            <a:ext cx="1463040" cy="0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2AA648B6-D6D4-08D0-7BCC-3166B65F573F}"/>
              </a:ext>
            </a:extLst>
          </p:cNvPr>
          <p:cNvCxnSpPr>
            <a:cxnSpLocks/>
          </p:cNvCxnSpPr>
          <p:nvPr/>
        </p:nvCxnSpPr>
        <p:spPr>
          <a:xfrm rot="16200000">
            <a:off x="6206104" y="4284595"/>
            <a:ext cx="1005840" cy="0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75BB618-35FB-2DE8-EF2A-D975A86DE6AD}"/>
              </a:ext>
            </a:extLst>
          </p:cNvPr>
          <p:cNvGrpSpPr/>
          <p:nvPr/>
        </p:nvGrpSpPr>
        <p:grpSpPr>
          <a:xfrm>
            <a:off x="6736612" y="4033739"/>
            <a:ext cx="1280160" cy="640080"/>
            <a:chOff x="739175" y="4258234"/>
            <a:chExt cx="1963697" cy="928567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44EC7D3A-251F-F23B-7B65-B6D6535592DA}"/>
                </a:ext>
              </a:extLst>
            </p:cNvPr>
            <p:cNvSpPr/>
            <p:nvPr/>
          </p:nvSpPr>
          <p:spPr>
            <a:xfrm>
              <a:off x="2013939" y="4686740"/>
              <a:ext cx="156320" cy="500061"/>
            </a:xfrm>
            <a:custGeom>
              <a:avLst/>
              <a:gdLst>
                <a:gd name="connsiteX0" fmla="*/ 0 w 323850"/>
                <a:gd name="connsiteY0" fmla="*/ 1238250 h 1238250"/>
                <a:gd name="connsiteX1" fmla="*/ 219075 w 323850"/>
                <a:gd name="connsiteY1" fmla="*/ 981075 h 1238250"/>
                <a:gd name="connsiteX2" fmla="*/ 323850 w 323850"/>
                <a:gd name="connsiteY2" fmla="*/ 0 h 123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3850" h="1238250">
                  <a:moveTo>
                    <a:pt x="0" y="1238250"/>
                  </a:moveTo>
                  <a:cubicBezTo>
                    <a:pt x="82550" y="1212850"/>
                    <a:pt x="165100" y="1187450"/>
                    <a:pt x="219075" y="981075"/>
                  </a:cubicBezTo>
                  <a:cubicBezTo>
                    <a:pt x="273050" y="774700"/>
                    <a:pt x="298450" y="387350"/>
                    <a:pt x="323850" y="0"/>
                  </a:cubicBezTo>
                </a:path>
              </a:pathLst>
            </a:custGeom>
            <a:noFill/>
            <a:ln w="38100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525F12F1-3B4C-B212-8CE4-4127A9946C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9175" y="5186801"/>
              <a:ext cx="1280160" cy="0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A95264A4-B219-6722-1382-4C6C7AF05D2D}"/>
                </a:ext>
              </a:extLst>
            </p:cNvPr>
            <p:cNvSpPr/>
            <p:nvPr/>
          </p:nvSpPr>
          <p:spPr>
            <a:xfrm>
              <a:off x="2169838" y="4258234"/>
              <a:ext cx="107156" cy="430887"/>
            </a:xfrm>
            <a:custGeom>
              <a:avLst/>
              <a:gdLst>
                <a:gd name="connsiteX0" fmla="*/ 0 w 154781"/>
                <a:gd name="connsiteY0" fmla="*/ 666751 h 671514"/>
                <a:gd name="connsiteX1" fmla="*/ 78581 w 154781"/>
                <a:gd name="connsiteY1" fmla="*/ 1 h 671514"/>
                <a:gd name="connsiteX2" fmla="*/ 154781 w 154781"/>
                <a:gd name="connsiteY2" fmla="*/ 671514 h 67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4781" h="671514">
                  <a:moveTo>
                    <a:pt x="0" y="666751"/>
                  </a:moveTo>
                  <a:cubicBezTo>
                    <a:pt x="26392" y="332979"/>
                    <a:pt x="52784" y="-793"/>
                    <a:pt x="78581" y="1"/>
                  </a:cubicBezTo>
                  <a:cubicBezTo>
                    <a:pt x="104378" y="795"/>
                    <a:pt x="129579" y="336154"/>
                    <a:pt x="154781" y="671514"/>
                  </a:cubicBezTo>
                </a:path>
              </a:pathLst>
            </a:custGeom>
            <a:noFill/>
            <a:ln w="38100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3E135AC-CF87-2123-29C9-8CC03590CC04}"/>
                </a:ext>
              </a:extLst>
            </p:cNvPr>
            <p:cNvSpPr/>
            <p:nvPr/>
          </p:nvSpPr>
          <p:spPr>
            <a:xfrm flipH="1">
              <a:off x="2276994" y="4686740"/>
              <a:ext cx="156320" cy="500061"/>
            </a:xfrm>
            <a:custGeom>
              <a:avLst/>
              <a:gdLst>
                <a:gd name="connsiteX0" fmla="*/ 0 w 323850"/>
                <a:gd name="connsiteY0" fmla="*/ 1238250 h 1238250"/>
                <a:gd name="connsiteX1" fmla="*/ 219075 w 323850"/>
                <a:gd name="connsiteY1" fmla="*/ 981075 h 1238250"/>
                <a:gd name="connsiteX2" fmla="*/ 323850 w 323850"/>
                <a:gd name="connsiteY2" fmla="*/ 0 h 123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3850" h="1238250">
                  <a:moveTo>
                    <a:pt x="0" y="1238250"/>
                  </a:moveTo>
                  <a:cubicBezTo>
                    <a:pt x="82550" y="1212850"/>
                    <a:pt x="165100" y="1187450"/>
                    <a:pt x="219075" y="981075"/>
                  </a:cubicBezTo>
                  <a:cubicBezTo>
                    <a:pt x="273050" y="774700"/>
                    <a:pt x="298450" y="387350"/>
                    <a:pt x="323850" y="0"/>
                  </a:cubicBezTo>
                </a:path>
              </a:pathLst>
            </a:custGeom>
            <a:noFill/>
            <a:ln w="38100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4739C9A5-9817-4743-88B8-93B39567A7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28552" y="5186801"/>
              <a:ext cx="274320" cy="0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26F36477-3968-ADE0-37F1-8813BCBAB533}"/>
              </a:ext>
            </a:extLst>
          </p:cNvPr>
          <p:cNvSpPr txBox="1"/>
          <p:nvPr/>
        </p:nvSpPr>
        <p:spPr>
          <a:xfrm>
            <a:off x="7029063" y="4792786"/>
            <a:ext cx="822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B3F7CAD-F818-DF60-9DC2-A4E0D59C4539}"/>
              </a:ext>
            </a:extLst>
          </p:cNvPr>
          <p:cNvSpPr txBox="1"/>
          <p:nvPr/>
        </p:nvSpPr>
        <p:spPr>
          <a:xfrm rot="16200000">
            <a:off x="5907740" y="4084540"/>
            <a:ext cx="1097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Arial" panose="020B0604020202020204" pitchFamily="34" charset="0"/>
              </a:rPr>
              <a:t>Intensity</a:t>
            </a:r>
          </a:p>
        </p:txBody>
      </p: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D8F10D98-878B-4011-12CB-43F7FA9345D6}"/>
              </a:ext>
            </a:extLst>
          </p:cNvPr>
          <p:cNvCxnSpPr>
            <a:cxnSpLocks/>
          </p:cNvCxnSpPr>
          <p:nvPr/>
        </p:nvCxnSpPr>
        <p:spPr>
          <a:xfrm>
            <a:off x="6709023" y="2485314"/>
            <a:ext cx="1463040" cy="0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501C98E5-4D5F-B944-AF14-72AEC6A14037}"/>
              </a:ext>
            </a:extLst>
          </p:cNvPr>
          <p:cNvCxnSpPr>
            <a:cxnSpLocks/>
          </p:cNvCxnSpPr>
          <p:nvPr/>
        </p:nvCxnSpPr>
        <p:spPr>
          <a:xfrm rot="16200000">
            <a:off x="6206104" y="1982091"/>
            <a:ext cx="1005840" cy="0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AB7F8EC5-EE09-7AD2-0155-EEEE0AA07C33}"/>
              </a:ext>
            </a:extLst>
          </p:cNvPr>
          <p:cNvSpPr/>
          <p:nvPr/>
        </p:nvSpPr>
        <p:spPr>
          <a:xfrm>
            <a:off x="6724672" y="2068810"/>
            <a:ext cx="101907" cy="393945"/>
          </a:xfrm>
          <a:custGeom>
            <a:avLst/>
            <a:gdLst>
              <a:gd name="connsiteX0" fmla="*/ 0 w 323850"/>
              <a:gd name="connsiteY0" fmla="*/ 1238250 h 1238250"/>
              <a:gd name="connsiteX1" fmla="*/ 219075 w 323850"/>
              <a:gd name="connsiteY1" fmla="*/ 981075 h 1238250"/>
              <a:gd name="connsiteX2" fmla="*/ 323850 w 323850"/>
              <a:gd name="connsiteY2" fmla="*/ 0 h 123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3850" h="1238250">
                <a:moveTo>
                  <a:pt x="0" y="1238250"/>
                </a:moveTo>
                <a:cubicBezTo>
                  <a:pt x="82550" y="1212850"/>
                  <a:pt x="165100" y="1187450"/>
                  <a:pt x="219075" y="981075"/>
                </a:cubicBezTo>
                <a:cubicBezTo>
                  <a:pt x="273050" y="774700"/>
                  <a:pt x="298450" y="387350"/>
                  <a:pt x="323850" y="0"/>
                </a:cubicBezTo>
              </a:path>
            </a:pathLst>
          </a:cu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7E066177-8DD1-8ED1-CD14-66E2C06D9712}"/>
              </a:ext>
            </a:extLst>
          </p:cNvPr>
          <p:cNvSpPr/>
          <p:nvPr/>
        </p:nvSpPr>
        <p:spPr>
          <a:xfrm>
            <a:off x="6826305" y="1731235"/>
            <a:ext cx="69856" cy="339450"/>
          </a:xfrm>
          <a:custGeom>
            <a:avLst/>
            <a:gdLst>
              <a:gd name="connsiteX0" fmla="*/ 0 w 154781"/>
              <a:gd name="connsiteY0" fmla="*/ 666751 h 671514"/>
              <a:gd name="connsiteX1" fmla="*/ 78581 w 154781"/>
              <a:gd name="connsiteY1" fmla="*/ 1 h 671514"/>
              <a:gd name="connsiteX2" fmla="*/ 154781 w 154781"/>
              <a:gd name="connsiteY2" fmla="*/ 671514 h 671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781" h="671514">
                <a:moveTo>
                  <a:pt x="0" y="666751"/>
                </a:moveTo>
                <a:cubicBezTo>
                  <a:pt x="26392" y="332979"/>
                  <a:pt x="52784" y="-793"/>
                  <a:pt x="78581" y="1"/>
                </a:cubicBezTo>
                <a:cubicBezTo>
                  <a:pt x="104378" y="795"/>
                  <a:pt x="129579" y="336154"/>
                  <a:pt x="154781" y="671514"/>
                </a:cubicBezTo>
              </a:path>
            </a:pathLst>
          </a:cu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Freeform: Shape 137">
            <a:extLst>
              <a:ext uri="{FF2B5EF4-FFF2-40B4-BE49-F238E27FC236}">
                <a16:creationId xmlns:a16="http://schemas.microsoft.com/office/drawing/2014/main" id="{7AFAC262-8BEA-4F25-BB36-05092239A956}"/>
              </a:ext>
            </a:extLst>
          </p:cNvPr>
          <p:cNvSpPr/>
          <p:nvPr/>
        </p:nvSpPr>
        <p:spPr>
          <a:xfrm flipH="1">
            <a:off x="6896162" y="2068810"/>
            <a:ext cx="101907" cy="393945"/>
          </a:xfrm>
          <a:custGeom>
            <a:avLst/>
            <a:gdLst>
              <a:gd name="connsiteX0" fmla="*/ 0 w 323850"/>
              <a:gd name="connsiteY0" fmla="*/ 1238250 h 1238250"/>
              <a:gd name="connsiteX1" fmla="*/ 219075 w 323850"/>
              <a:gd name="connsiteY1" fmla="*/ 981075 h 1238250"/>
              <a:gd name="connsiteX2" fmla="*/ 323850 w 323850"/>
              <a:gd name="connsiteY2" fmla="*/ 0 h 123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3850" h="1238250">
                <a:moveTo>
                  <a:pt x="0" y="1238250"/>
                </a:moveTo>
                <a:cubicBezTo>
                  <a:pt x="82550" y="1212850"/>
                  <a:pt x="165100" y="1187450"/>
                  <a:pt x="219075" y="981075"/>
                </a:cubicBezTo>
                <a:cubicBezTo>
                  <a:pt x="273050" y="774700"/>
                  <a:pt x="298450" y="387350"/>
                  <a:pt x="323850" y="0"/>
                </a:cubicBezTo>
              </a:path>
            </a:pathLst>
          </a:cu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763DBC48-CDA3-E7D0-A986-607C0BC51E11}"/>
              </a:ext>
            </a:extLst>
          </p:cNvPr>
          <p:cNvCxnSpPr>
            <a:cxnSpLocks/>
          </p:cNvCxnSpPr>
          <p:nvPr/>
        </p:nvCxnSpPr>
        <p:spPr>
          <a:xfrm flipH="1">
            <a:off x="6994963" y="2462755"/>
            <a:ext cx="1005840" cy="0"/>
          </a:xfrm>
          <a:prstGeom prst="line">
            <a:avLst/>
          </a:prstGeom>
          <a:ln w="3810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id="{343D3A8F-AD40-A193-DB10-039854C0FBE4}"/>
              </a:ext>
            </a:extLst>
          </p:cNvPr>
          <p:cNvSpPr txBox="1"/>
          <p:nvPr/>
        </p:nvSpPr>
        <p:spPr>
          <a:xfrm>
            <a:off x="7029063" y="2490282"/>
            <a:ext cx="822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78D87988-DAFB-E9DD-E781-0624C7447EA7}"/>
              </a:ext>
            </a:extLst>
          </p:cNvPr>
          <p:cNvSpPr txBox="1"/>
          <p:nvPr/>
        </p:nvSpPr>
        <p:spPr>
          <a:xfrm rot="16200000">
            <a:off x="5907740" y="1782036"/>
            <a:ext cx="1097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Arial" panose="020B0604020202020204" pitchFamily="34" charset="0"/>
              </a:rPr>
              <a:t>Intensity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D31CE548-168B-6A7A-4F9E-7088782D1CCB}"/>
              </a:ext>
            </a:extLst>
          </p:cNvPr>
          <p:cNvSpPr txBox="1"/>
          <p:nvPr/>
        </p:nvSpPr>
        <p:spPr>
          <a:xfrm>
            <a:off x="6876408" y="3325528"/>
            <a:ext cx="1128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LiDAR</a:t>
            </a:r>
          </a:p>
        </p:txBody>
      </p: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81C537A0-61C2-49CB-BBC8-604474FFF34B}"/>
              </a:ext>
            </a:extLst>
          </p:cNvPr>
          <p:cNvCxnSpPr>
            <a:cxnSpLocks/>
          </p:cNvCxnSpPr>
          <p:nvPr/>
        </p:nvCxnSpPr>
        <p:spPr>
          <a:xfrm flipH="1">
            <a:off x="5386670" y="2078434"/>
            <a:ext cx="731520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4C715FB2-A0C2-4EE8-EA59-44B5144C78EF}"/>
              </a:ext>
            </a:extLst>
          </p:cNvPr>
          <p:cNvCxnSpPr>
            <a:cxnSpLocks/>
          </p:cNvCxnSpPr>
          <p:nvPr/>
        </p:nvCxnSpPr>
        <p:spPr>
          <a:xfrm>
            <a:off x="5386670" y="4160821"/>
            <a:ext cx="731520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6E6B1B-7793-8DC8-FC27-1A1C6026C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8682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5C9D5-986E-58FA-A426-E8EDF3CD6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Estimation: </a:t>
            </a:r>
            <a:r>
              <a:rPr lang="en-US" dirty="0">
                <a:solidFill>
                  <a:schemeClr val="tx1"/>
                </a:solidFill>
              </a:rPr>
              <a:t>Laser Prior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7BE480-07A3-34D6-8B24-C2CC2A0BB208}"/>
              </a:ext>
            </a:extLst>
          </p:cNvPr>
          <p:cNvSpPr txBox="1"/>
          <p:nvPr/>
        </p:nvSpPr>
        <p:spPr>
          <a:xfrm>
            <a:off x="738739" y="5719232"/>
            <a:ext cx="10714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This is also true for other applications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AA5700-B34F-9833-D095-5CB15B5A60E4}"/>
              </a:ext>
            </a:extLst>
          </p:cNvPr>
          <p:cNvGrpSpPr/>
          <p:nvPr/>
        </p:nvGrpSpPr>
        <p:grpSpPr>
          <a:xfrm rot="900000">
            <a:off x="4056709" y="3716647"/>
            <a:ext cx="1005839" cy="548640"/>
            <a:chOff x="7829550" y="3248979"/>
            <a:chExt cx="1005839" cy="548640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1ED5F1D6-A6E0-2A95-53BD-564A4F5972D9}"/>
                </a:ext>
              </a:extLst>
            </p:cNvPr>
            <p:cNvSpPr/>
            <p:nvPr/>
          </p:nvSpPr>
          <p:spPr>
            <a:xfrm rot="5400000">
              <a:off x="7829550" y="3294698"/>
              <a:ext cx="457200" cy="457200"/>
            </a:xfrm>
            <a:prstGeom prst="triangle">
              <a:avLst/>
            </a:prstGeom>
            <a:solidFill>
              <a:schemeClr val="bg1">
                <a:lumMod val="65000"/>
                <a:lumOff val="3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BDA47BE-DD41-F187-6F6B-A4F4E521D8CD}"/>
                </a:ext>
              </a:extLst>
            </p:cNvPr>
            <p:cNvSpPr/>
            <p:nvPr/>
          </p:nvSpPr>
          <p:spPr>
            <a:xfrm>
              <a:off x="8103869" y="3248979"/>
              <a:ext cx="731520" cy="548640"/>
            </a:xfrm>
            <a:prstGeom prst="rect">
              <a:avLst/>
            </a:prstGeom>
            <a:solidFill>
              <a:schemeClr val="bg1">
                <a:lumMod val="65000"/>
                <a:lumOff val="3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65A5B10-C668-BCE5-575E-D78D8893851B}"/>
              </a:ext>
            </a:extLst>
          </p:cNvPr>
          <p:cNvSpPr/>
          <p:nvPr/>
        </p:nvSpPr>
        <p:spPr>
          <a:xfrm>
            <a:off x="1074187" y="2217103"/>
            <a:ext cx="246079" cy="1831975"/>
          </a:xfrm>
          <a:custGeom>
            <a:avLst/>
            <a:gdLst>
              <a:gd name="connsiteX0" fmla="*/ 3175 w 333376"/>
              <a:gd name="connsiteY0" fmla="*/ 0 h 1831975"/>
              <a:gd name="connsiteX1" fmla="*/ 333375 w 333376"/>
              <a:gd name="connsiteY1" fmla="*/ 917575 h 1831975"/>
              <a:gd name="connsiteX2" fmla="*/ 0 w 333376"/>
              <a:gd name="connsiteY2" fmla="*/ 1831975 h 183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376" h="1831975">
                <a:moveTo>
                  <a:pt x="3175" y="0"/>
                </a:moveTo>
                <a:cubicBezTo>
                  <a:pt x="168539" y="306123"/>
                  <a:pt x="333904" y="612246"/>
                  <a:pt x="333375" y="917575"/>
                </a:cubicBezTo>
                <a:cubicBezTo>
                  <a:pt x="332846" y="1222904"/>
                  <a:pt x="166423" y="1527439"/>
                  <a:pt x="0" y="1831975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F05F73-7D5F-5210-4422-812F66AA3BF6}"/>
              </a:ext>
            </a:extLst>
          </p:cNvPr>
          <p:cNvSpPr txBox="1"/>
          <p:nvPr/>
        </p:nvSpPr>
        <p:spPr>
          <a:xfrm>
            <a:off x="357826" y="2902258"/>
            <a:ext cx="941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Scene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267E7C-A787-A586-B287-4A51C61793AD}"/>
              </a:ext>
            </a:extLst>
          </p:cNvPr>
          <p:cNvSpPr txBox="1"/>
          <p:nvPr/>
        </p:nvSpPr>
        <p:spPr>
          <a:xfrm>
            <a:off x="3714871" y="1415632"/>
            <a:ext cx="1737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Light source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02C455-AB40-CE10-5BEE-FCC3D41D532C}"/>
              </a:ext>
            </a:extLst>
          </p:cNvPr>
          <p:cNvSpPr txBox="1"/>
          <p:nvPr/>
        </p:nvSpPr>
        <p:spPr>
          <a:xfrm>
            <a:off x="3549428" y="4368720"/>
            <a:ext cx="2068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Single-photon sensor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9B1BE99-AFE2-8F72-1C56-2FC58CAD413C}"/>
              </a:ext>
            </a:extLst>
          </p:cNvPr>
          <p:cNvCxnSpPr>
            <a:cxnSpLocks/>
          </p:cNvCxnSpPr>
          <p:nvPr/>
        </p:nvCxnSpPr>
        <p:spPr>
          <a:xfrm rot="-900000">
            <a:off x="1304449" y="2778093"/>
            <a:ext cx="2743200" cy="0"/>
          </a:xfrm>
          <a:prstGeom prst="line">
            <a:avLst/>
          </a:prstGeom>
          <a:ln w="28575">
            <a:solidFill>
              <a:srgbClr val="FF505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E9D683B-7805-6DCA-E98B-CED5E1D23A58}"/>
              </a:ext>
            </a:extLst>
          </p:cNvPr>
          <p:cNvCxnSpPr>
            <a:cxnSpLocks/>
          </p:cNvCxnSpPr>
          <p:nvPr/>
        </p:nvCxnSpPr>
        <p:spPr>
          <a:xfrm rot="900000" flipV="1">
            <a:off x="1304449" y="3488087"/>
            <a:ext cx="2743200" cy="0"/>
          </a:xfrm>
          <a:prstGeom prst="line">
            <a:avLst/>
          </a:prstGeom>
          <a:ln w="28575">
            <a:solidFill>
              <a:srgbClr val="FF5050"/>
            </a:solidFill>
            <a:headEnd type="none" w="med" len="med"/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749C8CEE-DC32-71C7-9671-36E0772518DD}"/>
              </a:ext>
            </a:extLst>
          </p:cNvPr>
          <p:cNvGrpSpPr/>
          <p:nvPr/>
        </p:nvGrpSpPr>
        <p:grpSpPr>
          <a:xfrm>
            <a:off x="4099714" y="2093588"/>
            <a:ext cx="1029440" cy="342456"/>
            <a:chOff x="4590253" y="1885982"/>
            <a:chExt cx="1029440" cy="342456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231F8C6-EFFF-2CEB-8E20-F405CE68821B}"/>
                </a:ext>
              </a:extLst>
            </p:cNvPr>
            <p:cNvSpPr/>
            <p:nvPr/>
          </p:nvSpPr>
          <p:spPr>
            <a:xfrm>
              <a:off x="4590253" y="2091278"/>
              <a:ext cx="137160" cy="137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glow rad="127000">
                <a:schemeClr val="bg1">
                  <a:lumMod val="50000"/>
                  <a:lumOff val="5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4CEA7F2-F194-A747-AFA1-818FB1A17E33}"/>
                </a:ext>
              </a:extLst>
            </p:cNvPr>
            <p:cNvSpPr/>
            <p:nvPr/>
          </p:nvSpPr>
          <p:spPr>
            <a:xfrm rot="20700000">
              <a:off x="4705293" y="1885982"/>
              <a:ext cx="914400" cy="276225"/>
            </a:xfrm>
            <a:prstGeom prst="rect">
              <a:avLst/>
            </a:prstGeom>
            <a:solidFill>
              <a:schemeClr val="bg1">
                <a:lumMod val="65000"/>
                <a:lumOff val="3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4A2FAE1-6AB1-0627-29F1-32E2B572B69B}"/>
              </a:ext>
            </a:extLst>
          </p:cNvPr>
          <p:cNvSpPr txBox="1"/>
          <p:nvPr/>
        </p:nvSpPr>
        <p:spPr>
          <a:xfrm>
            <a:off x="1528046" y="3708464"/>
            <a:ext cx="2113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5050"/>
                </a:solidFill>
              </a:rPr>
              <a:t>Low-pass filter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78BCA5CA-C7A9-74D5-C672-71CEC6D30B6E}"/>
              </a:ext>
            </a:extLst>
          </p:cNvPr>
          <p:cNvCxnSpPr>
            <a:cxnSpLocks/>
          </p:cNvCxnSpPr>
          <p:nvPr/>
        </p:nvCxnSpPr>
        <p:spPr>
          <a:xfrm>
            <a:off x="6709023" y="4787818"/>
            <a:ext cx="1463040" cy="0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2AA648B6-D6D4-08D0-7BCC-3166B65F573F}"/>
              </a:ext>
            </a:extLst>
          </p:cNvPr>
          <p:cNvCxnSpPr>
            <a:cxnSpLocks/>
          </p:cNvCxnSpPr>
          <p:nvPr/>
        </p:nvCxnSpPr>
        <p:spPr>
          <a:xfrm rot="16200000">
            <a:off x="6206104" y="4284595"/>
            <a:ext cx="1005840" cy="0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75BB618-35FB-2DE8-EF2A-D975A86DE6AD}"/>
              </a:ext>
            </a:extLst>
          </p:cNvPr>
          <p:cNvGrpSpPr/>
          <p:nvPr/>
        </p:nvGrpSpPr>
        <p:grpSpPr>
          <a:xfrm>
            <a:off x="6736612" y="4033739"/>
            <a:ext cx="1280160" cy="640080"/>
            <a:chOff x="739175" y="4258234"/>
            <a:chExt cx="1963697" cy="928567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44EC7D3A-251F-F23B-7B65-B6D6535592DA}"/>
                </a:ext>
              </a:extLst>
            </p:cNvPr>
            <p:cNvSpPr/>
            <p:nvPr/>
          </p:nvSpPr>
          <p:spPr>
            <a:xfrm>
              <a:off x="2013939" y="4686740"/>
              <a:ext cx="156320" cy="500061"/>
            </a:xfrm>
            <a:custGeom>
              <a:avLst/>
              <a:gdLst>
                <a:gd name="connsiteX0" fmla="*/ 0 w 323850"/>
                <a:gd name="connsiteY0" fmla="*/ 1238250 h 1238250"/>
                <a:gd name="connsiteX1" fmla="*/ 219075 w 323850"/>
                <a:gd name="connsiteY1" fmla="*/ 981075 h 1238250"/>
                <a:gd name="connsiteX2" fmla="*/ 323850 w 323850"/>
                <a:gd name="connsiteY2" fmla="*/ 0 h 123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3850" h="1238250">
                  <a:moveTo>
                    <a:pt x="0" y="1238250"/>
                  </a:moveTo>
                  <a:cubicBezTo>
                    <a:pt x="82550" y="1212850"/>
                    <a:pt x="165100" y="1187450"/>
                    <a:pt x="219075" y="981075"/>
                  </a:cubicBezTo>
                  <a:cubicBezTo>
                    <a:pt x="273050" y="774700"/>
                    <a:pt x="298450" y="387350"/>
                    <a:pt x="323850" y="0"/>
                  </a:cubicBezTo>
                </a:path>
              </a:pathLst>
            </a:custGeom>
            <a:noFill/>
            <a:ln w="38100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525F12F1-3B4C-B212-8CE4-4127A9946C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9175" y="5186801"/>
              <a:ext cx="1280160" cy="0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A95264A4-B219-6722-1382-4C6C7AF05D2D}"/>
                </a:ext>
              </a:extLst>
            </p:cNvPr>
            <p:cNvSpPr/>
            <p:nvPr/>
          </p:nvSpPr>
          <p:spPr>
            <a:xfrm>
              <a:off x="2169838" y="4258234"/>
              <a:ext cx="107156" cy="430887"/>
            </a:xfrm>
            <a:custGeom>
              <a:avLst/>
              <a:gdLst>
                <a:gd name="connsiteX0" fmla="*/ 0 w 154781"/>
                <a:gd name="connsiteY0" fmla="*/ 666751 h 671514"/>
                <a:gd name="connsiteX1" fmla="*/ 78581 w 154781"/>
                <a:gd name="connsiteY1" fmla="*/ 1 h 671514"/>
                <a:gd name="connsiteX2" fmla="*/ 154781 w 154781"/>
                <a:gd name="connsiteY2" fmla="*/ 671514 h 67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4781" h="671514">
                  <a:moveTo>
                    <a:pt x="0" y="666751"/>
                  </a:moveTo>
                  <a:cubicBezTo>
                    <a:pt x="26392" y="332979"/>
                    <a:pt x="52784" y="-793"/>
                    <a:pt x="78581" y="1"/>
                  </a:cubicBezTo>
                  <a:cubicBezTo>
                    <a:pt x="104378" y="795"/>
                    <a:pt x="129579" y="336154"/>
                    <a:pt x="154781" y="671514"/>
                  </a:cubicBezTo>
                </a:path>
              </a:pathLst>
            </a:custGeom>
            <a:noFill/>
            <a:ln w="38100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3E135AC-CF87-2123-29C9-8CC03590CC04}"/>
                </a:ext>
              </a:extLst>
            </p:cNvPr>
            <p:cNvSpPr/>
            <p:nvPr/>
          </p:nvSpPr>
          <p:spPr>
            <a:xfrm flipH="1">
              <a:off x="2276994" y="4686740"/>
              <a:ext cx="156320" cy="500061"/>
            </a:xfrm>
            <a:custGeom>
              <a:avLst/>
              <a:gdLst>
                <a:gd name="connsiteX0" fmla="*/ 0 w 323850"/>
                <a:gd name="connsiteY0" fmla="*/ 1238250 h 1238250"/>
                <a:gd name="connsiteX1" fmla="*/ 219075 w 323850"/>
                <a:gd name="connsiteY1" fmla="*/ 981075 h 1238250"/>
                <a:gd name="connsiteX2" fmla="*/ 323850 w 323850"/>
                <a:gd name="connsiteY2" fmla="*/ 0 h 123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3850" h="1238250">
                  <a:moveTo>
                    <a:pt x="0" y="1238250"/>
                  </a:moveTo>
                  <a:cubicBezTo>
                    <a:pt x="82550" y="1212850"/>
                    <a:pt x="165100" y="1187450"/>
                    <a:pt x="219075" y="981075"/>
                  </a:cubicBezTo>
                  <a:cubicBezTo>
                    <a:pt x="273050" y="774700"/>
                    <a:pt x="298450" y="387350"/>
                    <a:pt x="323850" y="0"/>
                  </a:cubicBezTo>
                </a:path>
              </a:pathLst>
            </a:custGeom>
            <a:noFill/>
            <a:ln w="38100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4739C9A5-9817-4743-88B8-93B39567A7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28552" y="5186801"/>
              <a:ext cx="274320" cy="0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26F36477-3968-ADE0-37F1-8813BCBAB533}"/>
              </a:ext>
            </a:extLst>
          </p:cNvPr>
          <p:cNvSpPr txBox="1"/>
          <p:nvPr/>
        </p:nvSpPr>
        <p:spPr>
          <a:xfrm>
            <a:off x="7029063" y="4792786"/>
            <a:ext cx="822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B3F7CAD-F818-DF60-9DC2-A4E0D59C4539}"/>
              </a:ext>
            </a:extLst>
          </p:cNvPr>
          <p:cNvSpPr txBox="1"/>
          <p:nvPr/>
        </p:nvSpPr>
        <p:spPr>
          <a:xfrm rot="16200000">
            <a:off x="5907740" y="4084540"/>
            <a:ext cx="1097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Arial" panose="020B0604020202020204" pitchFamily="34" charset="0"/>
              </a:rPr>
              <a:t>Intensity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DD4DC48-5F7A-15E7-7417-3633F2356CF5}"/>
              </a:ext>
            </a:extLst>
          </p:cNvPr>
          <p:cNvGrpSpPr/>
          <p:nvPr/>
        </p:nvGrpSpPr>
        <p:grpSpPr>
          <a:xfrm>
            <a:off x="8491490" y="4028971"/>
            <a:ext cx="1280160" cy="731520"/>
            <a:chOff x="7092977" y="2541691"/>
            <a:chExt cx="3206055" cy="2285625"/>
          </a:xfrm>
        </p:grpSpPr>
        <p:sp>
          <p:nvSpPr>
            <p:cNvPr id="81" name="Freeform 33">
              <a:extLst>
                <a:ext uri="{FF2B5EF4-FFF2-40B4-BE49-F238E27FC236}">
                  <a16:creationId xmlns:a16="http://schemas.microsoft.com/office/drawing/2014/main" id="{CFCAFA07-02C8-C733-D7CE-09529F4FD21D}"/>
                </a:ext>
              </a:extLst>
            </p:cNvPr>
            <p:cNvSpPr/>
            <p:nvPr/>
          </p:nvSpPr>
          <p:spPr>
            <a:xfrm>
              <a:off x="7092977" y="2628899"/>
              <a:ext cx="210949" cy="2198417"/>
            </a:xfrm>
            <a:custGeom>
              <a:avLst/>
              <a:gdLst>
                <a:gd name="connsiteX0" fmla="*/ 0 w 244443"/>
                <a:gd name="connsiteY0" fmla="*/ 1122629 h 1122629"/>
                <a:gd name="connsiteX1" fmla="*/ 135802 w 244443"/>
                <a:gd name="connsiteY1" fmla="*/ 923453 h 1122629"/>
                <a:gd name="connsiteX2" fmla="*/ 199176 w 244443"/>
                <a:gd name="connsiteY2" fmla="*/ 199176 h 1122629"/>
                <a:gd name="connsiteX3" fmla="*/ 244443 w 244443"/>
                <a:gd name="connsiteY3" fmla="*/ 0 h 1122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443" h="1122629">
                  <a:moveTo>
                    <a:pt x="0" y="1122629"/>
                  </a:moveTo>
                  <a:cubicBezTo>
                    <a:pt x="51303" y="1099995"/>
                    <a:pt x="102606" y="1077362"/>
                    <a:pt x="135802" y="923453"/>
                  </a:cubicBezTo>
                  <a:cubicBezTo>
                    <a:pt x="168998" y="769544"/>
                    <a:pt x="181069" y="353085"/>
                    <a:pt x="199176" y="199176"/>
                  </a:cubicBezTo>
                  <a:cubicBezTo>
                    <a:pt x="217283" y="45267"/>
                    <a:pt x="230863" y="22633"/>
                    <a:pt x="244443" y="0"/>
                  </a:cubicBezTo>
                </a:path>
              </a:pathLst>
            </a:custGeom>
            <a:noFill/>
            <a:ln w="38100"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3747015-2BEA-0C32-AFF8-8012041EDA03}"/>
                </a:ext>
              </a:extLst>
            </p:cNvPr>
            <p:cNvSpPr/>
            <p:nvPr/>
          </p:nvSpPr>
          <p:spPr>
            <a:xfrm>
              <a:off x="7458075" y="2752725"/>
              <a:ext cx="2840957" cy="1982702"/>
            </a:xfrm>
            <a:custGeom>
              <a:avLst/>
              <a:gdLst>
                <a:gd name="connsiteX0" fmla="*/ 0 w 3040380"/>
                <a:gd name="connsiteY0" fmla="*/ 0 h 2118360"/>
                <a:gd name="connsiteX1" fmla="*/ 1051560 w 3040380"/>
                <a:gd name="connsiteY1" fmla="*/ 1577340 h 2118360"/>
                <a:gd name="connsiteX2" fmla="*/ 3040380 w 3040380"/>
                <a:gd name="connsiteY2" fmla="*/ 2118360 h 2118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0380" h="2118360">
                  <a:moveTo>
                    <a:pt x="0" y="0"/>
                  </a:moveTo>
                  <a:cubicBezTo>
                    <a:pt x="272415" y="612140"/>
                    <a:pt x="544830" y="1224280"/>
                    <a:pt x="1051560" y="1577340"/>
                  </a:cubicBezTo>
                  <a:cubicBezTo>
                    <a:pt x="1558290" y="1930400"/>
                    <a:pt x="2299335" y="2024380"/>
                    <a:pt x="3040380" y="2118360"/>
                  </a:cubicBezTo>
                </a:path>
              </a:pathLst>
            </a:custGeom>
            <a:noFill/>
            <a:ln w="38100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26C94CB4-32F3-2A3D-0F86-FB6EB13827AC}"/>
                </a:ext>
              </a:extLst>
            </p:cNvPr>
            <p:cNvSpPr/>
            <p:nvPr/>
          </p:nvSpPr>
          <p:spPr>
            <a:xfrm>
              <a:off x="7302500" y="2541691"/>
              <a:ext cx="155575" cy="211034"/>
            </a:xfrm>
            <a:custGeom>
              <a:avLst/>
              <a:gdLst>
                <a:gd name="connsiteX0" fmla="*/ 0 w 155575"/>
                <a:gd name="connsiteY0" fmla="*/ 87209 h 211034"/>
                <a:gd name="connsiteX1" fmla="*/ 44450 w 155575"/>
                <a:gd name="connsiteY1" fmla="*/ 4659 h 211034"/>
                <a:gd name="connsiteX2" fmla="*/ 155575 w 155575"/>
                <a:gd name="connsiteY2" fmla="*/ 211034 h 21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575" h="211034">
                  <a:moveTo>
                    <a:pt x="0" y="87209"/>
                  </a:moveTo>
                  <a:cubicBezTo>
                    <a:pt x="9260" y="35615"/>
                    <a:pt x="18521" y="-15979"/>
                    <a:pt x="44450" y="4659"/>
                  </a:cubicBezTo>
                  <a:cubicBezTo>
                    <a:pt x="70379" y="25296"/>
                    <a:pt x="112977" y="118165"/>
                    <a:pt x="155575" y="211034"/>
                  </a:cubicBezTo>
                </a:path>
              </a:pathLst>
            </a:custGeom>
            <a:noFill/>
            <a:ln w="38100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8510883C-C0FB-6E79-3573-390809727182}"/>
              </a:ext>
            </a:extLst>
          </p:cNvPr>
          <p:cNvCxnSpPr>
            <a:cxnSpLocks/>
          </p:cNvCxnSpPr>
          <p:nvPr/>
        </p:nvCxnSpPr>
        <p:spPr>
          <a:xfrm>
            <a:off x="8463901" y="4787818"/>
            <a:ext cx="1463040" cy="0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32B657CA-D6B5-7E01-72DC-5D9CCB11C656}"/>
              </a:ext>
            </a:extLst>
          </p:cNvPr>
          <p:cNvCxnSpPr>
            <a:cxnSpLocks/>
          </p:cNvCxnSpPr>
          <p:nvPr/>
        </p:nvCxnSpPr>
        <p:spPr>
          <a:xfrm rot="16200000">
            <a:off x="7960982" y="4284595"/>
            <a:ext cx="1005840" cy="0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3956BDCD-8D2F-4CFF-995C-1D4AF85609C9}"/>
              </a:ext>
            </a:extLst>
          </p:cNvPr>
          <p:cNvSpPr txBox="1"/>
          <p:nvPr/>
        </p:nvSpPr>
        <p:spPr>
          <a:xfrm>
            <a:off x="8783941" y="4792786"/>
            <a:ext cx="822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Arial" panose="020B0604020202020204" pitchFamily="34" charset="0"/>
              </a:rPr>
              <a:t>Time</a:t>
            </a:r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2874C9FD-D7E5-722B-1B05-3984B5BFF3A2}"/>
              </a:ext>
            </a:extLst>
          </p:cNvPr>
          <p:cNvGrpSpPr/>
          <p:nvPr/>
        </p:nvGrpSpPr>
        <p:grpSpPr>
          <a:xfrm>
            <a:off x="10218779" y="3781675"/>
            <a:ext cx="1463040" cy="1411221"/>
            <a:chOff x="10516186" y="3039168"/>
            <a:chExt cx="1463040" cy="1411221"/>
          </a:xfrm>
        </p:grpSpPr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663205AD-B011-6CAA-B488-5AD16CD6606E}"/>
                </a:ext>
              </a:extLst>
            </p:cNvPr>
            <p:cNvCxnSpPr>
              <a:cxnSpLocks/>
            </p:cNvCxnSpPr>
            <p:nvPr/>
          </p:nvCxnSpPr>
          <p:spPr>
            <a:xfrm>
              <a:off x="10516186" y="4045311"/>
              <a:ext cx="146304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8769465F-F568-12A1-80D2-5F7B4C40F3F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0013267" y="3542088"/>
              <a:ext cx="100584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366EE216-0C5A-182D-3F68-C72FA959EA34}"/>
                </a:ext>
              </a:extLst>
            </p:cNvPr>
            <p:cNvSpPr txBox="1"/>
            <p:nvPr/>
          </p:nvSpPr>
          <p:spPr>
            <a:xfrm>
              <a:off x="10836226" y="4050279"/>
              <a:ext cx="8229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cs typeface="Arial" panose="020B0604020202020204" pitchFamily="34" charset="0"/>
                </a:rPr>
                <a:t>Time</a:t>
              </a:r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63ADA7B9-C660-2C14-04F4-76D6326E2AC0}"/>
                </a:ext>
              </a:extLst>
            </p:cNvPr>
            <p:cNvGrpSpPr/>
            <p:nvPr/>
          </p:nvGrpSpPr>
          <p:grpSpPr>
            <a:xfrm>
              <a:off x="10543775" y="3286464"/>
              <a:ext cx="1280160" cy="731520"/>
              <a:chOff x="10175265" y="1423987"/>
              <a:chExt cx="1266641" cy="672295"/>
            </a:xfrm>
          </p:grpSpPr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69971DE9-40E1-2B28-23D9-454FC13412DA}"/>
                  </a:ext>
                </a:extLst>
              </p:cNvPr>
              <p:cNvSpPr/>
              <p:nvPr/>
            </p:nvSpPr>
            <p:spPr>
              <a:xfrm>
                <a:off x="10175265" y="1423987"/>
                <a:ext cx="545122" cy="672295"/>
              </a:xfrm>
              <a:custGeom>
                <a:avLst/>
                <a:gdLst>
                  <a:gd name="connsiteX0" fmla="*/ 0 w 833438"/>
                  <a:gd name="connsiteY0" fmla="*/ 1021753 h 1021753"/>
                  <a:gd name="connsiteX1" fmla="*/ 314325 w 833438"/>
                  <a:gd name="connsiteY1" fmla="*/ 31153 h 1021753"/>
                  <a:gd name="connsiteX2" fmla="*/ 833438 w 833438"/>
                  <a:gd name="connsiteY2" fmla="*/ 345478 h 1021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33438" h="1021753">
                    <a:moveTo>
                      <a:pt x="0" y="1021753"/>
                    </a:moveTo>
                    <a:cubicBezTo>
                      <a:pt x="87709" y="582809"/>
                      <a:pt x="175419" y="143865"/>
                      <a:pt x="314325" y="31153"/>
                    </a:cubicBezTo>
                    <a:cubicBezTo>
                      <a:pt x="453231" y="-81559"/>
                      <a:pt x="643334" y="131959"/>
                      <a:pt x="833438" y="345478"/>
                    </a:cubicBezTo>
                  </a:path>
                </a:pathLst>
              </a:custGeom>
              <a:noFill/>
              <a:ln w="38100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A9082CA1-8E0C-A768-A1E1-4A168AB92ACA}"/>
                  </a:ext>
                </a:extLst>
              </p:cNvPr>
              <p:cNvSpPr/>
              <p:nvPr/>
            </p:nvSpPr>
            <p:spPr>
              <a:xfrm>
                <a:off x="10710135" y="1522190"/>
                <a:ext cx="154043" cy="235034"/>
              </a:xfrm>
              <a:custGeom>
                <a:avLst/>
                <a:gdLst>
                  <a:gd name="connsiteX0" fmla="*/ 0 w 166687"/>
                  <a:gd name="connsiteY0" fmla="*/ 180845 h 347533"/>
                  <a:gd name="connsiteX1" fmla="*/ 71437 w 166687"/>
                  <a:gd name="connsiteY1" fmla="*/ 4633 h 347533"/>
                  <a:gd name="connsiteX2" fmla="*/ 166687 w 166687"/>
                  <a:gd name="connsiteY2" fmla="*/ 347533 h 347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6687" h="347533">
                    <a:moveTo>
                      <a:pt x="0" y="180845"/>
                    </a:moveTo>
                    <a:cubicBezTo>
                      <a:pt x="21828" y="78848"/>
                      <a:pt x="43656" y="-23148"/>
                      <a:pt x="71437" y="4633"/>
                    </a:cubicBezTo>
                    <a:cubicBezTo>
                      <a:pt x="99218" y="32414"/>
                      <a:pt x="132952" y="189973"/>
                      <a:pt x="166687" y="347533"/>
                    </a:cubicBezTo>
                  </a:path>
                </a:pathLst>
              </a:custGeom>
              <a:noFill/>
              <a:ln w="38100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9B8FCD46-7F77-63FF-B4C6-DE79D16F3F66}"/>
                  </a:ext>
                </a:extLst>
              </p:cNvPr>
              <p:cNvSpPr/>
              <p:nvPr/>
            </p:nvSpPr>
            <p:spPr>
              <a:xfrm>
                <a:off x="10860881" y="1750219"/>
                <a:ext cx="581025" cy="338137"/>
              </a:xfrm>
              <a:custGeom>
                <a:avLst/>
                <a:gdLst>
                  <a:gd name="connsiteX0" fmla="*/ 0 w 581025"/>
                  <a:gd name="connsiteY0" fmla="*/ 0 h 338137"/>
                  <a:gd name="connsiteX1" fmla="*/ 214313 w 581025"/>
                  <a:gd name="connsiteY1" fmla="*/ 195262 h 338137"/>
                  <a:gd name="connsiteX2" fmla="*/ 581025 w 581025"/>
                  <a:gd name="connsiteY2" fmla="*/ 338137 h 338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81025" h="338137">
                    <a:moveTo>
                      <a:pt x="0" y="0"/>
                    </a:moveTo>
                    <a:cubicBezTo>
                      <a:pt x="58738" y="69453"/>
                      <a:pt x="117476" y="138906"/>
                      <a:pt x="214313" y="195262"/>
                    </a:cubicBezTo>
                    <a:cubicBezTo>
                      <a:pt x="311150" y="251618"/>
                      <a:pt x="446087" y="294877"/>
                      <a:pt x="581025" y="338137"/>
                    </a:cubicBezTo>
                  </a:path>
                </a:pathLst>
              </a:custGeom>
              <a:noFill/>
              <a:ln w="38100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D8F10D98-878B-4011-12CB-43F7FA9345D6}"/>
              </a:ext>
            </a:extLst>
          </p:cNvPr>
          <p:cNvCxnSpPr>
            <a:cxnSpLocks/>
          </p:cNvCxnSpPr>
          <p:nvPr/>
        </p:nvCxnSpPr>
        <p:spPr>
          <a:xfrm>
            <a:off x="6709023" y="2485314"/>
            <a:ext cx="1463040" cy="0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501C98E5-4D5F-B944-AF14-72AEC6A14037}"/>
              </a:ext>
            </a:extLst>
          </p:cNvPr>
          <p:cNvCxnSpPr>
            <a:cxnSpLocks/>
          </p:cNvCxnSpPr>
          <p:nvPr/>
        </p:nvCxnSpPr>
        <p:spPr>
          <a:xfrm rot="16200000">
            <a:off x="6206104" y="1982091"/>
            <a:ext cx="1005840" cy="0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AB7F8EC5-EE09-7AD2-0155-EEEE0AA07C33}"/>
              </a:ext>
            </a:extLst>
          </p:cNvPr>
          <p:cNvSpPr/>
          <p:nvPr/>
        </p:nvSpPr>
        <p:spPr>
          <a:xfrm>
            <a:off x="6724672" y="2068810"/>
            <a:ext cx="101907" cy="393945"/>
          </a:xfrm>
          <a:custGeom>
            <a:avLst/>
            <a:gdLst>
              <a:gd name="connsiteX0" fmla="*/ 0 w 323850"/>
              <a:gd name="connsiteY0" fmla="*/ 1238250 h 1238250"/>
              <a:gd name="connsiteX1" fmla="*/ 219075 w 323850"/>
              <a:gd name="connsiteY1" fmla="*/ 981075 h 1238250"/>
              <a:gd name="connsiteX2" fmla="*/ 323850 w 323850"/>
              <a:gd name="connsiteY2" fmla="*/ 0 h 123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3850" h="1238250">
                <a:moveTo>
                  <a:pt x="0" y="1238250"/>
                </a:moveTo>
                <a:cubicBezTo>
                  <a:pt x="82550" y="1212850"/>
                  <a:pt x="165100" y="1187450"/>
                  <a:pt x="219075" y="981075"/>
                </a:cubicBezTo>
                <a:cubicBezTo>
                  <a:pt x="273050" y="774700"/>
                  <a:pt x="298450" y="387350"/>
                  <a:pt x="323850" y="0"/>
                </a:cubicBezTo>
              </a:path>
            </a:pathLst>
          </a:cu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7E066177-8DD1-8ED1-CD14-66E2C06D9712}"/>
              </a:ext>
            </a:extLst>
          </p:cNvPr>
          <p:cNvSpPr/>
          <p:nvPr/>
        </p:nvSpPr>
        <p:spPr>
          <a:xfrm>
            <a:off x="6826305" y="1731235"/>
            <a:ext cx="69856" cy="339450"/>
          </a:xfrm>
          <a:custGeom>
            <a:avLst/>
            <a:gdLst>
              <a:gd name="connsiteX0" fmla="*/ 0 w 154781"/>
              <a:gd name="connsiteY0" fmla="*/ 666751 h 671514"/>
              <a:gd name="connsiteX1" fmla="*/ 78581 w 154781"/>
              <a:gd name="connsiteY1" fmla="*/ 1 h 671514"/>
              <a:gd name="connsiteX2" fmla="*/ 154781 w 154781"/>
              <a:gd name="connsiteY2" fmla="*/ 671514 h 671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781" h="671514">
                <a:moveTo>
                  <a:pt x="0" y="666751"/>
                </a:moveTo>
                <a:cubicBezTo>
                  <a:pt x="26392" y="332979"/>
                  <a:pt x="52784" y="-793"/>
                  <a:pt x="78581" y="1"/>
                </a:cubicBezTo>
                <a:cubicBezTo>
                  <a:pt x="104378" y="795"/>
                  <a:pt x="129579" y="336154"/>
                  <a:pt x="154781" y="671514"/>
                </a:cubicBezTo>
              </a:path>
            </a:pathLst>
          </a:cu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Freeform: Shape 137">
            <a:extLst>
              <a:ext uri="{FF2B5EF4-FFF2-40B4-BE49-F238E27FC236}">
                <a16:creationId xmlns:a16="http://schemas.microsoft.com/office/drawing/2014/main" id="{7AFAC262-8BEA-4F25-BB36-05092239A956}"/>
              </a:ext>
            </a:extLst>
          </p:cNvPr>
          <p:cNvSpPr/>
          <p:nvPr/>
        </p:nvSpPr>
        <p:spPr>
          <a:xfrm flipH="1">
            <a:off x="6896162" y="2068810"/>
            <a:ext cx="101907" cy="393945"/>
          </a:xfrm>
          <a:custGeom>
            <a:avLst/>
            <a:gdLst>
              <a:gd name="connsiteX0" fmla="*/ 0 w 323850"/>
              <a:gd name="connsiteY0" fmla="*/ 1238250 h 1238250"/>
              <a:gd name="connsiteX1" fmla="*/ 219075 w 323850"/>
              <a:gd name="connsiteY1" fmla="*/ 981075 h 1238250"/>
              <a:gd name="connsiteX2" fmla="*/ 323850 w 323850"/>
              <a:gd name="connsiteY2" fmla="*/ 0 h 123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3850" h="1238250">
                <a:moveTo>
                  <a:pt x="0" y="1238250"/>
                </a:moveTo>
                <a:cubicBezTo>
                  <a:pt x="82550" y="1212850"/>
                  <a:pt x="165100" y="1187450"/>
                  <a:pt x="219075" y="981075"/>
                </a:cubicBezTo>
                <a:cubicBezTo>
                  <a:pt x="273050" y="774700"/>
                  <a:pt x="298450" y="387350"/>
                  <a:pt x="323850" y="0"/>
                </a:cubicBezTo>
              </a:path>
            </a:pathLst>
          </a:cu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763DBC48-CDA3-E7D0-A986-607C0BC51E11}"/>
              </a:ext>
            </a:extLst>
          </p:cNvPr>
          <p:cNvCxnSpPr>
            <a:cxnSpLocks/>
          </p:cNvCxnSpPr>
          <p:nvPr/>
        </p:nvCxnSpPr>
        <p:spPr>
          <a:xfrm flipH="1">
            <a:off x="6994963" y="2462755"/>
            <a:ext cx="1005840" cy="0"/>
          </a:xfrm>
          <a:prstGeom prst="line">
            <a:avLst/>
          </a:prstGeom>
          <a:ln w="3810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id="{343D3A8F-AD40-A193-DB10-039854C0FBE4}"/>
              </a:ext>
            </a:extLst>
          </p:cNvPr>
          <p:cNvSpPr txBox="1"/>
          <p:nvPr/>
        </p:nvSpPr>
        <p:spPr>
          <a:xfrm>
            <a:off x="7029063" y="2490282"/>
            <a:ext cx="822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78D87988-DAFB-E9DD-E781-0624C7447EA7}"/>
              </a:ext>
            </a:extLst>
          </p:cNvPr>
          <p:cNvSpPr txBox="1"/>
          <p:nvPr/>
        </p:nvSpPr>
        <p:spPr>
          <a:xfrm rot="16200000">
            <a:off x="5907740" y="1782036"/>
            <a:ext cx="1097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Arial" panose="020B0604020202020204" pitchFamily="34" charset="0"/>
              </a:rPr>
              <a:t>Intensity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D31CE548-168B-6A7A-4F9E-7088782D1CCB}"/>
              </a:ext>
            </a:extLst>
          </p:cNvPr>
          <p:cNvSpPr txBox="1"/>
          <p:nvPr/>
        </p:nvSpPr>
        <p:spPr>
          <a:xfrm>
            <a:off x="6876408" y="3325528"/>
            <a:ext cx="1128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LiDAR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A33534B1-259C-3419-A29D-17BF6AD829A0}"/>
              </a:ext>
            </a:extLst>
          </p:cNvPr>
          <p:cNvSpPr txBox="1"/>
          <p:nvPr/>
        </p:nvSpPr>
        <p:spPr>
          <a:xfrm>
            <a:off x="8631286" y="3325528"/>
            <a:ext cx="1128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FLIM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FD8DEA01-022F-71B5-81A6-DC95534D89C8}"/>
              </a:ext>
            </a:extLst>
          </p:cNvPr>
          <p:cNvSpPr txBox="1"/>
          <p:nvPr/>
        </p:nvSpPr>
        <p:spPr>
          <a:xfrm>
            <a:off x="9992080" y="3171640"/>
            <a:ext cx="1894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Imaging through scattering</a:t>
            </a:r>
          </a:p>
        </p:txBody>
      </p: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81C537A0-61C2-49CB-BBC8-604474FFF34B}"/>
              </a:ext>
            </a:extLst>
          </p:cNvPr>
          <p:cNvCxnSpPr>
            <a:cxnSpLocks/>
          </p:cNvCxnSpPr>
          <p:nvPr/>
        </p:nvCxnSpPr>
        <p:spPr>
          <a:xfrm flipH="1">
            <a:off x="5386670" y="2078434"/>
            <a:ext cx="731520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4C715FB2-A0C2-4EE8-EA59-44B5144C78EF}"/>
              </a:ext>
            </a:extLst>
          </p:cNvPr>
          <p:cNvCxnSpPr>
            <a:cxnSpLocks/>
          </p:cNvCxnSpPr>
          <p:nvPr/>
        </p:nvCxnSpPr>
        <p:spPr>
          <a:xfrm>
            <a:off x="5386670" y="4160821"/>
            <a:ext cx="731520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3A87BD-CD73-EBA8-94B0-996616843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7073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07230-1129-4622-4C1E-573D1B82D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Estimation: </a:t>
            </a:r>
            <a:r>
              <a:rPr lang="en-US" dirty="0">
                <a:solidFill>
                  <a:schemeClr val="tx1"/>
                </a:solidFill>
              </a:rPr>
              <a:t>Pure Noise Band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31A384A-72F9-77C0-A3C4-411D2DC2F99A}"/>
              </a:ext>
            </a:extLst>
          </p:cNvPr>
          <p:cNvSpPr txBox="1"/>
          <p:nvPr/>
        </p:nvSpPr>
        <p:spPr>
          <a:xfrm>
            <a:off x="1023328" y="2188016"/>
            <a:ext cx="2468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Gaussian pulse: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E0D7130-F6A4-78E3-DC35-E521651E9579}"/>
              </a:ext>
            </a:extLst>
          </p:cNvPr>
          <p:cNvCxnSpPr>
            <a:cxnSpLocks/>
          </p:cNvCxnSpPr>
          <p:nvPr/>
        </p:nvCxnSpPr>
        <p:spPr>
          <a:xfrm>
            <a:off x="6819004" y="2418848"/>
            <a:ext cx="457200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green line graph on a black background&#10;&#10;Description automatically generated">
            <a:extLst>
              <a:ext uri="{FF2B5EF4-FFF2-40B4-BE49-F238E27FC236}">
                <a16:creationId xmlns:a16="http://schemas.microsoft.com/office/drawing/2014/main" id="{B6239727-C9E6-50BD-3F9B-10BCA6F23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787" y="1534225"/>
            <a:ext cx="3048000" cy="18288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12B07A4-6D5B-5DE3-050D-992DD6D0C117}"/>
              </a:ext>
            </a:extLst>
          </p:cNvPr>
          <p:cNvSpPr txBox="1"/>
          <p:nvPr/>
        </p:nvSpPr>
        <p:spPr>
          <a:xfrm rot="16200000">
            <a:off x="3271838" y="2218794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Intensity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38E27BE-E6F1-F022-796B-830558BC25FB}"/>
              </a:ext>
            </a:extLst>
          </p:cNvPr>
          <p:cNvSpPr txBox="1"/>
          <p:nvPr/>
        </p:nvSpPr>
        <p:spPr>
          <a:xfrm>
            <a:off x="4056837" y="1091083"/>
            <a:ext cx="256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Time domain</a:t>
            </a:r>
          </a:p>
        </p:txBody>
      </p:sp>
      <p:pic>
        <p:nvPicPr>
          <p:cNvPr id="10" name="Picture 9" descr="A green line on a black background&#10;&#10;Description automatically generated">
            <a:extLst>
              <a:ext uri="{FF2B5EF4-FFF2-40B4-BE49-F238E27FC236}">
                <a16:creationId xmlns:a16="http://schemas.microsoft.com/office/drawing/2014/main" id="{67A8C278-FAAC-603D-C057-C2A23717B2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912" y="1534225"/>
            <a:ext cx="3048000" cy="1828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B3E7339-B5E6-2EB9-81A0-2D2DE7CE2CA7}"/>
              </a:ext>
            </a:extLst>
          </p:cNvPr>
          <p:cNvSpPr txBox="1"/>
          <p:nvPr/>
        </p:nvSpPr>
        <p:spPr>
          <a:xfrm rot="16200000">
            <a:off x="7007963" y="2218793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A1A903-0B82-F5FD-3217-96C9ACF8C9B2}"/>
              </a:ext>
            </a:extLst>
          </p:cNvPr>
          <p:cNvSpPr txBox="1"/>
          <p:nvPr/>
        </p:nvSpPr>
        <p:spPr>
          <a:xfrm>
            <a:off x="7792962" y="1091083"/>
            <a:ext cx="256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Frequency domain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2B0761-03B7-DD86-E206-C38E7E613543}"/>
              </a:ext>
            </a:extLst>
          </p:cNvPr>
          <p:cNvSpPr txBox="1"/>
          <p:nvPr/>
        </p:nvSpPr>
        <p:spPr>
          <a:xfrm>
            <a:off x="4696917" y="3162752"/>
            <a:ext cx="128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74B745-B9D2-8CF2-B609-5536EDAF5FD8}"/>
              </a:ext>
            </a:extLst>
          </p:cNvPr>
          <p:cNvSpPr txBox="1"/>
          <p:nvPr/>
        </p:nvSpPr>
        <p:spPr>
          <a:xfrm>
            <a:off x="8433042" y="3162752"/>
            <a:ext cx="128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060040-4EE6-26D8-E52F-AD0A40F03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2622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07230-1129-4622-4C1E-573D1B82D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Estimation: </a:t>
            </a:r>
            <a:r>
              <a:rPr lang="en-US" dirty="0">
                <a:solidFill>
                  <a:schemeClr val="tx1"/>
                </a:solidFill>
              </a:rPr>
              <a:t>Pure Noise Band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31A384A-72F9-77C0-A3C4-411D2DC2F99A}"/>
              </a:ext>
            </a:extLst>
          </p:cNvPr>
          <p:cNvSpPr txBox="1"/>
          <p:nvPr/>
        </p:nvSpPr>
        <p:spPr>
          <a:xfrm>
            <a:off x="1023328" y="2188016"/>
            <a:ext cx="2468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Gaussian pulse: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E0D7130-F6A4-78E3-DC35-E521651E9579}"/>
              </a:ext>
            </a:extLst>
          </p:cNvPr>
          <p:cNvCxnSpPr>
            <a:cxnSpLocks/>
          </p:cNvCxnSpPr>
          <p:nvPr/>
        </p:nvCxnSpPr>
        <p:spPr>
          <a:xfrm>
            <a:off x="6819004" y="2418848"/>
            <a:ext cx="457200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green line graph on a black background&#10;&#10;Description automatically generated">
            <a:extLst>
              <a:ext uri="{FF2B5EF4-FFF2-40B4-BE49-F238E27FC236}">
                <a16:creationId xmlns:a16="http://schemas.microsoft.com/office/drawing/2014/main" id="{B6239727-C9E6-50BD-3F9B-10BCA6F23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787" y="1534225"/>
            <a:ext cx="3048000" cy="18288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12B07A4-6D5B-5DE3-050D-992DD6D0C117}"/>
              </a:ext>
            </a:extLst>
          </p:cNvPr>
          <p:cNvSpPr txBox="1"/>
          <p:nvPr/>
        </p:nvSpPr>
        <p:spPr>
          <a:xfrm rot="16200000">
            <a:off x="3271838" y="2218794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Intensity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38E27BE-E6F1-F022-796B-830558BC25FB}"/>
              </a:ext>
            </a:extLst>
          </p:cNvPr>
          <p:cNvSpPr txBox="1"/>
          <p:nvPr/>
        </p:nvSpPr>
        <p:spPr>
          <a:xfrm>
            <a:off x="4056837" y="1091083"/>
            <a:ext cx="256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Time domain</a:t>
            </a:r>
          </a:p>
        </p:txBody>
      </p:sp>
      <p:pic>
        <p:nvPicPr>
          <p:cNvPr id="10" name="Picture 9" descr="A green line on a black background&#10;&#10;Description automatically generated">
            <a:extLst>
              <a:ext uri="{FF2B5EF4-FFF2-40B4-BE49-F238E27FC236}">
                <a16:creationId xmlns:a16="http://schemas.microsoft.com/office/drawing/2014/main" id="{67A8C278-FAAC-603D-C057-C2A23717B2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912" y="1534225"/>
            <a:ext cx="3048000" cy="1828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B3E7339-B5E6-2EB9-81A0-2D2DE7CE2CA7}"/>
              </a:ext>
            </a:extLst>
          </p:cNvPr>
          <p:cNvSpPr txBox="1"/>
          <p:nvPr/>
        </p:nvSpPr>
        <p:spPr>
          <a:xfrm rot="16200000">
            <a:off x="7007963" y="2218793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A1A903-0B82-F5FD-3217-96C9ACF8C9B2}"/>
              </a:ext>
            </a:extLst>
          </p:cNvPr>
          <p:cNvSpPr txBox="1"/>
          <p:nvPr/>
        </p:nvSpPr>
        <p:spPr>
          <a:xfrm>
            <a:off x="7792962" y="1091083"/>
            <a:ext cx="256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Frequency domain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945E78-3C3C-4F78-3759-79A27F644F9F}"/>
              </a:ext>
            </a:extLst>
          </p:cNvPr>
          <p:cNvSpPr txBox="1"/>
          <p:nvPr/>
        </p:nvSpPr>
        <p:spPr>
          <a:xfrm>
            <a:off x="738739" y="6011332"/>
            <a:ext cx="10714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Pure noise band is defined from Fourier response of laser pulse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2AB913-6604-6B46-93F5-0BCA62584A90}"/>
              </a:ext>
            </a:extLst>
          </p:cNvPr>
          <p:cNvSpPr txBox="1"/>
          <p:nvPr/>
        </p:nvSpPr>
        <p:spPr>
          <a:xfrm>
            <a:off x="8530197" y="2268265"/>
            <a:ext cx="2194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5050"/>
                </a:solidFill>
              </a:rPr>
              <a:t>Pure noise band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E4778AB-D02B-92F1-4194-4B94D0BF3B09}"/>
              </a:ext>
            </a:extLst>
          </p:cNvPr>
          <p:cNvCxnSpPr>
            <a:cxnSpLocks/>
          </p:cNvCxnSpPr>
          <p:nvPr/>
        </p:nvCxnSpPr>
        <p:spPr>
          <a:xfrm>
            <a:off x="9001113" y="2820519"/>
            <a:ext cx="1252728" cy="0"/>
          </a:xfrm>
          <a:prstGeom prst="straightConnector1">
            <a:avLst/>
          </a:prstGeom>
          <a:ln w="19050">
            <a:solidFill>
              <a:srgbClr val="FF505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5F2B94-7B5C-A922-8A6F-D85E6FA94870}"/>
              </a:ext>
            </a:extLst>
          </p:cNvPr>
          <p:cNvCxnSpPr/>
          <p:nvPr/>
        </p:nvCxnSpPr>
        <p:spPr>
          <a:xfrm>
            <a:off x="8996733" y="2697624"/>
            <a:ext cx="0" cy="45720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610E1C6-8E04-B73D-AF7D-C08001C305A4}"/>
              </a:ext>
            </a:extLst>
          </p:cNvPr>
          <p:cNvSpPr txBox="1"/>
          <p:nvPr/>
        </p:nvSpPr>
        <p:spPr>
          <a:xfrm>
            <a:off x="4696917" y="3162752"/>
            <a:ext cx="128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BC39F2-92B2-0D01-26E3-692F80DB7287}"/>
              </a:ext>
            </a:extLst>
          </p:cNvPr>
          <p:cNvSpPr txBox="1"/>
          <p:nvPr/>
        </p:nvSpPr>
        <p:spPr>
          <a:xfrm>
            <a:off x="8433042" y="3162752"/>
            <a:ext cx="128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729963C-36F4-8FD3-D641-3CABE0904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5288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green line graph with a black background&#10;&#10;Description automatically generated">
            <a:extLst>
              <a:ext uri="{FF2B5EF4-FFF2-40B4-BE49-F238E27FC236}">
                <a16:creationId xmlns:a16="http://schemas.microsoft.com/office/drawing/2014/main" id="{BBA8F7E9-E246-DEE3-13E4-77A817F0F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912" y="3724357"/>
            <a:ext cx="3048000" cy="1828800"/>
          </a:xfrm>
          <a:prstGeom prst="rect">
            <a:avLst/>
          </a:prstGeom>
        </p:spPr>
      </p:pic>
      <p:pic>
        <p:nvPicPr>
          <p:cNvPr id="6" name="Picture 5" descr="A green line graph on a black background&#10;&#10;Description automatically generated">
            <a:extLst>
              <a:ext uri="{FF2B5EF4-FFF2-40B4-BE49-F238E27FC236}">
                <a16:creationId xmlns:a16="http://schemas.microsoft.com/office/drawing/2014/main" id="{62E65CC2-04AF-1E4D-A19C-644CA04EF8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787" y="3724357"/>
            <a:ext cx="3048000" cy="1828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A07230-1129-4622-4C1E-573D1B82D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Estimation: </a:t>
            </a:r>
            <a:r>
              <a:rPr lang="en-US" dirty="0">
                <a:solidFill>
                  <a:schemeClr val="tx1"/>
                </a:solidFill>
              </a:rPr>
              <a:t>Pure Noise Band</a:t>
            </a:r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F49FAF3-041B-0F9B-BF13-736B3695526F}"/>
              </a:ext>
            </a:extLst>
          </p:cNvPr>
          <p:cNvSpPr txBox="1"/>
          <p:nvPr/>
        </p:nvSpPr>
        <p:spPr>
          <a:xfrm>
            <a:off x="738739" y="6011332"/>
            <a:ext cx="10714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Pure noise band is defined from Fourier response of laser pulse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31A384A-72F9-77C0-A3C4-411D2DC2F99A}"/>
              </a:ext>
            </a:extLst>
          </p:cNvPr>
          <p:cNvSpPr txBox="1"/>
          <p:nvPr/>
        </p:nvSpPr>
        <p:spPr>
          <a:xfrm>
            <a:off x="1023328" y="2188016"/>
            <a:ext cx="2468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Gaussian pulse: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E0D7130-F6A4-78E3-DC35-E521651E9579}"/>
              </a:ext>
            </a:extLst>
          </p:cNvPr>
          <p:cNvCxnSpPr>
            <a:cxnSpLocks/>
          </p:cNvCxnSpPr>
          <p:nvPr/>
        </p:nvCxnSpPr>
        <p:spPr>
          <a:xfrm>
            <a:off x="6819004" y="2418848"/>
            <a:ext cx="457200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green line graph on a black background&#10;&#10;Description automatically generated">
            <a:extLst>
              <a:ext uri="{FF2B5EF4-FFF2-40B4-BE49-F238E27FC236}">
                <a16:creationId xmlns:a16="http://schemas.microsoft.com/office/drawing/2014/main" id="{B6239727-C9E6-50BD-3F9B-10BCA6F237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787" y="1534225"/>
            <a:ext cx="3048000" cy="18288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12B07A4-6D5B-5DE3-050D-992DD6D0C117}"/>
              </a:ext>
            </a:extLst>
          </p:cNvPr>
          <p:cNvSpPr txBox="1"/>
          <p:nvPr/>
        </p:nvSpPr>
        <p:spPr>
          <a:xfrm rot="16200000">
            <a:off x="3271838" y="2218794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Intensity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38E27BE-E6F1-F022-796B-830558BC25FB}"/>
              </a:ext>
            </a:extLst>
          </p:cNvPr>
          <p:cNvSpPr txBox="1"/>
          <p:nvPr/>
        </p:nvSpPr>
        <p:spPr>
          <a:xfrm>
            <a:off x="4056837" y="1091083"/>
            <a:ext cx="256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Time domain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FAB758-1C09-3A7A-13B8-8C541E451622}"/>
              </a:ext>
            </a:extLst>
          </p:cNvPr>
          <p:cNvSpPr txBox="1"/>
          <p:nvPr/>
        </p:nvSpPr>
        <p:spPr>
          <a:xfrm>
            <a:off x="4696917" y="3162752"/>
            <a:ext cx="128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</a:t>
            </a:r>
          </a:p>
        </p:txBody>
      </p:sp>
      <p:pic>
        <p:nvPicPr>
          <p:cNvPr id="10" name="Picture 9" descr="A green line on a black background&#10;&#10;Description automatically generated">
            <a:extLst>
              <a:ext uri="{FF2B5EF4-FFF2-40B4-BE49-F238E27FC236}">
                <a16:creationId xmlns:a16="http://schemas.microsoft.com/office/drawing/2014/main" id="{67A8C278-FAAC-603D-C057-C2A23717B2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912" y="1534225"/>
            <a:ext cx="3048000" cy="1828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B3E7339-B5E6-2EB9-81A0-2D2DE7CE2CA7}"/>
              </a:ext>
            </a:extLst>
          </p:cNvPr>
          <p:cNvSpPr txBox="1"/>
          <p:nvPr/>
        </p:nvSpPr>
        <p:spPr>
          <a:xfrm rot="16200000">
            <a:off x="7007963" y="2218793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A1A903-0B82-F5FD-3217-96C9ACF8C9B2}"/>
              </a:ext>
            </a:extLst>
          </p:cNvPr>
          <p:cNvSpPr txBox="1"/>
          <p:nvPr/>
        </p:nvSpPr>
        <p:spPr>
          <a:xfrm>
            <a:off x="7792962" y="1091083"/>
            <a:ext cx="256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Frequency domain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427E84-BE34-9231-07C0-99783475D7E9}"/>
              </a:ext>
            </a:extLst>
          </p:cNvPr>
          <p:cNvSpPr txBox="1"/>
          <p:nvPr/>
        </p:nvSpPr>
        <p:spPr>
          <a:xfrm>
            <a:off x="8433042" y="3162752"/>
            <a:ext cx="128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7C42432-D584-55E0-3BED-8E18F65B53D9}"/>
              </a:ext>
            </a:extLst>
          </p:cNvPr>
          <p:cNvSpPr txBox="1"/>
          <p:nvPr/>
        </p:nvSpPr>
        <p:spPr>
          <a:xfrm>
            <a:off x="8530197" y="2268265"/>
            <a:ext cx="2194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5050"/>
                </a:solidFill>
              </a:rPr>
              <a:t>Pure noise band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47572DB-4096-C8AC-2DAF-2F6AA7EF8A13}"/>
              </a:ext>
            </a:extLst>
          </p:cNvPr>
          <p:cNvCxnSpPr>
            <a:cxnSpLocks/>
          </p:cNvCxnSpPr>
          <p:nvPr/>
        </p:nvCxnSpPr>
        <p:spPr>
          <a:xfrm>
            <a:off x="9001113" y="2820519"/>
            <a:ext cx="1252728" cy="0"/>
          </a:xfrm>
          <a:prstGeom prst="straightConnector1">
            <a:avLst/>
          </a:prstGeom>
          <a:ln w="19050">
            <a:solidFill>
              <a:srgbClr val="FF505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C3EAFFF-7558-88E9-2267-9E3DD4C54B71}"/>
              </a:ext>
            </a:extLst>
          </p:cNvPr>
          <p:cNvCxnSpPr/>
          <p:nvPr/>
        </p:nvCxnSpPr>
        <p:spPr>
          <a:xfrm>
            <a:off x="8996733" y="2697624"/>
            <a:ext cx="0" cy="45720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45ECF5C-F21E-4FFC-0A31-463EF1F88BFA}"/>
              </a:ext>
            </a:extLst>
          </p:cNvPr>
          <p:cNvSpPr txBox="1"/>
          <p:nvPr/>
        </p:nvSpPr>
        <p:spPr>
          <a:xfrm>
            <a:off x="1023328" y="4378148"/>
            <a:ext cx="2468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Real system pulse: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84C92D8-0F5E-36FB-7A5F-5F66EC8EB78D}"/>
              </a:ext>
            </a:extLst>
          </p:cNvPr>
          <p:cNvCxnSpPr>
            <a:cxnSpLocks/>
          </p:cNvCxnSpPr>
          <p:nvPr/>
        </p:nvCxnSpPr>
        <p:spPr>
          <a:xfrm>
            <a:off x="6819004" y="4608980"/>
            <a:ext cx="457200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37FE6EE-51BD-A400-67AC-6B1B6C3802E8}"/>
              </a:ext>
            </a:extLst>
          </p:cNvPr>
          <p:cNvSpPr txBox="1"/>
          <p:nvPr/>
        </p:nvSpPr>
        <p:spPr>
          <a:xfrm rot="16200000">
            <a:off x="3271838" y="4408926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Intensity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71EA646-1E9B-1724-B28E-4489E7873EAD}"/>
              </a:ext>
            </a:extLst>
          </p:cNvPr>
          <p:cNvSpPr txBox="1"/>
          <p:nvPr/>
        </p:nvSpPr>
        <p:spPr>
          <a:xfrm>
            <a:off x="4696917" y="5352884"/>
            <a:ext cx="128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0E4FF37-96EA-DBA9-6FB1-D0935A7D62AD}"/>
              </a:ext>
            </a:extLst>
          </p:cNvPr>
          <p:cNvSpPr txBox="1"/>
          <p:nvPr/>
        </p:nvSpPr>
        <p:spPr>
          <a:xfrm rot="16200000">
            <a:off x="7007963" y="4408925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9498E02-0C3A-D822-A29C-A444D92B09B6}"/>
              </a:ext>
            </a:extLst>
          </p:cNvPr>
          <p:cNvSpPr txBox="1"/>
          <p:nvPr/>
        </p:nvSpPr>
        <p:spPr>
          <a:xfrm>
            <a:off x="8433042" y="5352884"/>
            <a:ext cx="128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00BB06C-A0C3-20E6-30D0-889A50E9BFD5}"/>
              </a:ext>
            </a:extLst>
          </p:cNvPr>
          <p:cNvSpPr txBox="1"/>
          <p:nvPr/>
        </p:nvSpPr>
        <p:spPr>
          <a:xfrm>
            <a:off x="8349221" y="4458397"/>
            <a:ext cx="2194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5050"/>
                </a:solidFill>
              </a:rPr>
              <a:t>Pure noise band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4198645-22EB-AE1A-93E7-2689D4C6F59A}"/>
              </a:ext>
            </a:extLst>
          </p:cNvPr>
          <p:cNvCxnSpPr>
            <a:cxnSpLocks/>
          </p:cNvCxnSpPr>
          <p:nvPr/>
        </p:nvCxnSpPr>
        <p:spPr>
          <a:xfrm>
            <a:off x="8632685" y="5010651"/>
            <a:ext cx="1627632" cy="0"/>
          </a:xfrm>
          <a:prstGeom prst="straightConnector1">
            <a:avLst/>
          </a:prstGeom>
          <a:ln w="19050">
            <a:solidFill>
              <a:srgbClr val="FF505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701888F-0B0B-4615-CA34-A67310EB01CB}"/>
              </a:ext>
            </a:extLst>
          </p:cNvPr>
          <p:cNvCxnSpPr/>
          <p:nvPr/>
        </p:nvCxnSpPr>
        <p:spPr>
          <a:xfrm>
            <a:off x="8627636" y="4887756"/>
            <a:ext cx="0" cy="45720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DD8272-92D9-0486-2282-940DEE013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3339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57909-D61E-C92D-E142-F8B0E8763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Estimation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36CFB1-BA57-9397-5A1D-C438ABCCA2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925" y="1171575"/>
            <a:ext cx="5486400" cy="4114800"/>
          </a:xfrm>
          <a:prstGeom prst="rect">
            <a:avLst/>
          </a:prstGeom>
        </p:spPr>
      </p:pic>
      <p:pic>
        <p:nvPicPr>
          <p:cNvPr id="6" name="Picture 5" descr="A green graph with black background&#10;&#10;Description automatically generated">
            <a:extLst>
              <a:ext uri="{FF2B5EF4-FFF2-40B4-BE49-F238E27FC236}">
                <a16:creationId xmlns:a16="http://schemas.microsoft.com/office/drawing/2014/main" id="{591B36EB-7F17-E9AD-1100-D827789ADC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925" y="1171575"/>
            <a:ext cx="5486400" cy="4114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17762D-58E0-D5B1-999B-9CE463B43BD8}"/>
              </a:ext>
            </a:extLst>
          </p:cNvPr>
          <p:cNvSpPr txBox="1"/>
          <p:nvPr/>
        </p:nvSpPr>
        <p:spPr>
          <a:xfrm>
            <a:off x="1981200" y="5749311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So, how much noise is here?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7251B3-1A52-606B-50DB-935C88505DCE}"/>
              </a:ext>
            </a:extLst>
          </p:cNvPr>
          <p:cNvSpPr txBox="1"/>
          <p:nvPr/>
        </p:nvSpPr>
        <p:spPr>
          <a:xfrm>
            <a:off x="5134972" y="4924425"/>
            <a:ext cx="1855379" cy="378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Arial" panose="020B0604020202020204" pitchFamily="34" charset="0"/>
              </a:rPr>
              <a:t>Frequency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CF03AD-99BF-40C4-46B6-302DF287F87A}"/>
              </a:ext>
            </a:extLst>
          </p:cNvPr>
          <p:cNvSpPr txBox="1"/>
          <p:nvPr/>
        </p:nvSpPr>
        <p:spPr>
          <a:xfrm rot="16200000">
            <a:off x="2897659" y="2968098"/>
            <a:ext cx="1468916" cy="379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Arial" panose="020B0604020202020204" pitchFamily="34" charset="0"/>
              </a:rPr>
              <a:t>Magnitude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6736D6-1787-F3C1-4DC0-6F152E412D5D}"/>
              </a:ext>
            </a:extLst>
          </p:cNvPr>
          <p:cNvGrpSpPr/>
          <p:nvPr/>
        </p:nvGrpSpPr>
        <p:grpSpPr>
          <a:xfrm>
            <a:off x="1552293" y="4505265"/>
            <a:ext cx="1686462" cy="400110"/>
            <a:chOff x="6497345" y="5459973"/>
            <a:chExt cx="1686462" cy="40011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D038A66-7770-FF3E-16BF-69AC177776F6}"/>
                </a:ext>
              </a:extLst>
            </p:cNvPr>
            <p:cNvCxnSpPr>
              <a:cxnSpLocks/>
            </p:cNvCxnSpPr>
            <p:nvPr/>
          </p:nvCxnSpPr>
          <p:spPr>
            <a:xfrm>
              <a:off x="6497345" y="5660028"/>
              <a:ext cx="365760" cy="0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18E5D03-B457-674F-BFC0-375FD92440F2}"/>
                </a:ext>
              </a:extLst>
            </p:cNvPr>
            <p:cNvSpPr txBox="1"/>
            <p:nvPr/>
          </p:nvSpPr>
          <p:spPr>
            <a:xfrm>
              <a:off x="6903647" y="5459973"/>
              <a:ext cx="12801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Measured</a:t>
              </a:r>
            </a:p>
          </p:txBody>
        </p:sp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7488CF4-E395-D0C3-EA80-D6F3BE313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0054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9F99550-B517-C3AC-4157-0BA73B8BFC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925" y="1171575"/>
            <a:ext cx="5486400" cy="4114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057909-D61E-C92D-E142-F8B0E8763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Estimation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17762D-58E0-D5B1-999B-9CE463B43BD8}"/>
              </a:ext>
            </a:extLst>
          </p:cNvPr>
          <p:cNvSpPr txBox="1"/>
          <p:nvPr/>
        </p:nvSpPr>
        <p:spPr>
          <a:xfrm>
            <a:off x="1981200" y="5749311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Pure noise band is isolated by laser frequency profile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7251B3-1A52-606B-50DB-935C88505DCE}"/>
              </a:ext>
            </a:extLst>
          </p:cNvPr>
          <p:cNvSpPr txBox="1"/>
          <p:nvPr/>
        </p:nvSpPr>
        <p:spPr>
          <a:xfrm>
            <a:off x="5134972" y="4924425"/>
            <a:ext cx="1855379" cy="378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Arial" panose="020B0604020202020204" pitchFamily="34" charset="0"/>
              </a:rPr>
              <a:t>Frequency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CF03AD-99BF-40C4-46B6-302DF287F87A}"/>
              </a:ext>
            </a:extLst>
          </p:cNvPr>
          <p:cNvSpPr txBox="1"/>
          <p:nvPr/>
        </p:nvSpPr>
        <p:spPr>
          <a:xfrm rot="16200000">
            <a:off x="2897659" y="2968098"/>
            <a:ext cx="1468916" cy="379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Arial" panose="020B0604020202020204" pitchFamily="34" charset="0"/>
              </a:rPr>
              <a:t>Magnitude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AE4E9A6-4226-EB95-945F-4F01EDAA785E}"/>
              </a:ext>
            </a:extLst>
          </p:cNvPr>
          <p:cNvGrpSpPr/>
          <p:nvPr/>
        </p:nvGrpSpPr>
        <p:grpSpPr>
          <a:xfrm>
            <a:off x="1552293" y="4505265"/>
            <a:ext cx="1686462" cy="400110"/>
            <a:chOff x="6497345" y="5459973"/>
            <a:chExt cx="1686462" cy="40011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2BCAA0B-CCEC-6111-DF65-B9564811C3BA}"/>
                </a:ext>
              </a:extLst>
            </p:cNvPr>
            <p:cNvCxnSpPr>
              <a:cxnSpLocks/>
            </p:cNvCxnSpPr>
            <p:nvPr/>
          </p:nvCxnSpPr>
          <p:spPr>
            <a:xfrm>
              <a:off x="6497345" y="5660028"/>
              <a:ext cx="365760" cy="0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91FBE26-46AE-6796-97A6-98B047ACACF2}"/>
                </a:ext>
              </a:extLst>
            </p:cNvPr>
            <p:cNvSpPr txBox="1"/>
            <p:nvPr/>
          </p:nvSpPr>
          <p:spPr>
            <a:xfrm>
              <a:off x="6903647" y="5459973"/>
              <a:ext cx="12801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Measured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1CA4D46-3519-99CA-3FD7-AFD91B1CC968}"/>
              </a:ext>
            </a:extLst>
          </p:cNvPr>
          <p:cNvGrpSpPr/>
          <p:nvPr/>
        </p:nvGrpSpPr>
        <p:grpSpPr>
          <a:xfrm>
            <a:off x="1552293" y="4106512"/>
            <a:ext cx="2052222" cy="400110"/>
            <a:chOff x="4008194" y="5459973"/>
            <a:chExt cx="2052222" cy="400110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D451025-FF59-5C1C-9070-C67C03BB0DA4}"/>
                </a:ext>
              </a:extLst>
            </p:cNvPr>
            <p:cNvCxnSpPr>
              <a:cxnSpLocks/>
            </p:cNvCxnSpPr>
            <p:nvPr/>
          </p:nvCxnSpPr>
          <p:spPr>
            <a:xfrm>
              <a:off x="4008194" y="5660028"/>
              <a:ext cx="365760" cy="0"/>
            </a:xfrm>
            <a:prstGeom prst="line">
              <a:avLst/>
            </a:prstGeom>
            <a:ln w="38100">
              <a:solidFill>
                <a:srgbClr val="FF006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5BBDC6A-F288-08A8-4919-49189207F92F}"/>
                </a:ext>
              </a:extLst>
            </p:cNvPr>
            <p:cNvSpPr txBox="1"/>
            <p:nvPr/>
          </p:nvSpPr>
          <p:spPr>
            <a:xfrm>
              <a:off x="4414496" y="5459973"/>
              <a:ext cx="16459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Laser pulse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AB69FD7-0D34-06CD-F000-B74AEB2671A0}"/>
              </a:ext>
            </a:extLst>
          </p:cNvPr>
          <p:cNvSpPr txBox="1"/>
          <p:nvPr/>
        </p:nvSpPr>
        <p:spPr>
          <a:xfrm>
            <a:off x="5873127" y="2033246"/>
            <a:ext cx="2194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Pure noise band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ED7E977-6A12-9D97-E6E9-27C2209A218A}"/>
              </a:ext>
            </a:extLst>
          </p:cNvPr>
          <p:cNvCxnSpPr>
            <a:cxnSpLocks/>
          </p:cNvCxnSpPr>
          <p:nvPr/>
        </p:nvCxnSpPr>
        <p:spPr>
          <a:xfrm>
            <a:off x="5767971" y="2575208"/>
            <a:ext cx="2404872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2B18620-43FA-D2CA-3F52-FBCA13C0B64C}"/>
              </a:ext>
            </a:extLst>
          </p:cNvPr>
          <p:cNvCxnSpPr>
            <a:cxnSpLocks/>
          </p:cNvCxnSpPr>
          <p:nvPr/>
        </p:nvCxnSpPr>
        <p:spPr>
          <a:xfrm>
            <a:off x="5765993" y="2398782"/>
            <a:ext cx="0" cy="246888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23677E-9D74-E60F-7A95-EB422736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852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E7D1C-F899-5986-89DA-F173BE41A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Measurable Property: </a:t>
            </a:r>
            <a:r>
              <a:rPr lang="en-US" dirty="0">
                <a:solidFill>
                  <a:schemeClr val="tx1"/>
                </a:solidFill>
              </a:rPr>
              <a:t>Fluorescence Lifetime </a:t>
            </a:r>
            <a:endParaRPr lang="en-US" dirty="0"/>
          </a:p>
        </p:txBody>
      </p:sp>
      <p:pic>
        <p:nvPicPr>
          <p:cNvPr id="4" name="Picture 3" descr="A white light in a black box&#10;&#10;Description automatically generated">
            <a:extLst>
              <a:ext uri="{FF2B5EF4-FFF2-40B4-BE49-F238E27FC236}">
                <a16:creationId xmlns:a16="http://schemas.microsoft.com/office/drawing/2014/main" id="{70927158-8369-99CC-392C-E57EBF19D4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960" y="1766985"/>
            <a:ext cx="3703795" cy="3840480"/>
          </a:xfrm>
          <a:prstGeom prst="rect">
            <a:avLst/>
          </a:prstGeom>
        </p:spPr>
      </p:pic>
      <p:sp>
        <p:nvSpPr>
          <p:cNvPr id="13" name="Cube 12">
            <a:extLst>
              <a:ext uri="{FF2B5EF4-FFF2-40B4-BE49-F238E27FC236}">
                <a16:creationId xmlns:a16="http://schemas.microsoft.com/office/drawing/2014/main" id="{81BD2F08-4C2A-86B6-8766-7E1341D90F69}"/>
              </a:ext>
            </a:extLst>
          </p:cNvPr>
          <p:cNvSpPr/>
          <p:nvPr/>
        </p:nvSpPr>
        <p:spPr>
          <a:xfrm>
            <a:off x="2812120" y="3131324"/>
            <a:ext cx="781192" cy="799957"/>
          </a:xfrm>
          <a:prstGeom prst="cube">
            <a:avLst>
              <a:gd name="adj" fmla="val 93621"/>
            </a:avLst>
          </a:prstGeom>
          <a:solidFill>
            <a:srgbClr val="00FF00">
              <a:alpha val="40000"/>
            </a:srgbClr>
          </a:solidFill>
          <a:ln w="19050">
            <a:solidFill>
              <a:srgbClr val="00FF00"/>
            </a:solidFill>
          </a:ln>
          <a:scene3d>
            <a:camera prst="isometricOffAxis2Left">
              <a:rot lat="2280000" lon="360000" rev="2148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54DAB84-66F5-943E-396B-FDBB4580E255}"/>
              </a:ext>
            </a:extLst>
          </p:cNvPr>
          <p:cNvSpPr/>
          <p:nvPr/>
        </p:nvSpPr>
        <p:spPr>
          <a:xfrm>
            <a:off x="3613150" y="1963554"/>
            <a:ext cx="3153410" cy="1281295"/>
          </a:xfrm>
          <a:custGeom>
            <a:avLst/>
            <a:gdLst>
              <a:gd name="connsiteX0" fmla="*/ 0 w 3365500"/>
              <a:gd name="connsiteY0" fmla="*/ 1466023 h 1466023"/>
              <a:gd name="connsiteX1" fmla="*/ 1720850 w 3365500"/>
              <a:gd name="connsiteY1" fmla="*/ 49973 h 1466023"/>
              <a:gd name="connsiteX2" fmla="*/ 3365500 w 3365500"/>
              <a:gd name="connsiteY2" fmla="*/ 456373 h 1466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65500" h="1466023">
                <a:moveTo>
                  <a:pt x="0" y="1466023"/>
                </a:moveTo>
                <a:cubicBezTo>
                  <a:pt x="579966" y="842135"/>
                  <a:pt x="1159933" y="218248"/>
                  <a:pt x="1720850" y="49973"/>
                </a:cubicBezTo>
                <a:cubicBezTo>
                  <a:pt x="2281767" y="-118302"/>
                  <a:pt x="2823633" y="169035"/>
                  <a:pt x="3365500" y="456373"/>
                </a:cubicBezTo>
              </a:path>
            </a:pathLst>
          </a:custGeom>
          <a:noFill/>
          <a:ln>
            <a:solidFill>
              <a:srgbClr val="00CC00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64D2A01-E987-7A0B-657C-B4672A2334FD}"/>
              </a:ext>
            </a:extLst>
          </p:cNvPr>
          <p:cNvCxnSpPr>
            <a:cxnSpLocks/>
          </p:cNvCxnSpPr>
          <p:nvPr/>
        </p:nvCxnSpPr>
        <p:spPr>
          <a:xfrm rot="360000" flipH="1" flipV="1">
            <a:off x="1106615" y="1810009"/>
            <a:ext cx="457200" cy="0"/>
          </a:xfrm>
          <a:prstGeom prst="line">
            <a:avLst/>
          </a:prstGeom>
          <a:ln w="12700">
            <a:solidFill>
              <a:schemeClr val="tx1"/>
            </a:solidFill>
            <a:headEnd type="stealth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03B4D03-E580-C7B2-E4D8-62A1C811B056}"/>
              </a:ext>
            </a:extLst>
          </p:cNvPr>
          <p:cNvCxnSpPr>
            <a:cxnSpLocks/>
          </p:cNvCxnSpPr>
          <p:nvPr/>
        </p:nvCxnSpPr>
        <p:spPr>
          <a:xfrm rot="3360000">
            <a:off x="1297385" y="1431483"/>
            <a:ext cx="0" cy="457200"/>
          </a:xfrm>
          <a:prstGeom prst="line">
            <a:avLst/>
          </a:prstGeom>
          <a:ln w="12700">
            <a:solidFill>
              <a:schemeClr val="tx1"/>
            </a:solidFill>
            <a:headEnd type="stealth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FA4E0D6-1D67-B42B-CDAA-67F22CBA5EEB}"/>
              </a:ext>
            </a:extLst>
          </p:cNvPr>
          <p:cNvCxnSpPr>
            <a:cxnSpLocks/>
          </p:cNvCxnSpPr>
          <p:nvPr/>
        </p:nvCxnSpPr>
        <p:spPr>
          <a:xfrm>
            <a:off x="1107867" y="1784380"/>
            <a:ext cx="0" cy="45720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A161745-5D57-5C24-A582-90D6B3CD982F}"/>
                  </a:ext>
                </a:extLst>
              </p:cNvPr>
              <p:cNvSpPr txBox="1"/>
              <p:nvPr/>
            </p:nvSpPr>
            <p:spPr>
              <a:xfrm>
                <a:off x="1004696" y="2267156"/>
                <a:ext cx="20633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A161745-5D57-5C24-A582-90D6B3CD98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696" y="2267156"/>
                <a:ext cx="206339" cy="307777"/>
              </a:xfrm>
              <a:prstGeom prst="rect">
                <a:avLst/>
              </a:prstGeom>
              <a:blipFill>
                <a:blip r:embed="rId5"/>
                <a:stretch>
                  <a:fillRect l="-29412" r="-29412" b="-2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18D2CC0-8A1A-AF14-3E89-278045CC6399}"/>
                  </a:ext>
                </a:extLst>
              </p:cNvPr>
              <p:cNvSpPr txBox="1"/>
              <p:nvPr/>
            </p:nvSpPr>
            <p:spPr>
              <a:xfrm>
                <a:off x="1521035" y="1269387"/>
                <a:ext cx="16498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18D2CC0-8A1A-AF14-3E89-278045CC63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1035" y="1269387"/>
                <a:ext cx="164982" cy="307777"/>
              </a:xfrm>
              <a:prstGeom prst="rect">
                <a:avLst/>
              </a:prstGeom>
              <a:blipFill>
                <a:blip r:embed="rId6"/>
                <a:stretch>
                  <a:fillRect l="-29630" r="-29630"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517BEE9-11CD-9D8C-7E4D-BEBE63DA8E6F}"/>
                  </a:ext>
                </a:extLst>
              </p:cNvPr>
              <p:cNvSpPr txBox="1"/>
              <p:nvPr/>
            </p:nvSpPr>
            <p:spPr>
              <a:xfrm>
                <a:off x="1604915" y="1680016"/>
                <a:ext cx="20172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517BEE9-11CD-9D8C-7E4D-BEBE63DA8E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4915" y="1680016"/>
                <a:ext cx="201722" cy="307777"/>
              </a:xfrm>
              <a:prstGeom prst="rect">
                <a:avLst/>
              </a:prstGeom>
              <a:blipFill>
                <a:blip r:embed="rId7"/>
                <a:stretch>
                  <a:fillRect l="-15152" r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BBCB68B3-46A9-D803-8C32-4B8027E38808}"/>
              </a:ext>
            </a:extLst>
          </p:cNvPr>
          <p:cNvGrpSpPr/>
          <p:nvPr/>
        </p:nvGrpSpPr>
        <p:grpSpPr>
          <a:xfrm>
            <a:off x="7269197" y="3677618"/>
            <a:ext cx="3731248" cy="528905"/>
            <a:chOff x="1253048" y="2961052"/>
            <a:chExt cx="3731248" cy="528905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BD008842-E222-6E9E-B55C-9C420D5AEC56}"/>
                </a:ext>
              </a:extLst>
            </p:cNvPr>
            <p:cNvCxnSpPr>
              <a:cxnSpLocks/>
            </p:cNvCxnSpPr>
            <p:nvPr/>
          </p:nvCxnSpPr>
          <p:spPr>
            <a:xfrm>
              <a:off x="1253048" y="3489957"/>
              <a:ext cx="1097280" cy="0"/>
            </a:xfrm>
            <a:prstGeom prst="straightConnector1">
              <a:avLst/>
            </a:prstGeom>
            <a:ln w="19050">
              <a:solidFill>
                <a:srgbClr val="FFC000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238DEDF-9AC0-8BD0-564C-C5294E7567A8}"/>
                </a:ext>
              </a:extLst>
            </p:cNvPr>
            <p:cNvSpPr txBox="1"/>
            <p:nvPr/>
          </p:nvSpPr>
          <p:spPr>
            <a:xfrm>
              <a:off x="2350328" y="2961052"/>
              <a:ext cx="263396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solidFill>
                    <a:srgbClr val="FFC000"/>
                  </a:solidFill>
                  <a:cs typeface="Arial" panose="020B0604020202020204" pitchFamily="34" charset="0"/>
                </a:rPr>
                <a:t>Fluorescence lifetime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E7D33A2-46EC-76F3-F172-58174E4184CF}"/>
              </a:ext>
            </a:extLst>
          </p:cNvPr>
          <p:cNvGrpSpPr/>
          <p:nvPr/>
        </p:nvGrpSpPr>
        <p:grpSpPr>
          <a:xfrm>
            <a:off x="6573620" y="1281509"/>
            <a:ext cx="3977971" cy="4068581"/>
            <a:chOff x="6573620" y="1281509"/>
            <a:chExt cx="3977971" cy="406858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D074AD7-D83B-FA0B-342B-82F863C26472}"/>
                </a:ext>
              </a:extLst>
            </p:cNvPr>
            <p:cNvGrpSpPr/>
            <p:nvPr/>
          </p:nvGrpSpPr>
          <p:grpSpPr>
            <a:xfrm>
              <a:off x="6573620" y="2358437"/>
              <a:ext cx="3969129" cy="2991653"/>
              <a:chOff x="94171" y="3464612"/>
              <a:chExt cx="3969129" cy="2991653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EA4684C-3B1D-6763-24AA-9A56258EB0BE}"/>
                  </a:ext>
                </a:extLst>
              </p:cNvPr>
              <p:cNvSpPr txBox="1"/>
              <p:nvPr/>
            </p:nvSpPr>
            <p:spPr>
              <a:xfrm>
                <a:off x="1502980" y="6025378"/>
                <a:ext cx="164592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>
                    <a:cs typeface="Arial" panose="020B0604020202020204" pitchFamily="34" charset="0"/>
                  </a:rPr>
                  <a:t>Time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83C0B27-7F7D-7495-C8B9-34737B733226}"/>
                  </a:ext>
                </a:extLst>
              </p:cNvPr>
              <p:cNvSpPr txBox="1"/>
              <p:nvPr/>
            </p:nvSpPr>
            <p:spPr>
              <a:xfrm rot="16200000">
                <a:off x="-604785" y="4593994"/>
                <a:ext cx="182880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>
                    <a:cs typeface="Arial" panose="020B0604020202020204" pitchFamily="34" charset="0"/>
                  </a:rPr>
                  <a:t>Photon counts</a:t>
                </a:r>
              </a:p>
            </p:txBody>
          </p: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3B0000F3-7796-49FB-A5B6-FDFA913471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8580" y="5933492"/>
                <a:ext cx="347472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6DD62CFF-B6FE-9FF2-18D3-5CA8F120269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-645859" y="4699052"/>
                <a:ext cx="246888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Freeform 33">
              <a:extLst>
                <a:ext uri="{FF2B5EF4-FFF2-40B4-BE49-F238E27FC236}">
                  <a16:creationId xmlns:a16="http://schemas.microsoft.com/office/drawing/2014/main" id="{ACD59C7F-1F58-9603-369F-73DD7182674B}"/>
                </a:ext>
              </a:extLst>
            </p:cNvPr>
            <p:cNvSpPr/>
            <p:nvPr/>
          </p:nvSpPr>
          <p:spPr>
            <a:xfrm>
              <a:off x="7092977" y="2628899"/>
              <a:ext cx="210949" cy="2198417"/>
            </a:xfrm>
            <a:custGeom>
              <a:avLst/>
              <a:gdLst>
                <a:gd name="connsiteX0" fmla="*/ 0 w 244443"/>
                <a:gd name="connsiteY0" fmla="*/ 1122629 h 1122629"/>
                <a:gd name="connsiteX1" fmla="*/ 135802 w 244443"/>
                <a:gd name="connsiteY1" fmla="*/ 923453 h 1122629"/>
                <a:gd name="connsiteX2" fmla="*/ 199176 w 244443"/>
                <a:gd name="connsiteY2" fmla="*/ 199176 h 1122629"/>
                <a:gd name="connsiteX3" fmla="*/ 244443 w 244443"/>
                <a:gd name="connsiteY3" fmla="*/ 0 h 1122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443" h="1122629">
                  <a:moveTo>
                    <a:pt x="0" y="1122629"/>
                  </a:moveTo>
                  <a:cubicBezTo>
                    <a:pt x="51303" y="1099995"/>
                    <a:pt x="102606" y="1077362"/>
                    <a:pt x="135802" y="923453"/>
                  </a:cubicBezTo>
                  <a:cubicBezTo>
                    <a:pt x="168998" y="769544"/>
                    <a:pt x="181069" y="353085"/>
                    <a:pt x="199176" y="199176"/>
                  </a:cubicBezTo>
                  <a:cubicBezTo>
                    <a:pt x="217283" y="45267"/>
                    <a:pt x="230863" y="22633"/>
                    <a:pt x="244443" y="0"/>
                  </a:cubicBezTo>
                </a:path>
              </a:pathLst>
            </a:custGeom>
            <a:noFill/>
            <a:ln w="38100"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5E3C223-EAFB-DB5B-6C24-797777674E41}"/>
                </a:ext>
              </a:extLst>
            </p:cNvPr>
            <p:cNvSpPr/>
            <p:nvPr/>
          </p:nvSpPr>
          <p:spPr>
            <a:xfrm>
              <a:off x="7458075" y="2752725"/>
              <a:ext cx="2840957" cy="1982702"/>
            </a:xfrm>
            <a:custGeom>
              <a:avLst/>
              <a:gdLst>
                <a:gd name="connsiteX0" fmla="*/ 0 w 3040380"/>
                <a:gd name="connsiteY0" fmla="*/ 0 h 2118360"/>
                <a:gd name="connsiteX1" fmla="*/ 1051560 w 3040380"/>
                <a:gd name="connsiteY1" fmla="*/ 1577340 h 2118360"/>
                <a:gd name="connsiteX2" fmla="*/ 3040380 w 3040380"/>
                <a:gd name="connsiteY2" fmla="*/ 2118360 h 2118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0380" h="2118360">
                  <a:moveTo>
                    <a:pt x="0" y="0"/>
                  </a:moveTo>
                  <a:cubicBezTo>
                    <a:pt x="272415" y="612140"/>
                    <a:pt x="544830" y="1224280"/>
                    <a:pt x="1051560" y="1577340"/>
                  </a:cubicBezTo>
                  <a:cubicBezTo>
                    <a:pt x="1558290" y="1930400"/>
                    <a:pt x="2299335" y="2024380"/>
                    <a:pt x="3040380" y="2118360"/>
                  </a:cubicBezTo>
                </a:path>
              </a:pathLst>
            </a:custGeom>
            <a:noFill/>
            <a:ln w="38100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A2462B7-398C-ED04-59CA-14785CD1A883}"/>
                </a:ext>
              </a:extLst>
            </p:cNvPr>
            <p:cNvSpPr/>
            <p:nvPr/>
          </p:nvSpPr>
          <p:spPr>
            <a:xfrm>
              <a:off x="7302500" y="2541691"/>
              <a:ext cx="155575" cy="211034"/>
            </a:xfrm>
            <a:custGeom>
              <a:avLst/>
              <a:gdLst>
                <a:gd name="connsiteX0" fmla="*/ 0 w 155575"/>
                <a:gd name="connsiteY0" fmla="*/ 87209 h 211034"/>
                <a:gd name="connsiteX1" fmla="*/ 44450 w 155575"/>
                <a:gd name="connsiteY1" fmla="*/ 4659 h 211034"/>
                <a:gd name="connsiteX2" fmla="*/ 155575 w 155575"/>
                <a:gd name="connsiteY2" fmla="*/ 211034 h 21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575" h="211034">
                  <a:moveTo>
                    <a:pt x="0" y="87209"/>
                  </a:moveTo>
                  <a:cubicBezTo>
                    <a:pt x="9260" y="35615"/>
                    <a:pt x="18521" y="-15979"/>
                    <a:pt x="44450" y="4659"/>
                  </a:cubicBezTo>
                  <a:cubicBezTo>
                    <a:pt x="70379" y="25296"/>
                    <a:pt x="112977" y="118165"/>
                    <a:pt x="155575" y="211034"/>
                  </a:cubicBezTo>
                </a:path>
              </a:pathLst>
            </a:custGeom>
            <a:noFill/>
            <a:ln w="38100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DAD6D3C-7EDD-3021-9306-34C2265FB879}"/>
                </a:ext>
              </a:extLst>
            </p:cNvPr>
            <p:cNvSpPr txBox="1"/>
            <p:nvPr/>
          </p:nvSpPr>
          <p:spPr>
            <a:xfrm>
              <a:off x="7059186" y="1281509"/>
              <a:ext cx="34924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cs typeface="Arial" panose="020B0604020202020204" pitchFamily="34" charset="0"/>
                </a:rPr>
                <a:t>Photon histogram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8965544-917D-5CDE-AF65-4F7D8D6BF0E2}"/>
              </a:ext>
            </a:extLst>
          </p:cNvPr>
          <p:cNvSpPr txBox="1"/>
          <p:nvPr/>
        </p:nvSpPr>
        <p:spPr>
          <a:xfrm>
            <a:off x="1880165" y="1281509"/>
            <a:ext cx="349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cs typeface="Arial" panose="020B0604020202020204" pitchFamily="34" charset="0"/>
              </a:rPr>
              <a:t>3D photon transient cube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EE1FC7-6A56-E8F3-B454-3477D4442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92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9F99550-B517-C3AC-4157-0BA73B8BFC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925" y="1171575"/>
            <a:ext cx="5486400" cy="4114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057909-D61E-C92D-E142-F8B0E8763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Estimation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17762D-58E0-D5B1-999B-9CE463B43BD8}"/>
              </a:ext>
            </a:extLst>
          </p:cNvPr>
          <p:cNvSpPr txBox="1"/>
          <p:nvPr/>
        </p:nvSpPr>
        <p:spPr>
          <a:xfrm>
            <a:off x="1981200" y="5749311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Noise power is computed from the pure noise band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7251B3-1A52-606B-50DB-935C88505DCE}"/>
              </a:ext>
            </a:extLst>
          </p:cNvPr>
          <p:cNvSpPr txBox="1"/>
          <p:nvPr/>
        </p:nvSpPr>
        <p:spPr>
          <a:xfrm>
            <a:off x="5134972" y="4924425"/>
            <a:ext cx="1855379" cy="378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Arial" panose="020B0604020202020204" pitchFamily="34" charset="0"/>
              </a:rPr>
              <a:t>Frequency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CF03AD-99BF-40C4-46B6-302DF287F87A}"/>
              </a:ext>
            </a:extLst>
          </p:cNvPr>
          <p:cNvSpPr txBox="1"/>
          <p:nvPr/>
        </p:nvSpPr>
        <p:spPr>
          <a:xfrm rot="16200000">
            <a:off x="2897659" y="2968098"/>
            <a:ext cx="1468916" cy="379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Arial" panose="020B0604020202020204" pitchFamily="34" charset="0"/>
              </a:rPr>
              <a:t>Magnitude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AE4E9A6-4226-EB95-945F-4F01EDAA785E}"/>
              </a:ext>
            </a:extLst>
          </p:cNvPr>
          <p:cNvGrpSpPr/>
          <p:nvPr/>
        </p:nvGrpSpPr>
        <p:grpSpPr>
          <a:xfrm>
            <a:off x="1552293" y="4505265"/>
            <a:ext cx="1686462" cy="400110"/>
            <a:chOff x="6497345" y="5459973"/>
            <a:chExt cx="1686462" cy="40011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2BCAA0B-CCEC-6111-DF65-B9564811C3BA}"/>
                </a:ext>
              </a:extLst>
            </p:cNvPr>
            <p:cNvCxnSpPr>
              <a:cxnSpLocks/>
            </p:cNvCxnSpPr>
            <p:nvPr/>
          </p:nvCxnSpPr>
          <p:spPr>
            <a:xfrm>
              <a:off x="6497345" y="5660028"/>
              <a:ext cx="365760" cy="0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91FBE26-46AE-6796-97A6-98B047ACACF2}"/>
                </a:ext>
              </a:extLst>
            </p:cNvPr>
            <p:cNvSpPr txBox="1"/>
            <p:nvPr/>
          </p:nvSpPr>
          <p:spPr>
            <a:xfrm>
              <a:off x="6903647" y="5459973"/>
              <a:ext cx="12801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Measured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1CA4D46-3519-99CA-3FD7-AFD91B1CC968}"/>
              </a:ext>
            </a:extLst>
          </p:cNvPr>
          <p:cNvGrpSpPr/>
          <p:nvPr/>
        </p:nvGrpSpPr>
        <p:grpSpPr>
          <a:xfrm>
            <a:off x="1552293" y="4106512"/>
            <a:ext cx="2052222" cy="400110"/>
            <a:chOff x="4008194" y="5459973"/>
            <a:chExt cx="2052222" cy="400110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D451025-FF59-5C1C-9070-C67C03BB0DA4}"/>
                </a:ext>
              </a:extLst>
            </p:cNvPr>
            <p:cNvCxnSpPr>
              <a:cxnSpLocks/>
            </p:cNvCxnSpPr>
            <p:nvPr/>
          </p:nvCxnSpPr>
          <p:spPr>
            <a:xfrm>
              <a:off x="4008194" y="5660028"/>
              <a:ext cx="365760" cy="0"/>
            </a:xfrm>
            <a:prstGeom prst="line">
              <a:avLst/>
            </a:prstGeom>
            <a:ln w="38100">
              <a:solidFill>
                <a:srgbClr val="FF006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5BBDC6A-F288-08A8-4919-49189207F92F}"/>
                </a:ext>
              </a:extLst>
            </p:cNvPr>
            <p:cNvSpPr txBox="1"/>
            <p:nvPr/>
          </p:nvSpPr>
          <p:spPr>
            <a:xfrm>
              <a:off x="4414496" y="5459973"/>
              <a:ext cx="16459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Laser pulse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AB69FD7-0D34-06CD-F000-B74AEB2671A0}"/>
              </a:ext>
            </a:extLst>
          </p:cNvPr>
          <p:cNvSpPr txBox="1"/>
          <p:nvPr/>
        </p:nvSpPr>
        <p:spPr>
          <a:xfrm>
            <a:off x="5873127" y="2033246"/>
            <a:ext cx="2194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Pure noise band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ED7E977-6A12-9D97-E6E9-27C2209A218A}"/>
              </a:ext>
            </a:extLst>
          </p:cNvPr>
          <p:cNvCxnSpPr>
            <a:cxnSpLocks/>
          </p:cNvCxnSpPr>
          <p:nvPr/>
        </p:nvCxnSpPr>
        <p:spPr>
          <a:xfrm>
            <a:off x="5767971" y="2575208"/>
            <a:ext cx="2404872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2B18620-43FA-D2CA-3F52-FBCA13C0B64C}"/>
              </a:ext>
            </a:extLst>
          </p:cNvPr>
          <p:cNvCxnSpPr>
            <a:cxnSpLocks/>
          </p:cNvCxnSpPr>
          <p:nvPr/>
        </p:nvCxnSpPr>
        <p:spPr>
          <a:xfrm>
            <a:off x="5765993" y="2398782"/>
            <a:ext cx="0" cy="246888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F8C5D58-561E-645A-0B50-9A042BB50A5A}"/>
              </a:ext>
            </a:extLst>
          </p:cNvPr>
          <p:cNvCxnSpPr/>
          <p:nvPr/>
        </p:nvCxnSpPr>
        <p:spPr>
          <a:xfrm>
            <a:off x="3914775" y="4629350"/>
            <a:ext cx="4754880" cy="0"/>
          </a:xfrm>
          <a:prstGeom prst="line">
            <a:avLst/>
          </a:prstGeom>
          <a:ln w="28575">
            <a:solidFill>
              <a:srgbClr val="33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4388911-903A-86C1-144B-4D8A28E4DFE6}"/>
              </a:ext>
            </a:extLst>
          </p:cNvPr>
          <p:cNvSpPr txBox="1"/>
          <p:nvPr/>
        </p:nvSpPr>
        <p:spPr>
          <a:xfrm>
            <a:off x="8744449" y="4368470"/>
            <a:ext cx="2411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6699FF"/>
                </a:solidFill>
              </a:rPr>
              <a:t>Noise threshold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DA46B-720B-6BD6-FF3E-C9E0CA3B1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2043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9F99550-B517-C3AC-4157-0BA73B8BFC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925" y="1171575"/>
            <a:ext cx="5486400" cy="4114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057909-D61E-C92D-E142-F8B0E8763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Pilot Signal Estimation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17762D-58E0-D5B1-999B-9CE463B43BD8}"/>
              </a:ext>
            </a:extLst>
          </p:cNvPr>
          <p:cNvSpPr txBox="1"/>
          <p:nvPr/>
        </p:nvSpPr>
        <p:spPr>
          <a:xfrm>
            <a:off x="1981200" y="5749311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Noise threshold is defined from pure noise band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7251B3-1A52-606B-50DB-935C88505DCE}"/>
              </a:ext>
            </a:extLst>
          </p:cNvPr>
          <p:cNvSpPr txBox="1"/>
          <p:nvPr/>
        </p:nvSpPr>
        <p:spPr>
          <a:xfrm>
            <a:off x="5134972" y="4924425"/>
            <a:ext cx="1855379" cy="378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Arial" panose="020B0604020202020204" pitchFamily="34" charset="0"/>
              </a:rPr>
              <a:t>Frequency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CF03AD-99BF-40C4-46B6-302DF287F87A}"/>
              </a:ext>
            </a:extLst>
          </p:cNvPr>
          <p:cNvSpPr txBox="1"/>
          <p:nvPr/>
        </p:nvSpPr>
        <p:spPr>
          <a:xfrm rot="16200000">
            <a:off x="2897659" y="2968098"/>
            <a:ext cx="1468916" cy="379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Arial" panose="020B0604020202020204" pitchFamily="34" charset="0"/>
              </a:rPr>
              <a:t>Magnitude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4F5A699-BBAA-DDA6-56BB-7B29ABC1174F}"/>
              </a:ext>
            </a:extLst>
          </p:cNvPr>
          <p:cNvGrpSpPr/>
          <p:nvPr/>
        </p:nvGrpSpPr>
        <p:grpSpPr>
          <a:xfrm>
            <a:off x="1552293" y="4505265"/>
            <a:ext cx="1686462" cy="400110"/>
            <a:chOff x="6497345" y="5459973"/>
            <a:chExt cx="1686462" cy="40011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75E1584-E7CC-FED3-0EBC-6A5A69D358F8}"/>
                </a:ext>
              </a:extLst>
            </p:cNvPr>
            <p:cNvCxnSpPr>
              <a:cxnSpLocks/>
            </p:cNvCxnSpPr>
            <p:nvPr/>
          </p:nvCxnSpPr>
          <p:spPr>
            <a:xfrm>
              <a:off x="6497345" y="5660028"/>
              <a:ext cx="365760" cy="0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776CDBF-C614-A3B2-6384-42051F0B46ED}"/>
                </a:ext>
              </a:extLst>
            </p:cNvPr>
            <p:cNvSpPr txBox="1"/>
            <p:nvPr/>
          </p:nvSpPr>
          <p:spPr>
            <a:xfrm>
              <a:off x="6903647" y="5459973"/>
              <a:ext cx="12801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Measured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179942F-1539-6BCA-A276-033AE9F990E9}"/>
              </a:ext>
            </a:extLst>
          </p:cNvPr>
          <p:cNvGrpSpPr/>
          <p:nvPr/>
        </p:nvGrpSpPr>
        <p:grpSpPr>
          <a:xfrm>
            <a:off x="1552293" y="4106512"/>
            <a:ext cx="2052222" cy="400110"/>
            <a:chOff x="4008194" y="5459973"/>
            <a:chExt cx="2052222" cy="40011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77EAF77-F228-B082-CCE5-528AF1D9A43D}"/>
                </a:ext>
              </a:extLst>
            </p:cNvPr>
            <p:cNvCxnSpPr>
              <a:cxnSpLocks/>
            </p:cNvCxnSpPr>
            <p:nvPr/>
          </p:nvCxnSpPr>
          <p:spPr>
            <a:xfrm>
              <a:off x="4008194" y="5660028"/>
              <a:ext cx="365760" cy="0"/>
            </a:xfrm>
            <a:prstGeom prst="line">
              <a:avLst/>
            </a:prstGeom>
            <a:ln w="38100">
              <a:solidFill>
                <a:srgbClr val="FF006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62F0E6D-7045-E0E7-2E59-2CE0C045533B}"/>
                </a:ext>
              </a:extLst>
            </p:cNvPr>
            <p:cNvSpPr txBox="1"/>
            <p:nvPr/>
          </p:nvSpPr>
          <p:spPr>
            <a:xfrm>
              <a:off x="4414496" y="5459973"/>
              <a:ext cx="16459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Laser pulse</a:t>
              </a:r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8F27A1E-55CF-81D2-57FB-0EEBB8E7001B}"/>
              </a:ext>
            </a:extLst>
          </p:cNvPr>
          <p:cNvCxnSpPr/>
          <p:nvPr/>
        </p:nvCxnSpPr>
        <p:spPr>
          <a:xfrm>
            <a:off x="3914775" y="4629350"/>
            <a:ext cx="4754880" cy="0"/>
          </a:xfrm>
          <a:prstGeom prst="line">
            <a:avLst/>
          </a:prstGeom>
          <a:ln w="28575">
            <a:solidFill>
              <a:srgbClr val="33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CA4B724-CB21-C3F8-8E2A-0A6337DD45F0}"/>
              </a:ext>
            </a:extLst>
          </p:cNvPr>
          <p:cNvSpPr txBox="1"/>
          <p:nvPr/>
        </p:nvSpPr>
        <p:spPr>
          <a:xfrm>
            <a:off x="8744449" y="4368470"/>
            <a:ext cx="2411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6699FF"/>
                </a:solidFill>
              </a:rPr>
              <a:t>Noise threshold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C57C57-E4D5-0C6C-AC77-FEA781FC5464}"/>
              </a:ext>
            </a:extLst>
          </p:cNvPr>
          <p:cNvSpPr txBox="1"/>
          <p:nvPr/>
        </p:nvSpPr>
        <p:spPr>
          <a:xfrm>
            <a:off x="5873127" y="2033246"/>
            <a:ext cx="2194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Pure noise band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C66BD1B-4800-1AFC-92A6-6CC9FC65C66B}"/>
              </a:ext>
            </a:extLst>
          </p:cNvPr>
          <p:cNvCxnSpPr>
            <a:cxnSpLocks/>
          </p:cNvCxnSpPr>
          <p:nvPr/>
        </p:nvCxnSpPr>
        <p:spPr>
          <a:xfrm>
            <a:off x="5767971" y="2575208"/>
            <a:ext cx="2404872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B550348-CD62-1CCB-B446-338DF2017CA8}"/>
              </a:ext>
            </a:extLst>
          </p:cNvPr>
          <p:cNvCxnSpPr>
            <a:cxnSpLocks/>
          </p:cNvCxnSpPr>
          <p:nvPr/>
        </p:nvCxnSpPr>
        <p:spPr>
          <a:xfrm>
            <a:off x="5765993" y="2398782"/>
            <a:ext cx="0" cy="246888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9DE55E-72ED-F3EE-0A79-149D2441D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7643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aph with green and pink dots&#10;&#10;Description automatically generated">
            <a:extLst>
              <a:ext uri="{FF2B5EF4-FFF2-40B4-BE49-F238E27FC236}">
                <a16:creationId xmlns:a16="http://schemas.microsoft.com/office/drawing/2014/main" id="{878F1536-871B-E9F6-45DD-690E8DCBD7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925" y="1171575"/>
            <a:ext cx="5486400" cy="4114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057909-D61E-C92D-E142-F8B0E8763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Pilot Signal Estimation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17762D-58E0-D5B1-999B-9CE463B43BD8}"/>
              </a:ext>
            </a:extLst>
          </p:cNvPr>
          <p:cNvSpPr txBox="1"/>
          <p:nvPr/>
        </p:nvSpPr>
        <p:spPr>
          <a:xfrm>
            <a:off x="1981200" y="5749311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Simple thresholding with noise boundary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7251B3-1A52-606B-50DB-935C88505DCE}"/>
              </a:ext>
            </a:extLst>
          </p:cNvPr>
          <p:cNvSpPr txBox="1"/>
          <p:nvPr/>
        </p:nvSpPr>
        <p:spPr>
          <a:xfrm>
            <a:off x="5134972" y="4924425"/>
            <a:ext cx="1855379" cy="378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Arial" panose="020B0604020202020204" pitchFamily="34" charset="0"/>
              </a:rPr>
              <a:t>Frequency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CF03AD-99BF-40C4-46B6-302DF287F87A}"/>
              </a:ext>
            </a:extLst>
          </p:cNvPr>
          <p:cNvSpPr txBox="1"/>
          <p:nvPr/>
        </p:nvSpPr>
        <p:spPr>
          <a:xfrm rot="16200000">
            <a:off x="2897659" y="2968098"/>
            <a:ext cx="1468916" cy="379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Arial" panose="020B0604020202020204" pitchFamily="34" charset="0"/>
              </a:rPr>
              <a:t>Magnitude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42AC93-E7D6-306C-E9F5-907BBD5C9FA1}"/>
              </a:ext>
            </a:extLst>
          </p:cNvPr>
          <p:cNvSpPr txBox="1"/>
          <p:nvPr/>
        </p:nvSpPr>
        <p:spPr>
          <a:xfrm>
            <a:off x="5873127" y="2033246"/>
            <a:ext cx="2194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Pure noise band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C4848DE-1053-15C9-FEEE-54374361ABBA}"/>
              </a:ext>
            </a:extLst>
          </p:cNvPr>
          <p:cNvCxnSpPr>
            <a:cxnSpLocks/>
          </p:cNvCxnSpPr>
          <p:nvPr/>
        </p:nvCxnSpPr>
        <p:spPr>
          <a:xfrm>
            <a:off x="5767971" y="2575208"/>
            <a:ext cx="2404872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817187-6AAB-9624-8060-AA7E0F0B8A5E}"/>
              </a:ext>
            </a:extLst>
          </p:cNvPr>
          <p:cNvCxnSpPr>
            <a:cxnSpLocks/>
          </p:cNvCxnSpPr>
          <p:nvPr/>
        </p:nvCxnSpPr>
        <p:spPr>
          <a:xfrm>
            <a:off x="5765993" y="2398782"/>
            <a:ext cx="0" cy="246888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94F5A699-BBAA-DDA6-56BB-7B29ABC1174F}"/>
              </a:ext>
            </a:extLst>
          </p:cNvPr>
          <p:cNvGrpSpPr/>
          <p:nvPr/>
        </p:nvGrpSpPr>
        <p:grpSpPr>
          <a:xfrm>
            <a:off x="1552293" y="4505265"/>
            <a:ext cx="1686462" cy="400110"/>
            <a:chOff x="6497345" y="5459973"/>
            <a:chExt cx="1686462" cy="40011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75E1584-E7CC-FED3-0EBC-6A5A69D358F8}"/>
                </a:ext>
              </a:extLst>
            </p:cNvPr>
            <p:cNvCxnSpPr>
              <a:cxnSpLocks/>
            </p:cNvCxnSpPr>
            <p:nvPr/>
          </p:nvCxnSpPr>
          <p:spPr>
            <a:xfrm>
              <a:off x="6497345" y="5660028"/>
              <a:ext cx="365760" cy="0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776CDBF-C614-A3B2-6384-42051F0B46ED}"/>
                </a:ext>
              </a:extLst>
            </p:cNvPr>
            <p:cNvSpPr txBox="1"/>
            <p:nvPr/>
          </p:nvSpPr>
          <p:spPr>
            <a:xfrm>
              <a:off x="6903647" y="5459973"/>
              <a:ext cx="12801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Measured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179942F-1539-6BCA-A276-033AE9F990E9}"/>
              </a:ext>
            </a:extLst>
          </p:cNvPr>
          <p:cNvGrpSpPr/>
          <p:nvPr/>
        </p:nvGrpSpPr>
        <p:grpSpPr>
          <a:xfrm>
            <a:off x="1552293" y="4106512"/>
            <a:ext cx="2052222" cy="400110"/>
            <a:chOff x="4008194" y="5459973"/>
            <a:chExt cx="2052222" cy="40011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77EAF77-F228-B082-CCE5-528AF1D9A43D}"/>
                </a:ext>
              </a:extLst>
            </p:cNvPr>
            <p:cNvCxnSpPr>
              <a:cxnSpLocks/>
            </p:cNvCxnSpPr>
            <p:nvPr/>
          </p:nvCxnSpPr>
          <p:spPr>
            <a:xfrm>
              <a:off x="4008194" y="5660028"/>
              <a:ext cx="365760" cy="0"/>
            </a:xfrm>
            <a:prstGeom prst="line">
              <a:avLst/>
            </a:prstGeom>
            <a:ln w="38100">
              <a:solidFill>
                <a:srgbClr val="FF006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62F0E6D-7045-E0E7-2E59-2CE0C045533B}"/>
                </a:ext>
              </a:extLst>
            </p:cNvPr>
            <p:cNvSpPr txBox="1"/>
            <p:nvPr/>
          </p:nvSpPr>
          <p:spPr>
            <a:xfrm>
              <a:off x="4414496" y="5459973"/>
              <a:ext cx="16459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Ground-truth</a:t>
              </a:r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8F27A1E-55CF-81D2-57FB-0EEBB8E7001B}"/>
              </a:ext>
            </a:extLst>
          </p:cNvPr>
          <p:cNvCxnSpPr/>
          <p:nvPr/>
        </p:nvCxnSpPr>
        <p:spPr>
          <a:xfrm>
            <a:off x="3914775" y="4629350"/>
            <a:ext cx="4754880" cy="0"/>
          </a:xfrm>
          <a:prstGeom prst="line">
            <a:avLst/>
          </a:prstGeom>
          <a:ln w="28575">
            <a:solidFill>
              <a:srgbClr val="33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CA4B724-CB21-C3F8-8E2A-0A6337DD45F0}"/>
              </a:ext>
            </a:extLst>
          </p:cNvPr>
          <p:cNvSpPr txBox="1"/>
          <p:nvPr/>
        </p:nvSpPr>
        <p:spPr>
          <a:xfrm>
            <a:off x="8744449" y="4368470"/>
            <a:ext cx="2411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6699FF"/>
                </a:solidFill>
              </a:rPr>
              <a:t>Noise threshold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CC84CB-59C6-AFD0-54D0-4ED4C6378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2482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aph with green and pink dots&#10;&#10;Description automatically generated">
            <a:extLst>
              <a:ext uri="{FF2B5EF4-FFF2-40B4-BE49-F238E27FC236}">
                <a16:creationId xmlns:a16="http://schemas.microsoft.com/office/drawing/2014/main" id="{878F1536-871B-E9F6-45DD-690E8DCBD7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925" y="1171575"/>
            <a:ext cx="5486400" cy="4114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057909-D61E-C92D-E142-F8B0E8763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Pilot Signal Estimation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17762D-58E0-D5B1-999B-9CE463B43BD8}"/>
              </a:ext>
            </a:extLst>
          </p:cNvPr>
          <p:cNvSpPr txBox="1"/>
          <p:nvPr/>
        </p:nvSpPr>
        <p:spPr>
          <a:xfrm>
            <a:off x="1981200" y="5749311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Simple thresholding with noise boundary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7251B3-1A52-606B-50DB-935C88505DCE}"/>
              </a:ext>
            </a:extLst>
          </p:cNvPr>
          <p:cNvSpPr txBox="1"/>
          <p:nvPr/>
        </p:nvSpPr>
        <p:spPr>
          <a:xfrm>
            <a:off x="5134972" y="4924425"/>
            <a:ext cx="1855379" cy="378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Arial" panose="020B0604020202020204" pitchFamily="34" charset="0"/>
              </a:rPr>
              <a:t>Frequency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CF03AD-99BF-40C4-46B6-302DF287F87A}"/>
              </a:ext>
            </a:extLst>
          </p:cNvPr>
          <p:cNvSpPr txBox="1"/>
          <p:nvPr/>
        </p:nvSpPr>
        <p:spPr>
          <a:xfrm rot="16200000">
            <a:off x="2897659" y="2968098"/>
            <a:ext cx="1468916" cy="379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Arial" panose="020B0604020202020204" pitchFamily="34" charset="0"/>
              </a:rPr>
              <a:t>Magnitude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4F5A699-BBAA-DDA6-56BB-7B29ABC1174F}"/>
              </a:ext>
            </a:extLst>
          </p:cNvPr>
          <p:cNvGrpSpPr/>
          <p:nvPr/>
        </p:nvGrpSpPr>
        <p:grpSpPr>
          <a:xfrm>
            <a:off x="1552293" y="4505265"/>
            <a:ext cx="1686462" cy="400110"/>
            <a:chOff x="6497345" y="5459973"/>
            <a:chExt cx="1686462" cy="40011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75E1584-E7CC-FED3-0EBC-6A5A69D358F8}"/>
                </a:ext>
              </a:extLst>
            </p:cNvPr>
            <p:cNvCxnSpPr>
              <a:cxnSpLocks/>
            </p:cNvCxnSpPr>
            <p:nvPr/>
          </p:nvCxnSpPr>
          <p:spPr>
            <a:xfrm>
              <a:off x="6497345" y="5660028"/>
              <a:ext cx="365760" cy="0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776CDBF-C614-A3B2-6384-42051F0B46ED}"/>
                </a:ext>
              </a:extLst>
            </p:cNvPr>
            <p:cNvSpPr txBox="1"/>
            <p:nvPr/>
          </p:nvSpPr>
          <p:spPr>
            <a:xfrm>
              <a:off x="6903647" y="5459973"/>
              <a:ext cx="12801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Measured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179942F-1539-6BCA-A276-033AE9F990E9}"/>
              </a:ext>
            </a:extLst>
          </p:cNvPr>
          <p:cNvGrpSpPr/>
          <p:nvPr/>
        </p:nvGrpSpPr>
        <p:grpSpPr>
          <a:xfrm>
            <a:off x="1552293" y="4106512"/>
            <a:ext cx="2052222" cy="400110"/>
            <a:chOff x="4008194" y="5459973"/>
            <a:chExt cx="2052222" cy="40011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77EAF77-F228-B082-CCE5-528AF1D9A43D}"/>
                </a:ext>
              </a:extLst>
            </p:cNvPr>
            <p:cNvCxnSpPr>
              <a:cxnSpLocks/>
            </p:cNvCxnSpPr>
            <p:nvPr/>
          </p:nvCxnSpPr>
          <p:spPr>
            <a:xfrm>
              <a:off x="4008194" y="5660028"/>
              <a:ext cx="365760" cy="0"/>
            </a:xfrm>
            <a:prstGeom prst="line">
              <a:avLst/>
            </a:prstGeom>
            <a:ln w="38100">
              <a:solidFill>
                <a:srgbClr val="FF006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62F0E6D-7045-E0E7-2E59-2CE0C045533B}"/>
                </a:ext>
              </a:extLst>
            </p:cNvPr>
            <p:cNvSpPr txBox="1"/>
            <p:nvPr/>
          </p:nvSpPr>
          <p:spPr>
            <a:xfrm>
              <a:off x="4414496" y="5459973"/>
              <a:ext cx="16459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Ground-truth</a:t>
              </a:r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8F27A1E-55CF-81D2-57FB-0EEBB8E7001B}"/>
              </a:ext>
            </a:extLst>
          </p:cNvPr>
          <p:cNvCxnSpPr/>
          <p:nvPr/>
        </p:nvCxnSpPr>
        <p:spPr>
          <a:xfrm>
            <a:off x="3914775" y="4629350"/>
            <a:ext cx="4754880" cy="0"/>
          </a:xfrm>
          <a:prstGeom prst="line">
            <a:avLst/>
          </a:prstGeom>
          <a:ln w="28575">
            <a:solidFill>
              <a:srgbClr val="33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CA4B724-CB21-C3F8-8E2A-0A6337DD45F0}"/>
              </a:ext>
            </a:extLst>
          </p:cNvPr>
          <p:cNvSpPr txBox="1"/>
          <p:nvPr/>
        </p:nvSpPr>
        <p:spPr>
          <a:xfrm>
            <a:off x="8744449" y="4368470"/>
            <a:ext cx="2411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6699FF"/>
                </a:solidFill>
              </a:rPr>
              <a:t>Noise threshold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E9CD658-B30E-6A31-5778-F84B59DBE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9561" y="1937686"/>
            <a:ext cx="3308785" cy="1284999"/>
          </a:xfrm>
          <a:prstGeom prst="rect">
            <a:avLst/>
          </a:prstGeom>
          <a:ln w="12700">
            <a:solidFill>
              <a:srgbClr val="FFFF00"/>
            </a:solidFill>
            <a:prstDash val="solid"/>
          </a:ln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F1FE038-DE3B-83C5-F9F5-9FFE82B23714}"/>
              </a:ext>
            </a:extLst>
          </p:cNvPr>
          <p:cNvCxnSpPr/>
          <p:nvPr/>
        </p:nvCxnSpPr>
        <p:spPr>
          <a:xfrm>
            <a:off x="5945729" y="2767111"/>
            <a:ext cx="3291840" cy="0"/>
          </a:xfrm>
          <a:prstGeom prst="line">
            <a:avLst/>
          </a:prstGeom>
          <a:ln w="28575">
            <a:solidFill>
              <a:srgbClr val="33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2B401D45-54FB-6634-ECB3-7EE1BD9E5CE7}"/>
              </a:ext>
            </a:extLst>
          </p:cNvPr>
          <p:cNvSpPr/>
          <p:nvPr/>
        </p:nvSpPr>
        <p:spPr>
          <a:xfrm>
            <a:off x="4764374" y="3892082"/>
            <a:ext cx="1005840" cy="984719"/>
          </a:xfrm>
          <a:prstGeom prst="rect">
            <a:avLst/>
          </a:prstGeom>
          <a:noFill/>
          <a:ln w="12700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93747DA-0A1E-D1C1-8F36-C74FF486E977}"/>
              </a:ext>
            </a:extLst>
          </p:cNvPr>
          <p:cNvCxnSpPr/>
          <p:nvPr/>
        </p:nvCxnSpPr>
        <p:spPr>
          <a:xfrm flipV="1">
            <a:off x="5770214" y="3222685"/>
            <a:ext cx="3478132" cy="1654116"/>
          </a:xfrm>
          <a:prstGeom prst="line">
            <a:avLst/>
          </a:prstGeom>
          <a:ln w="31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8E660F9-A473-E62D-CF54-DCC877E8DC80}"/>
              </a:ext>
            </a:extLst>
          </p:cNvPr>
          <p:cNvCxnSpPr>
            <a:cxnSpLocks/>
          </p:cNvCxnSpPr>
          <p:nvPr/>
        </p:nvCxnSpPr>
        <p:spPr>
          <a:xfrm flipV="1">
            <a:off x="4764374" y="1923265"/>
            <a:ext cx="1170578" cy="1968817"/>
          </a:xfrm>
          <a:prstGeom prst="line">
            <a:avLst/>
          </a:prstGeom>
          <a:ln w="31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FC8F78-55AD-8118-F75F-7DDC465CC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183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57909-D61E-C92D-E142-F8B0E8763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Pilot Signal Estimation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8411D3D-4A31-8B5E-B88E-46FF3B9264A6}"/>
              </a:ext>
            </a:extLst>
          </p:cNvPr>
          <p:cNvGrpSpPr/>
          <p:nvPr/>
        </p:nvGrpSpPr>
        <p:grpSpPr>
          <a:xfrm>
            <a:off x="3209925" y="1171575"/>
            <a:ext cx="5486400" cy="4114800"/>
            <a:chOff x="3209925" y="1171575"/>
            <a:chExt cx="5486400" cy="4114800"/>
          </a:xfrm>
        </p:grpSpPr>
        <p:pic>
          <p:nvPicPr>
            <p:cNvPr id="5" name="Picture 4" descr="A graph with green and pink lines&#10;&#10;Description automatically generated">
              <a:extLst>
                <a:ext uri="{FF2B5EF4-FFF2-40B4-BE49-F238E27FC236}">
                  <a16:creationId xmlns:a16="http://schemas.microsoft.com/office/drawing/2014/main" id="{C7AB5F97-D08F-8E86-7CE1-CE9A304597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9925" y="1171575"/>
              <a:ext cx="5486400" cy="4114800"/>
            </a:xfrm>
            <a:prstGeom prst="rect">
              <a:avLst/>
            </a:prstGeom>
          </p:spPr>
        </p:pic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8F27A1E-55CF-81D2-57FB-0EEBB8E7001B}"/>
                </a:ext>
              </a:extLst>
            </p:cNvPr>
            <p:cNvCxnSpPr/>
            <p:nvPr/>
          </p:nvCxnSpPr>
          <p:spPr>
            <a:xfrm>
              <a:off x="3914775" y="4135255"/>
              <a:ext cx="4754880" cy="0"/>
            </a:xfrm>
            <a:prstGeom prst="line">
              <a:avLst/>
            </a:prstGeom>
            <a:ln w="28575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E7251B3-1A52-606B-50DB-935C88505DCE}"/>
              </a:ext>
            </a:extLst>
          </p:cNvPr>
          <p:cNvSpPr txBox="1"/>
          <p:nvPr/>
        </p:nvSpPr>
        <p:spPr>
          <a:xfrm>
            <a:off x="5134972" y="4924425"/>
            <a:ext cx="1855379" cy="378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Arial" panose="020B0604020202020204" pitchFamily="34" charset="0"/>
              </a:rPr>
              <a:t>Frequency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CF03AD-99BF-40C4-46B6-302DF287F87A}"/>
              </a:ext>
            </a:extLst>
          </p:cNvPr>
          <p:cNvSpPr txBox="1"/>
          <p:nvPr/>
        </p:nvSpPr>
        <p:spPr>
          <a:xfrm rot="16200000">
            <a:off x="2897659" y="2968098"/>
            <a:ext cx="1468916" cy="379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Arial" panose="020B0604020202020204" pitchFamily="34" charset="0"/>
              </a:rPr>
              <a:t>Magnitude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4F5A699-BBAA-DDA6-56BB-7B29ABC1174F}"/>
              </a:ext>
            </a:extLst>
          </p:cNvPr>
          <p:cNvGrpSpPr/>
          <p:nvPr/>
        </p:nvGrpSpPr>
        <p:grpSpPr>
          <a:xfrm>
            <a:off x="1552293" y="4505265"/>
            <a:ext cx="1686462" cy="400110"/>
            <a:chOff x="6497345" y="5459973"/>
            <a:chExt cx="1686462" cy="40011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75E1584-E7CC-FED3-0EBC-6A5A69D358F8}"/>
                </a:ext>
              </a:extLst>
            </p:cNvPr>
            <p:cNvCxnSpPr>
              <a:cxnSpLocks/>
            </p:cNvCxnSpPr>
            <p:nvPr/>
          </p:nvCxnSpPr>
          <p:spPr>
            <a:xfrm>
              <a:off x="6497345" y="5660028"/>
              <a:ext cx="365760" cy="0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776CDBF-C614-A3B2-6384-42051F0B46ED}"/>
                </a:ext>
              </a:extLst>
            </p:cNvPr>
            <p:cNvSpPr txBox="1"/>
            <p:nvPr/>
          </p:nvSpPr>
          <p:spPr>
            <a:xfrm>
              <a:off x="6903647" y="5459973"/>
              <a:ext cx="12801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Measured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179942F-1539-6BCA-A276-033AE9F990E9}"/>
              </a:ext>
            </a:extLst>
          </p:cNvPr>
          <p:cNvGrpSpPr/>
          <p:nvPr/>
        </p:nvGrpSpPr>
        <p:grpSpPr>
          <a:xfrm>
            <a:off x="1552293" y="4106512"/>
            <a:ext cx="2052222" cy="400110"/>
            <a:chOff x="4008194" y="5459973"/>
            <a:chExt cx="2052222" cy="40011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77EAF77-F228-B082-CCE5-528AF1D9A43D}"/>
                </a:ext>
              </a:extLst>
            </p:cNvPr>
            <p:cNvCxnSpPr>
              <a:cxnSpLocks/>
            </p:cNvCxnSpPr>
            <p:nvPr/>
          </p:nvCxnSpPr>
          <p:spPr>
            <a:xfrm>
              <a:off x="4008194" y="5660028"/>
              <a:ext cx="365760" cy="0"/>
            </a:xfrm>
            <a:prstGeom prst="line">
              <a:avLst/>
            </a:prstGeom>
            <a:ln w="38100">
              <a:solidFill>
                <a:srgbClr val="FF006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62F0E6D-7045-E0E7-2E59-2CE0C045533B}"/>
                </a:ext>
              </a:extLst>
            </p:cNvPr>
            <p:cNvSpPr txBox="1"/>
            <p:nvPr/>
          </p:nvSpPr>
          <p:spPr>
            <a:xfrm>
              <a:off x="4414496" y="5459973"/>
              <a:ext cx="16459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Ground-truth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DCA4B724-CB21-C3F8-8E2A-0A6337DD45F0}"/>
              </a:ext>
            </a:extLst>
          </p:cNvPr>
          <p:cNvSpPr txBox="1"/>
          <p:nvPr/>
        </p:nvSpPr>
        <p:spPr>
          <a:xfrm>
            <a:off x="8744449" y="3874375"/>
            <a:ext cx="2411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6699FF"/>
                </a:solidFill>
              </a:rPr>
              <a:t>Noise threshold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A3F6E3-A892-7EB0-B23F-EC4FCDD088F9}"/>
              </a:ext>
            </a:extLst>
          </p:cNvPr>
          <p:cNvSpPr txBox="1"/>
          <p:nvPr/>
        </p:nvSpPr>
        <p:spPr>
          <a:xfrm>
            <a:off x="1981200" y="5749311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However, in very low SNR scenarios 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3359C3-8139-79BD-0697-03A8D9E44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6097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A2B38974-37B8-0696-BE02-06B51B585240}"/>
              </a:ext>
            </a:extLst>
          </p:cNvPr>
          <p:cNvGrpSpPr>
            <a:grpSpLocks noChangeAspect="1"/>
          </p:cNvGrpSpPr>
          <p:nvPr/>
        </p:nvGrpSpPr>
        <p:grpSpPr>
          <a:xfrm>
            <a:off x="6285893" y="3355548"/>
            <a:ext cx="3413760" cy="2560320"/>
            <a:chOff x="3209925" y="1171575"/>
            <a:chExt cx="5486400" cy="4114800"/>
          </a:xfrm>
        </p:grpSpPr>
        <p:pic>
          <p:nvPicPr>
            <p:cNvPr id="42" name="Picture 41" descr="A graph with green and pink lines&#10;&#10;Description automatically generated">
              <a:extLst>
                <a:ext uri="{FF2B5EF4-FFF2-40B4-BE49-F238E27FC236}">
                  <a16:creationId xmlns:a16="http://schemas.microsoft.com/office/drawing/2014/main" id="{A05D71B3-9ABE-0566-799F-F5C6D91DF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9925" y="1171575"/>
              <a:ext cx="5486400" cy="4114800"/>
            </a:xfrm>
            <a:prstGeom prst="rect">
              <a:avLst/>
            </a:prstGeom>
          </p:spPr>
        </p:pic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EA3647B-A76E-8942-C23C-D1C42D9D58B5}"/>
                </a:ext>
              </a:extLst>
            </p:cNvPr>
            <p:cNvCxnSpPr/>
            <p:nvPr/>
          </p:nvCxnSpPr>
          <p:spPr>
            <a:xfrm>
              <a:off x="3914775" y="4135255"/>
              <a:ext cx="4754880" cy="0"/>
            </a:xfrm>
            <a:prstGeom prst="line">
              <a:avLst/>
            </a:prstGeom>
            <a:ln w="28575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003660D-EBFD-2216-406C-465C12423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Pilot Signal Estimation</a:t>
            </a:r>
            <a:endParaRPr lang="en-US" dirty="0"/>
          </a:p>
        </p:txBody>
      </p:sp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9ABE983F-CAD9-DC08-66EF-D1AE78B5C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250" y="925010"/>
            <a:ext cx="2857500" cy="2286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0200EE01-4DCA-F83A-C89E-5C58D023E9AF}"/>
              </a:ext>
            </a:extLst>
          </p:cNvPr>
          <p:cNvSpPr/>
          <p:nvPr/>
        </p:nvSpPr>
        <p:spPr>
          <a:xfrm rot="2435023">
            <a:off x="5656446" y="1654793"/>
            <a:ext cx="137160" cy="137160"/>
          </a:xfrm>
          <a:prstGeom prst="ellipse">
            <a:avLst/>
          </a:prstGeom>
          <a:solidFill>
            <a:srgbClr val="00C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E0C0E6C-7DC5-2373-7B15-5BF3E4AD6CA9}"/>
              </a:ext>
            </a:extLst>
          </p:cNvPr>
          <p:cNvSpPr/>
          <p:nvPr/>
        </p:nvSpPr>
        <p:spPr>
          <a:xfrm rot="2765952">
            <a:off x="6006490" y="1178543"/>
            <a:ext cx="137160" cy="137160"/>
          </a:xfrm>
          <a:prstGeom prst="ellipse">
            <a:avLst/>
          </a:prstGeom>
          <a:solidFill>
            <a:srgbClr val="00C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2289DA-451E-4094-43D1-B7A53CA5DD62}"/>
              </a:ext>
            </a:extLst>
          </p:cNvPr>
          <p:cNvGrpSpPr/>
          <p:nvPr/>
        </p:nvGrpSpPr>
        <p:grpSpPr>
          <a:xfrm>
            <a:off x="2400907" y="3355548"/>
            <a:ext cx="3441941" cy="2707224"/>
            <a:chOff x="2400907" y="3355548"/>
            <a:chExt cx="3441941" cy="270722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4AFFA7B-CD41-E4AE-6526-DBFCDA78080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429088" y="3355548"/>
              <a:ext cx="3413760" cy="2560320"/>
              <a:chOff x="3209925" y="1171575"/>
              <a:chExt cx="5486400" cy="411480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860905E9-703B-B2C2-9AE3-ECB5470496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925" y="1171575"/>
                <a:ext cx="5486400" cy="4114800"/>
              </a:xfrm>
              <a:prstGeom prst="rect">
                <a:avLst/>
              </a:prstGeom>
            </p:spPr>
          </p:pic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12C70104-B8FB-11CC-C27C-A1DDCF10E8B2}"/>
                  </a:ext>
                </a:extLst>
              </p:cNvPr>
              <p:cNvCxnSpPr/>
              <p:nvPr/>
            </p:nvCxnSpPr>
            <p:spPr>
              <a:xfrm>
                <a:off x="3914775" y="4629350"/>
                <a:ext cx="4754880" cy="0"/>
              </a:xfrm>
              <a:prstGeom prst="line">
                <a:avLst/>
              </a:prstGeom>
              <a:ln w="28575">
                <a:solidFill>
                  <a:srgbClr val="3366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318E816-B1EB-4246-5C43-FC68B8663DC3}"/>
                </a:ext>
              </a:extLst>
            </p:cNvPr>
            <p:cNvSpPr txBox="1"/>
            <p:nvPr/>
          </p:nvSpPr>
          <p:spPr>
            <a:xfrm rot="16200000">
              <a:off x="1705812" y="4391997"/>
              <a:ext cx="17902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Magnitude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B1B22FE-4478-DBF4-2526-66C211E029C8}"/>
                </a:ext>
              </a:extLst>
            </p:cNvPr>
            <p:cNvSpPr txBox="1"/>
            <p:nvPr/>
          </p:nvSpPr>
          <p:spPr>
            <a:xfrm>
              <a:off x="3332185" y="5662662"/>
              <a:ext cx="17902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92309ED-04DA-2DF2-6E11-652F84DD4106}"/>
              </a:ext>
            </a:extLst>
          </p:cNvPr>
          <p:cNvSpPr txBox="1"/>
          <p:nvPr/>
        </p:nvSpPr>
        <p:spPr>
          <a:xfrm>
            <a:off x="4105488" y="5064624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3399FF"/>
                </a:solidFill>
              </a:rPr>
              <a:t>Noise threshold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77EC8DD-4A86-2A12-E00A-816C23711C5E}"/>
              </a:ext>
            </a:extLst>
          </p:cNvPr>
          <p:cNvSpPr txBox="1"/>
          <p:nvPr/>
        </p:nvSpPr>
        <p:spPr>
          <a:xfrm rot="16200000">
            <a:off x="5562617" y="4391997"/>
            <a:ext cx="1790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7637AE-CCC7-0C83-17C1-7942A2CF1D6C}"/>
              </a:ext>
            </a:extLst>
          </p:cNvPr>
          <p:cNvSpPr txBox="1"/>
          <p:nvPr/>
        </p:nvSpPr>
        <p:spPr>
          <a:xfrm>
            <a:off x="7188990" y="5662662"/>
            <a:ext cx="1790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603048-722F-9EB7-D1E3-B9555202AFA6}"/>
              </a:ext>
            </a:extLst>
          </p:cNvPr>
          <p:cNvSpPr txBox="1"/>
          <p:nvPr/>
        </p:nvSpPr>
        <p:spPr>
          <a:xfrm>
            <a:off x="7962293" y="476624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3399FF"/>
                </a:solidFill>
              </a:rPr>
              <a:t>Noise threshold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6FE01E7-3825-DA0F-5D39-C81A526D59E3}"/>
              </a:ext>
            </a:extLst>
          </p:cNvPr>
          <p:cNvSpPr txBox="1"/>
          <p:nvPr/>
        </p:nvSpPr>
        <p:spPr>
          <a:xfrm>
            <a:off x="1325479" y="6220950"/>
            <a:ext cx="9541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In the same scene, SNR can be different pixel by pixel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B63076A-535D-D8D9-39EB-2105F14C44B2}"/>
              </a:ext>
            </a:extLst>
          </p:cNvPr>
          <p:cNvCxnSpPr>
            <a:stCxn id="16" idx="4"/>
          </p:cNvCxnSpPr>
          <p:nvPr/>
        </p:nvCxnSpPr>
        <p:spPr>
          <a:xfrm flipH="1">
            <a:off x="4227334" y="1775457"/>
            <a:ext cx="1453077" cy="1742443"/>
          </a:xfrm>
          <a:prstGeom prst="straightConnector1">
            <a:avLst/>
          </a:prstGeom>
          <a:ln w="19050">
            <a:solidFill>
              <a:srgbClr val="00CC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061D133-F702-9906-6494-FE6D5B5BE19A}"/>
              </a:ext>
            </a:extLst>
          </p:cNvPr>
          <p:cNvCxnSpPr>
            <a:stCxn id="17" idx="6"/>
          </p:cNvCxnSpPr>
          <p:nvPr/>
        </p:nvCxnSpPr>
        <p:spPr>
          <a:xfrm>
            <a:off x="6122624" y="1296538"/>
            <a:ext cx="1961515" cy="2220260"/>
          </a:xfrm>
          <a:prstGeom prst="straightConnector1">
            <a:avLst/>
          </a:prstGeom>
          <a:ln w="19050">
            <a:solidFill>
              <a:srgbClr val="00CC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090BAA8-69BB-F69E-955A-DCE57549A804}"/>
              </a:ext>
            </a:extLst>
          </p:cNvPr>
          <p:cNvGrpSpPr/>
          <p:nvPr/>
        </p:nvGrpSpPr>
        <p:grpSpPr>
          <a:xfrm>
            <a:off x="224289" y="5263322"/>
            <a:ext cx="1686462" cy="400110"/>
            <a:chOff x="6497345" y="5459973"/>
            <a:chExt cx="1686462" cy="400110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81EC560-92C1-22D5-2B15-9B9C495E0B15}"/>
                </a:ext>
              </a:extLst>
            </p:cNvPr>
            <p:cNvCxnSpPr>
              <a:cxnSpLocks/>
            </p:cNvCxnSpPr>
            <p:nvPr/>
          </p:nvCxnSpPr>
          <p:spPr>
            <a:xfrm>
              <a:off x="6497345" y="5660028"/>
              <a:ext cx="365760" cy="0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E127B2F-1897-465C-B686-1665B7730FE5}"/>
                </a:ext>
              </a:extLst>
            </p:cNvPr>
            <p:cNvSpPr txBox="1"/>
            <p:nvPr/>
          </p:nvSpPr>
          <p:spPr>
            <a:xfrm>
              <a:off x="6903647" y="5459973"/>
              <a:ext cx="12801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Measured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E292A5F-99B5-201F-AC1A-E7F8E4625A5B}"/>
              </a:ext>
            </a:extLst>
          </p:cNvPr>
          <p:cNvGrpSpPr/>
          <p:nvPr/>
        </p:nvGrpSpPr>
        <p:grpSpPr>
          <a:xfrm>
            <a:off x="224289" y="4864569"/>
            <a:ext cx="2052222" cy="400110"/>
            <a:chOff x="4008194" y="5459973"/>
            <a:chExt cx="2052222" cy="400110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795D1CA-9D73-8ACC-9EC8-D5B4D43AACFB}"/>
                </a:ext>
              </a:extLst>
            </p:cNvPr>
            <p:cNvCxnSpPr>
              <a:cxnSpLocks/>
            </p:cNvCxnSpPr>
            <p:nvPr/>
          </p:nvCxnSpPr>
          <p:spPr>
            <a:xfrm>
              <a:off x="4008194" y="5660028"/>
              <a:ext cx="365760" cy="0"/>
            </a:xfrm>
            <a:prstGeom prst="line">
              <a:avLst/>
            </a:prstGeom>
            <a:ln w="38100">
              <a:solidFill>
                <a:srgbClr val="FF006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B7752F3-9F86-31DC-58B3-EED809F7E357}"/>
                </a:ext>
              </a:extLst>
            </p:cNvPr>
            <p:cNvSpPr txBox="1"/>
            <p:nvPr/>
          </p:nvSpPr>
          <p:spPr>
            <a:xfrm>
              <a:off x="4414496" y="5459973"/>
              <a:ext cx="16459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Ground-truth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B08C3112-D35C-D7E1-BA40-ABC3715EED1D}"/>
              </a:ext>
            </a:extLst>
          </p:cNvPr>
          <p:cNvSpPr txBox="1"/>
          <p:nvPr/>
        </p:nvSpPr>
        <p:spPr>
          <a:xfrm>
            <a:off x="2849066" y="3517275"/>
            <a:ext cx="27639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Relatively high SNR regime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3BF4510-7BFA-581D-A460-13C8B3DEC53D}"/>
              </a:ext>
            </a:extLst>
          </p:cNvPr>
          <p:cNvSpPr txBox="1"/>
          <p:nvPr/>
        </p:nvSpPr>
        <p:spPr>
          <a:xfrm>
            <a:off x="7020192" y="3517275"/>
            <a:ext cx="21274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Very low SNR regime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B39BE5-337C-38FB-684F-3A84E0791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161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BB38B-3296-2B36-C896-C80C9E697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Pilot Signal Estimation: </a:t>
            </a:r>
            <a:r>
              <a:rPr lang="en-US" sz="4400" dirty="0">
                <a:solidFill>
                  <a:schemeClr val="tx1"/>
                </a:solidFill>
              </a:rPr>
              <a:t>Guided Photon Processing</a:t>
            </a:r>
          </a:p>
        </p:txBody>
      </p:sp>
      <p:pic>
        <p:nvPicPr>
          <p:cNvPr id="10" name="Picture 9" descr="A picture containing text, dog, black, red&#10;&#10;Description automatically generated">
            <a:extLst>
              <a:ext uri="{FF2B5EF4-FFF2-40B4-BE49-F238E27FC236}">
                <a16:creationId xmlns:a16="http://schemas.microsoft.com/office/drawing/2014/main" id="{DC11B9A7-066C-EFA2-A6FC-DAEA668C2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519" y="1581723"/>
            <a:ext cx="3446405" cy="3017520"/>
          </a:xfrm>
          <a:prstGeom prst="rect">
            <a:avLst/>
          </a:prstGeom>
        </p:spPr>
      </p:pic>
      <p:pic>
        <p:nvPicPr>
          <p:cNvPr id="11" name="Picture 10" descr="A picture containing indoor&#10;&#10;Description automatically generated">
            <a:extLst>
              <a:ext uri="{FF2B5EF4-FFF2-40B4-BE49-F238E27FC236}">
                <a16:creationId xmlns:a16="http://schemas.microsoft.com/office/drawing/2014/main" id="{7E1D4AF2-B4DC-537D-EA54-C3E0CB9426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1083" y="1810323"/>
            <a:ext cx="3200399" cy="2560320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isometricOffAxis2Left">
              <a:rot lat="0" lon="0" rev="0"/>
            </a:camera>
            <a:lightRig rig="threePt" dir="t"/>
          </a:scene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4BF4724-BD6C-07FC-310D-C2659C6D3844}"/>
              </a:ext>
            </a:extLst>
          </p:cNvPr>
          <p:cNvSpPr txBox="1"/>
          <p:nvPr/>
        </p:nvSpPr>
        <p:spPr>
          <a:xfrm>
            <a:off x="2080913" y="1099155"/>
            <a:ext cx="2825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3D photon cube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6C838C-FB84-497B-4A8F-27B46A68A0F3}"/>
              </a:ext>
            </a:extLst>
          </p:cNvPr>
          <p:cNvSpPr txBox="1"/>
          <p:nvPr/>
        </p:nvSpPr>
        <p:spPr>
          <a:xfrm>
            <a:off x="7513859" y="1099155"/>
            <a:ext cx="2614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2D intensity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EC6804-89ED-467F-40E5-931A2176D4F4}"/>
              </a:ext>
            </a:extLst>
          </p:cNvPr>
          <p:cNvSpPr txBox="1"/>
          <p:nvPr/>
        </p:nvSpPr>
        <p:spPr>
          <a:xfrm>
            <a:off x="3030604" y="5031524"/>
            <a:ext cx="6130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Correlations exist in spatial frequency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63197A0-2F28-1027-71BA-075393492792}"/>
              </a:ext>
            </a:extLst>
          </p:cNvPr>
          <p:cNvSpPr/>
          <p:nvPr/>
        </p:nvSpPr>
        <p:spPr>
          <a:xfrm>
            <a:off x="4152899" y="4656720"/>
            <a:ext cx="3886200" cy="352849"/>
          </a:xfrm>
          <a:custGeom>
            <a:avLst/>
            <a:gdLst>
              <a:gd name="connsiteX0" fmla="*/ 0 w 3886200"/>
              <a:gd name="connsiteY0" fmla="*/ 57150 h 352849"/>
              <a:gd name="connsiteX1" fmla="*/ 2057400 w 3886200"/>
              <a:gd name="connsiteY1" fmla="*/ 352425 h 352849"/>
              <a:gd name="connsiteX2" fmla="*/ 3886200 w 3886200"/>
              <a:gd name="connsiteY2" fmla="*/ 0 h 352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86200" h="352849">
                <a:moveTo>
                  <a:pt x="0" y="57150"/>
                </a:moveTo>
                <a:cubicBezTo>
                  <a:pt x="704850" y="209550"/>
                  <a:pt x="1409700" y="361950"/>
                  <a:pt x="2057400" y="352425"/>
                </a:cubicBezTo>
                <a:cubicBezTo>
                  <a:pt x="2705100" y="342900"/>
                  <a:pt x="3295650" y="171450"/>
                  <a:pt x="3886200" y="0"/>
                </a:cubicBezTo>
              </a:path>
            </a:pathLst>
          </a:custGeom>
          <a:noFill/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7F2D9A-5304-ECD3-215C-D68E92276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8059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BB38B-3296-2B36-C896-C80C9E697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Pilot Signal Estimation: </a:t>
            </a:r>
            <a:r>
              <a:rPr lang="en-US" sz="4400" dirty="0">
                <a:solidFill>
                  <a:schemeClr val="tx1"/>
                </a:solidFill>
              </a:rPr>
              <a:t>Guided Photon Processing</a:t>
            </a:r>
          </a:p>
        </p:txBody>
      </p:sp>
      <p:pic>
        <p:nvPicPr>
          <p:cNvPr id="10" name="Picture 9" descr="A picture containing text, dog, black, red&#10;&#10;Description automatically generated">
            <a:extLst>
              <a:ext uri="{FF2B5EF4-FFF2-40B4-BE49-F238E27FC236}">
                <a16:creationId xmlns:a16="http://schemas.microsoft.com/office/drawing/2014/main" id="{DC11B9A7-066C-EFA2-A6FC-DAEA668C2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519" y="1581723"/>
            <a:ext cx="3446405" cy="3017520"/>
          </a:xfrm>
          <a:prstGeom prst="rect">
            <a:avLst/>
          </a:prstGeom>
        </p:spPr>
      </p:pic>
      <p:pic>
        <p:nvPicPr>
          <p:cNvPr id="11" name="Picture 10" descr="A picture containing indoor&#10;&#10;Description automatically generated">
            <a:extLst>
              <a:ext uri="{FF2B5EF4-FFF2-40B4-BE49-F238E27FC236}">
                <a16:creationId xmlns:a16="http://schemas.microsoft.com/office/drawing/2014/main" id="{7E1D4AF2-B4DC-537D-EA54-C3E0CB9426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1083" y="1810323"/>
            <a:ext cx="3200399" cy="2560320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isometricOffAxis2Left">
              <a:rot lat="0" lon="0" rev="0"/>
            </a:camera>
            <a:lightRig rig="threePt" dir="t"/>
          </a:scene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4BF4724-BD6C-07FC-310D-C2659C6D3844}"/>
              </a:ext>
            </a:extLst>
          </p:cNvPr>
          <p:cNvSpPr txBox="1"/>
          <p:nvPr/>
        </p:nvSpPr>
        <p:spPr>
          <a:xfrm>
            <a:off x="2080913" y="1099155"/>
            <a:ext cx="2825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3D photon cube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6C838C-FB84-497B-4A8F-27B46A68A0F3}"/>
              </a:ext>
            </a:extLst>
          </p:cNvPr>
          <p:cNvSpPr txBox="1"/>
          <p:nvPr/>
        </p:nvSpPr>
        <p:spPr>
          <a:xfrm>
            <a:off x="7513859" y="1099155"/>
            <a:ext cx="2614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2D intensity</a:t>
            </a:r>
          </a:p>
        </p:txBody>
      </p:sp>
      <p:sp>
        <p:nvSpPr>
          <p:cNvPr id="15" name="Cube 14">
            <a:extLst>
              <a:ext uri="{FF2B5EF4-FFF2-40B4-BE49-F238E27FC236}">
                <a16:creationId xmlns:a16="http://schemas.microsoft.com/office/drawing/2014/main" id="{7F4B64CE-3590-18DB-355C-8DC5D6F88F47}"/>
              </a:ext>
            </a:extLst>
          </p:cNvPr>
          <p:cNvSpPr/>
          <p:nvPr/>
        </p:nvSpPr>
        <p:spPr>
          <a:xfrm>
            <a:off x="3319549" y="3069089"/>
            <a:ext cx="829934" cy="900187"/>
          </a:xfrm>
          <a:prstGeom prst="cube">
            <a:avLst>
              <a:gd name="adj" fmla="val 82211"/>
            </a:avLst>
          </a:prstGeom>
          <a:solidFill>
            <a:srgbClr val="00CC00">
              <a:alpha val="29804"/>
            </a:srgbClr>
          </a:solidFill>
          <a:ln w="19050">
            <a:solidFill>
              <a:srgbClr val="00CC00"/>
            </a:solidFill>
          </a:ln>
          <a:scene3d>
            <a:camera prst="isometricOffAxis2Left">
              <a:rot lat="2640000" lon="24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C1EE9C-1CBB-5ECB-2896-78CCD69DA558}"/>
              </a:ext>
            </a:extLst>
          </p:cNvPr>
          <p:cNvSpPr>
            <a:spLocks noChangeAspect="1"/>
          </p:cNvSpPr>
          <p:nvPr/>
        </p:nvSpPr>
        <p:spPr>
          <a:xfrm>
            <a:off x="8945880" y="3373721"/>
            <a:ext cx="173736" cy="173736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C7B30D-C840-174E-3218-F6297AF8CE83}"/>
              </a:ext>
            </a:extLst>
          </p:cNvPr>
          <p:cNvSpPr txBox="1"/>
          <p:nvPr/>
        </p:nvSpPr>
        <p:spPr>
          <a:xfrm>
            <a:off x="2092799" y="5092446"/>
            <a:ext cx="16417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FFT of </a:t>
            </a:r>
          </a:p>
          <a:p>
            <a:pPr algn="ctr"/>
            <a:r>
              <a:rPr lang="en-US" sz="2400" dirty="0"/>
              <a:t>3D </a:t>
            </a:r>
            <a:r>
              <a:rPr lang="en-US" sz="2400" dirty="0" err="1"/>
              <a:t>cubelet</a:t>
            </a:r>
            <a:endParaRPr lang="en-US" sz="24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D6CAF04-5852-C510-72DB-038651F054D2}"/>
              </a:ext>
            </a:extLst>
          </p:cNvPr>
          <p:cNvGrpSpPr>
            <a:grpSpLocks noChangeAspect="1"/>
          </p:cNvGrpSpPr>
          <p:nvPr/>
        </p:nvGrpSpPr>
        <p:grpSpPr>
          <a:xfrm>
            <a:off x="4536220" y="4715465"/>
            <a:ext cx="1280160" cy="1280160"/>
            <a:chOff x="4499747" y="4331368"/>
            <a:chExt cx="1920240" cy="1920240"/>
          </a:xfrm>
        </p:grpSpPr>
        <p:sp>
          <p:nvSpPr>
            <p:cNvPr id="4" name="Cube 3">
              <a:extLst>
                <a:ext uri="{FF2B5EF4-FFF2-40B4-BE49-F238E27FC236}">
                  <a16:creationId xmlns:a16="http://schemas.microsoft.com/office/drawing/2014/main" id="{166F5AF0-F7EB-1D72-DB99-C06B08B13CCF}"/>
                </a:ext>
              </a:extLst>
            </p:cNvPr>
            <p:cNvSpPr/>
            <p:nvPr/>
          </p:nvSpPr>
          <p:spPr>
            <a:xfrm>
              <a:off x="4499747" y="4331368"/>
              <a:ext cx="1920240" cy="1920240"/>
            </a:xfrm>
            <a:prstGeom prst="cube">
              <a:avLst>
                <a:gd name="adj" fmla="val 23632"/>
              </a:avLst>
            </a:prstGeom>
            <a:solidFill>
              <a:srgbClr val="3D26A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6DA5105-8C8C-F2F7-AF95-F15D602A8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03317" y="4788568"/>
              <a:ext cx="1463040" cy="14630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AE273151-F9AF-47D1-C5F4-F2B0CBB44E94}"/>
                </a:ext>
              </a:extLst>
            </p:cNvPr>
            <p:cNvSpPr/>
            <p:nvPr/>
          </p:nvSpPr>
          <p:spPr>
            <a:xfrm>
              <a:off x="4499747" y="4694237"/>
              <a:ext cx="274659" cy="88900"/>
            </a:xfrm>
            <a:prstGeom prst="parallelogram">
              <a:avLst>
                <a:gd name="adj" fmla="val 105358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AB095F0-A56E-A722-8E8B-64360E3BC7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5621" y="5020265"/>
            <a:ext cx="975360" cy="9753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FC1129A-DAB7-AE05-D83C-7F2754324134}"/>
              </a:ext>
            </a:extLst>
          </p:cNvPr>
          <p:cNvSpPr txBox="1"/>
          <p:nvPr/>
        </p:nvSpPr>
        <p:spPr>
          <a:xfrm>
            <a:off x="8331415" y="5092446"/>
            <a:ext cx="16417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FFT of </a:t>
            </a:r>
          </a:p>
          <a:p>
            <a:pPr algn="ctr"/>
            <a:r>
              <a:rPr lang="en-US" sz="2400" dirty="0"/>
              <a:t>2D patch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316244C-8E34-0240-885E-DBB730377261}"/>
              </a:ext>
            </a:extLst>
          </p:cNvPr>
          <p:cNvGrpSpPr/>
          <p:nvPr/>
        </p:nvGrpSpPr>
        <p:grpSpPr>
          <a:xfrm>
            <a:off x="2992308" y="6110290"/>
            <a:ext cx="5867364" cy="747710"/>
            <a:chOff x="2992308" y="6110290"/>
            <a:chExt cx="5867364" cy="747710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E1C0711-1D98-8931-0BED-28CC2553394B}"/>
                </a:ext>
              </a:extLst>
            </p:cNvPr>
            <p:cNvSpPr txBox="1"/>
            <p:nvPr/>
          </p:nvSpPr>
          <p:spPr>
            <a:xfrm>
              <a:off x="2992308" y="6396335"/>
              <a:ext cx="58673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Similar spatial frequency distributions</a:t>
              </a: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099532E-B797-BFD7-F830-892E78378CA8}"/>
                </a:ext>
              </a:extLst>
            </p:cNvPr>
            <p:cNvSpPr/>
            <p:nvPr/>
          </p:nvSpPr>
          <p:spPr>
            <a:xfrm>
              <a:off x="5054453" y="6110290"/>
              <a:ext cx="1743075" cy="247665"/>
            </a:xfrm>
            <a:custGeom>
              <a:avLst/>
              <a:gdLst>
                <a:gd name="connsiteX0" fmla="*/ 0 w 1743075"/>
                <a:gd name="connsiteY0" fmla="*/ 9525 h 247665"/>
                <a:gd name="connsiteX1" fmla="*/ 904875 w 1743075"/>
                <a:gd name="connsiteY1" fmla="*/ 247650 h 247665"/>
                <a:gd name="connsiteX2" fmla="*/ 1743075 w 1743075"/>
                <a:gd name="connsiteY2" fmla="*/ 0 h 247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43075" h="247665">
                  <a:moveTo>
                    <a:pt x="0" y="9525"/>
                  </a:moveTo>
                  <a:cubicBezTo>
                    <a:pt x="307181" y="129381"/>
                    <a:pt x="614363" y="249237"/>
                    <a:pt x="904875" y="247650"/>
                  </a:cubicBezTo>
                  <a:cubicBezTo>
                    <a:pt x="1195387" y="246063"/>
                    <a:pt x="1469231" y="123031"/>
                    <a:pt x="1743075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C90B820F-AB96-9472-46A7-78E30A59FDDE}"/>
              </a:ext>
            </a:extLst>
          </p:cNvPr>
          <p:cNvSpPr/>
          <p:nvPr/>
        </p:nvSpPr>
        <p:spPr>
          <a:xfrm>
            <a:off x="2494812" y="3752850"/>
            <a:ext cx="2003039" cy="1438275"/>
          </a:xfrm>
          <a:custGeom>
            <a:avLst/>
            <a:gdLst>
              <a:gd name="connsiteX0" fmla="*/ 877038 w 1820013"/>
              <a:gd name="connsiteY0" fmla="*/ 0 h 1438275"/>
              <a:gd name="connsiteX1" fmla="*/ 29313 w 1820013"/>
              <a:gd name="connsiteY1" fmla="*/ 876300 h 1438275"/>
              <a:gd name="connsiteX2" fmla="*/ 1820013 w 1820013"/>
              <a:gd name="connsiteY2" fmla="*/ 1438275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0013" h="1438275">
                <a:moveTo>
                  <a:pt x="877038" y="0"/>
                </a:moveTo>
                <a:cubicBezTo>
                  <a:pt x="374594" y="318294"/>
                  <a:pt x="-127849" y="636588"/>
                  <a:pt x="29313" y="876300"/>
                </a:cubicBezTo>
                <a:cubicBezTo>
                  <a:pt x="186475" y="1116012"/>
                  <a:pt x="1003244" y="1277143"/>
                  <a:pt x="1820013" y="1438275"/>
                </a:cubicBezTo>
              </a:path>
            </a:pathLst>
          </a:custGeom>
          <a:noFill/>
          <a:ln>
            <a:solidFill>
              <a:srgbClr val="00CC00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69A10396-2896-AB88-AEFB-572047D9B7BC}"/>
              </a:ext>
            </a:extLst>
          </p:cNvPr>
          <p:cNvSpPr/>
          <p:nvPr/>
        </p:nvSpPr>
        <p:spPr>
          <a:xfrm>
            <a:off x="7350981" y="3467100"/>
            <a:ext cx="1678719" cy="1924050"/>
          </a:xfrm>
          <a:custGeom>
            <a:avLst/>
            <a:gdLst>
              <a:gd name="connsiteX0" fmla="*/ 1495425 w 1495425"/>
              <a:gd name="connsiteY0" fmla="*/ 0 h 1924050"/>
              <a:gd name="connsiteX1" fmla="*/ 1219200 w 1495425"/>
              <a:gd name="connsiteY1" fmla="*/ 1419225 h 1924050"/>
              <a:gd name="connsiteX2" fmla="*/ 0 w 1495425"/>
              <a:gd name="connsiteY2" fmla="*/ 1924050 h 192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5425" h="1924050">
                <a:moveTo>
                  <a:pt x="1495425" y="0"/>
                </a:moveTo>
                <a:cubicBezTo>
                  <a:pt x="1481931" y="549275"/>
                  <a:pt x="1468437" y="1098550"/>
                  <a:pt x="1219200" y="1419225"/>
                </a:cubicBezTo>
                <a:cubicBezTo>
                  <a:pt x="969963" y="1739900"/>
                  <a:pt x="484981" y="1831975"/>
                  <a:pt x="0" y="1924050"/>
                </a:cubicBezTo>
              </a:path>
            </a:pathLst>
          </a:custGeom>
          <a:noFill/>
          <a:ln>
            <a:solidFill>
              <a:srgbClr val="00CC00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F069E-C3E4-213A-077A-587016FEC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3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  <p:bldP spid="36" grpId="0"/>
      <p:bldP spid="39" grpId="0" animBg="1"/>
      <p:bldP spid="4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927B426-CE08-EE35-F8BE-25B306AA67F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7164" y="1581723"/>
            <a:ext cx="3449760" cy="30175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ABB38B-3296-2B36-C896-C80C9E697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Pilot Signal Estimation: </a:t>
            </a:r>
            <a:r>
              <a:rPr lang="en-US" sz="4400" dirty="0">
                <a:solidFill>
                  <a:schemeClr val="tx1"/>
                </a:solidFill>
              </a:rPr>
              <a:t>Guided Photon Processing</a:t>
            </a:r>
          </a:p>
        </p:txBody>
      </p:sp>
      <p:pic>
        <p:nvPicPr>
          <p:cNvPr id="11" name="Picture 10" descr="A picture containing indoor&#10;&#10;Description automatically generated">
            <a:extLst>
              <a:ext uri="{FF2B5EF4-FFF2-40B4-BE49-F238E27FC236}">
                <a16:creationId xmlns:a16="http://schemas.microsoft.com/office/drawing/2014/main" id="{7E1D4AF2-B4DC-537D-EA54-C3E0CB9426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1083" y="1810323"/>
            <a:ext cx="3200399" cy="2560320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isometricOffAxis2Left">
              <a:rot lat="0" lon="0" rev="0"/>
            </a:camera>
            <a:lightRig rig="threePt" dir="t"/>
          </a:scene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4BF4724-BD6C-07FC-310D-C2659C6D3844}"/>
              </a:ext>
            </a:extLst>
          </p:cNvPr>
          <p:cNvSpPr txBox="1"/>
          <p:nvPr/>
        </p:nvSpPr>
        <p:spPr>
          <a:xfrm>
            <a:off x="2080913" y="1099155"/>
            <a:ext cx="2825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Noisy measurement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6C838C-FB84-497B-4A8F-27B46A68A0F3}"/>
              </a:ext>
            </a:extLst>
          </p:cNvPr>
          <p:cNvSpPr txBox="1"/>
          <p:nvPr/>
        </p:nvSpPr>
        <p:spPr>
          <a:xfrm>
            <a:off x="7513859" y="1099155"/>
            <a:ext cx="2614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2D intensity</a:t>
            </a:r>
          </a:p>
        </p:txBody>
      </p:sp>
      <p:sp>
        <p:nvSpPr>
          <p:cNvPr id="15" name="Cube 14">
            <a:extLst>
              <a:ext uri="{FF2B5EF4-FFF2-40B4-BE49-F238E27FC236}">
                <a16:creationId xmlns:a16="http://schemas.microsoft.com/office/drawing/2014/main" id="{7F4B64CE-3590-18DB-355C-8DC5D6F88F47}"/>
              </a:ext>
            </a:extLst>
          </p:cNvPr>
          <p:cNvSpPr/>
          <p:nvPr/>
        </p:nvSpPr>
        <p:spPr>
          <a:xfrm>
            <a:off x="3319549" y="3069089"/>
            <a:ext cx="829934" cy="900187"/>
          </a:xfrm>
          <a:prstGeom prst="cube">
            <a:avLst>
              <a:gd name="adj" fmla="val 82211"/>
            </a:avLst>
          </a:prstGeom>
          <a:solidFill>
            <a:srgbClr val="00CC00">
              <a:alpha val="29804"/>
            </a:srgbClr>
          </a:solidFill>
          <a:ln w="19050">
            <a:solidFill>
              <a:srgbClr val="00CC00"/>
            </a:solidFill>
          </a:ln>
          <a:scene3d>
            <a:camera prst="isometricOffAxis2Left">
              <a:rot lat="2640000" lon="24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C1EE9C-1CBB-5ECB-2896-78CCD69DA558}"/>
              </a:ext>
            </a:extLst>
          </p:cNvPr>
          <p:cNvSpPr>
            <a:spLocks noChangeAspect="1"/>
          </p:cNvSpPr>
          <p:nvPr/>
        </p:nvSpPr>
        <p:spPr>
          <a:xfrm>
            <a:off x="8945880" y="3373721"/>
            <a:ext cx="173736" cy="173736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C7B30D-C840-174E-3218-F6297AF8CE83}"/>
              </a:ext>
            </a:extLst>
          </p:cNvPr>
          <p:cNvSpPr txBox="1"/>
          <p:nvPr/>
        </p:nvSpPr>
        <p:spPr>
          <a:xfrm>
            <a:off x="2092799" y="5092446"/>
            <a:ext cx="16417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FFT of </a:t>
            </a:r>
          </a:p>
          <a:p>
            <a:pPr algn="ctr"/>
            <a:r>
              <a:rPr lang="en-US" sz="2400" dirty="0"/>
              <a:t>3D </a:t>
            </a:r>
            <a:r>
              <a:rPr lang="en-US" sz="2400" dirty="0" err="1"/>
              <a:t>cubelet</a:t>
            </a:r>
            <a:endParaRPr lang="en-US" sz="2400" dirty="0"/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166F5AF0-F7EB-1D72-DB99-C06B08B13CCF}"/>
              </a:ext>
            </a:extLst>
          </p:cNvPr>
          <p:cNvSpPr/>
          <p:nvPr/>
        </p:nvSpPr>
        <p:spPr>
          <a:xfrm>
            <a:off x="4536220" y="4715465"/>
            <a:ext cx="1280160" cy="1280160"/>
          </a:xfrm>
          <a:prstGeom prst="cube">
            <a:avLst>
              <a:gd name="adj" fmla="val 23632"/>
            </a:avLst>
          </a:prstGeom>
          <a:solidFill>
            <a:srgbClr val="3D26A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AE273151-F9AF-47D1-C5F4-F2B0CBB44E94}"/>
              </a:ext>
            </a:extLst>
          </p:cNvPr>
          <p:cNvSpPr/>
          <p:nvPr/>
        </p:nvSpPr>
        <p:spPr>
          <a:xfrm>
            <a:off x="4536220" y="4957378"/>
            <a:ext cx="183106" cy="59267"/>
          </a:xfrm>
          <a:prstGeom prst="parallelogram">
            <a:avLst>
              <a:gd name="adj" fmla="val 105358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B095F0-A56E-A722-8E8B-64360E3BC7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5621" y="5020265"/>
            <a:ext cx="975360" cy="9753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FC1129A-DAB7-AE05-D83C-7F2754324134}"/>
              </a:ext>
            </a:extLst>
          </p:cNvPr>
          <p:cNvSpPr txBox="1"/>
          <p:nvPr/>
        </p:nvSpPr>
        <p:spPr>
          <a:xfrm>
            <a:off x="8331415" y="5092446"/>
            <a:ext cx="16417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FFT of </a:t>
            </a:r>
          </a:p>
          <a:p>
            <a:pPr algn="ctr"/>
            <a:r>
              <a:rPr lang="en-US" sz="2400" dirty="0"/>
              <a:t>2D patch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F099532E-B797-BFD7-F830-892E78378CA8}"/>
              </a:ext>
            </a:extLst>
          </p:cNvPr>
          <p:cNvSpPr/>
          <p:nvPr/>
        </p:nvSpPr>
        <p:spPr>
          <a:xfrm>
            <a:off x="5054453" y="6110290"/>
            <a:ext cx="1743075" cy="247665"/>
          </a:xfrm>
          <a:custGeom>
            <a:avLst/>
            <a:gdLst>
              <a:gd name="connsiteX0" fmla="*/ 0 w 1743075"/>
              <a:gd name="connsiteY0" fmla="*/ 9525 h 247665"/>
              <a:gd name="connsiteX1" fmla="*/ 904875 w 1743075"/>
              <a:gd name="connsiteY1" fmla="*/ 247650 h 247665"/>
              <a:gd name="connsiteX2" fmla="*/ 1743075 w 1743075"/>
              <a:gd name="connsiteY2" fmla="*/ 0 h 247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43075" h="247665">
                <a:moveTo>
                  <a:pt x="0" y="9525"/>
                </a:moveTo>
                <a:cubicBezTo>
                  <a:pt x="307181" y="129381"/>
                  <a:pt x="614363" y="249237"/>
                  <a:pt x="904875" y="247650"/>
                </a:cubicBezTo>
                <a:cubicBezTo>
                  <a:pt x="1195387" y="246063"/>
                  <a:pt x="1469231" y="123031"/>
                  <a:pt x="1743075" y="0"/>
                </a:cubicBezTo>
              </a:path>
            </a:pathLst>
          </a:custGeom>
          <a:noFill/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C90B820F-AB96-9472-46A7-78E30A59FDDE}"/>
              </a:ext>
            </a:extLst>
          </p:cNvPr>
          <p:cNvSpPr/>
          <p:nvPr/>
        </p:nvSpPr>
        <p:spPr>
          <a:xfrm>
            <a:off x="2494812" y="3752850"/>
            <a:ext cx="2003039" cy="1438275"/>
          </a:xfrm>
          <a:custGeom>
            <a:avLst/>
            <a:gdLst>
              <a:gd name="connsiteX0" fmla="*/ 877038 w 1820013"/>
              <a:gd name="connsiteY0" fmla="*/ 0 h 1438275"/>
              <a:gd name="connsiteX1" fmla="*/ 29313 w 1820013"/>
              <a:gd name="connsiteY1" fmla="*/ 876300 h 1438275"/>
              <a:gd name="connsiteX2" fmla="*/ 1820013 w 1820013"/>
              <a:gd name="connsiteY2" fmla="*/ 1438275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0013" h="1438275">
                <a:moveTo>
                  <a:pt x="877038" y="0"/>
                </a:moveTo>
                <a:cubicBezTo>
                  <a:pt x="374594" y="318294"/>
                  <a:pt x="-127849" y="636588"/>
                  <a:pt x="29313" y="876300"/>
                </a:cubicBezTo>
                <a:cubicBezTo>
                  <a:pt x="186475" y="1116012"/>
                  <a:pt x="1003244" y="1277143"/>
                  <a:pt x="1820013" y="1438275"/>
                </a:cubicBezTo>
              </a:path>
            </a:pathLst>
          </a:custGeom>
          <a:noFill/>
          <a:ln>
            <a:solidFill>
              <a:srgbClr val="00CC00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69A10396-2896-AB88-AEFB-572047D9B7BC}"/>
              </a:ext>
            </a:extLst>
          </p:cNvPr>
          <p:cNvSpPr/>
          <p:nvPr/>
        </p:nvSpPr>
        <p:spPr>
          <a:xfrm>
            <a:off x="7350981" y="3467100"/>
            <a:ext cx="1678719" cy="1924050"/>
          </a:xfrm>
          <a:custGeom>
            <a:avLst/>
            <a:gdLst>
              <a:gd name="connsiteX0" fmla="*/ 1495425 w 1495425"/>
              <a:gd name="connsiteY0" fmla="*/ 0 h 1924050"/>
              <a:gd name="connsiteX1" fmla="*/ 1219200 w 1495425"/>
              <a:gd name="connsiteY1" fmla="*/ 1419225 h 1924050"/>
              <a:gd name="connsiteX2" fmla="*/ 0 w 1495425"/>
              <a:gd name="connsiteY2" fmla="*/ 1924050 h 192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5425" h="1924050">
                <a:moveTo>
                  <a:pt x="1495425" y="0"/>
                </a:moveTo>
                <a:cubicBezTo>
                  <a:pt x="1481931" y="549275"/>
                  <a:pt x="1468437" y="1098550"/>
                  <a:pt x="1219200" y="1419225"/>
                </a:cubicBezTo>
                <a:cubicBezTo>
                  <a:pt x="969963" y="1739900"/>
                  <a:pt x="484981" y="1831975"/>
                  <a:pt x="0" y="1924050"/>
                </a:cubicBezTo>
              </a:path>
            </a:pathLst>
          </a:custGeom>
          <a:noFill/>
          <a:ln>
            <a:solidFill>
              <a:srgbClr val="00CC00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B128F266-D312-DF63-CF85-BDBCEC5F2C07}"/>
              </a:ext>
            </a:extLst>
          </p:cNvPr>
          <p:cNvPicPr>
            <a:picLocks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8600" y="5020265"/>
            <a:ext cx="978408" cy="97840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ADD015-F947-743C-4B0A-6FA96EB8B69D}"/>
              </a:ext>
            </a:extLst>
          </p:cNvPr>
          <p:cNvSpPr txBox="1"/>
          <p:nvPr/>
        </p:nvSpPr>
        <p:spPr>
          <a:xfrm>
            <a:off x="2992308" y="6396335"/>
            <a:ext cx="5867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Similar spatial frequency distributions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1AAB41-5E87-2CF2-6E90-861ED384A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2500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old&#10;&#10;Description automatically generated">
            <a:extLst>
              <a:ext uri="{FF2B5EF4-FFF2-40B4-BE49-F238E27FC236}">
                <a16:creationId xmlns:a16="http://schemas.microsoft.com/office/drawing/2014/main" id="{7A41E4D8-7519-0780-DE65-3474D3988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1083" y="1810323"/>
            <a:ext cx="3204232" cy="25603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927B426-CE08-EE35-F8BE-25B306AA67F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7164" y="1581723"/>
            <a:ext cx="3449760" cy="30175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ABB38B-3296-2B36-C896-C80C9E697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Pilot Signal Estimation: </a:t>
            </a:r>
            <a:r>
              <a:rPr lang="en-US" sz="4400" dirty="0">
                <a:solidFill>
                  <a:schemeClr val="tx1"/>
                </a:solidFill>
              </a:rPr>
              <a:t>Guided Photon Processing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BF4724-BD6C-07FC-310D-C2659C6D3844}"/>
              </a:ext>
            </a:extLst>
          </p:cNvPr>
          <p:cNvSpPr txBox="1"/>
          <p:nvPr/>
        </p:nvSpPr>
        <p:spPr>
          <a:xfrm>
            <a:off x="2080913" y="1099155"/>
            <a:ext cx="2825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Noisy measurement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6C838C-FB84-497B-4A8F-27B46A68A0F3}"/>
              </a:ext>
            </a:extLst>
          </p:cNvPr>
          <p:cNvSpPr txBox="1"/>
          <p:nvPr/>
        </p:nvSpPr>
        <p:spPr>
          <a:xfrm>
            <a:off x="7513859" y="1099155"/>
            <a:ext cx="2614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Pseudo intensity</a:t>
            </a:r>
          </a:p>
        </p:txBody>
      </p:sp>
      <p:sp>
        <p:nvSpPr>
          <p:cNvPr id="15" name="Cube 14">
            <a:extLst>
              <a:ext uri="{FF2B5EF4-FFF2-40B4-BE49-F238E27FC236}">
                <a16:creationId xmlns:a16="http://schemas.microsoft.com/office/drawing/2014/main" id="{7F4B64CE-3590-18DB-355C-8DC5D6F88F47}"/>
              </a:ext>
            </a:extLst>
          </p:cNvPr>
          <p:cNvSpPr/>
          <p:nvPr/>
        </p:nvSpPr>
        <p:spPr>
          <a:xfrm>
            <a:off x="3319549" y="3069089"/>
            <a:ext cx="829934" cy="900187"/>
          </a:xfrm>
          <a:prstGeom prst="cube">
            <a:avLst>
              <a:gd name="adj" fmla="val 82211"/>
            </a:avLst>
          </a:prstGeom>
          <a:solidFill>
            <a:srgbClr val="00CC00">
              <a:alpha val="29804"/>
            </a:srgbClr>
          </a:solidFill>
          <a:ln w="19050">
            <a:solidFill>
              <a:srgbClr val="00CC00"/>
            </a:solidFill>
          </a:ln>
          <a:scene3d>
            <a:camera prst="isometricOffAxis2Left">
              <a:rot lat="2640000" lon="24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C1EE9C-1CBB-5ECB-2896-78CCD69DA558}"/>
              </a:ext>
            </a:extLst>
          </p:cNvPr>
          <p:cNvSpPr>
            <a:spLocks noChangeAspect="1"/>
          </p:cNvSpPr>
          <p:nvPr/>
        </p:nvSpPr>
        <p:spPr>
          <a:xfrm>
            <a:off x="8945880" y="3373721"/>
            <a:ext cx="173736" cy="173736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C7B30D-C840-174E-3218-F6297AF8CE83}"/>
              </a:ext>
            </a:extLst>
          </p:cNvPr>
          <p:cNvSpPr txBox="1"/>
          <p:nvPr/>
        </p:nvSpPr>
        <p:spPr>
          <a:xfrm>
            <a:off x="2092799" y="5092446"/>
            <a:ext cx="16417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FFT of </a:t>
            </a:r>
          </a:p>
          <a:p>
            <a:pPr algn="ctr"/>
            <a:r>
              <a:rPr lang="en-US" sz="2400" dirty="0"/>
              <a:t>3D </a:t>
            </a:r>
            <a:r>
              <a:rPr lang="en-US" sz="2400" dirty="0" err="1"/>
              <a:t>cubelet</a:t>
            </a:r>
            <a:endParaRPr lang="en-US" sz="2400" dirty="0"/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166F5AF0-F7EB-1D72-DB99-C06B08B13CCF}"/>
              </a:ext>
            </a:extLst>
          </p:cNvPr>
          <p:cNvSpPr/>
          <p:nvPr/>
        </p:nvSpPr>
        <p:spPr>
          <a:xfrm>
            <a:off x="4536220" y="4715465"/>
            <a:ext cx="1280160" cy="1280160"/>
          </a:xfrm>
          <a:prstGeom prst="cube">
            <a:avLst>
              <a:gd name="adj" fmla="val 23632"/>
            </a:avLst>
          </a:prstGeom>
          <a:solidFill>
            <a:srgbClr val="3D26A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AE273151-F9AF-47D1-C5F4-F2B0CBB44E94}"/>
              </a:ext>
            </a:extLst>
          </p:cNvPr>
          <p:cNvSpPr/>
          <p:nvPr/>
        </p:nvSpPr>
        <p:spPr>
          <a:xfrm>
            <a:off x="4536220" y="4957378"/>
            <a:ext cx="183106" cy="59267"/>
          </a:xfrm>
          <a:prstGeom prst="parallelogram">
            <a:avLst>
              <a:gd name="adj" fmla="val 105358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FC1129A-DAB7-AE05-D83C-7F2754324134}"/>
              </a:ext>
            </a:extLst>
          </p:cNvPr>
          <p:cNvSpPr txBox="1"/>
          <p:nvPr/>
        </p:nvSpPr>
        <p:spPr>
          <a:xfrm>
            <a:off x="8331415" y="5092446"/>
            <a:ext cx="16417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FFT of </a:t>
            </a:r>
          </a:p>
          <a:p>
            <a:pPr algn="ctr"/>
            <a:r>
              <a:rPr lang="en-US" sz="2400" dirty="0"/>
              <a:t>2D patch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F099532E-B797-BFD7-F830-892E78378CA8}"/>
              </a:ext>
            </a:extLst>
          </p:cNvPr>
          <p:cNvSpPr/>
          <p:nvPr/>
        </p:nvSpPr>
        <p:spPr>
          <a:xfrm>
            <a:off x="5054453" y="6110290"/>
            <a:ext cx="1743075" cy="247665"/>
          </a:xfrm>
          <a:custGeom>
            <a:avLst/>
            <a:gdLst>
              <a:gd name="connsiteX0" fmla="*/ 0 w 1743075"/>
              <a:gd name="connsiteY0" fmla="*/ 9525 h 247665"/>
              <a:gd name="connsiteX1" fmla="*/ 904875 w 1743075"/>
              <a:gd name="connsiteY1" fmla="*/ 247650 h 247665"/>
              <a:gd name="connsiteX2" fmla="*/ 1743075 w 1743075"/>
              <a:gd name="connsiteY2" fmla="*/ 0 h 247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43075" h="247665">
                <a:moveTo>
                  <a:pt x="0" y="9525"/>
                </a:moveTo>
                <a:cubicBezTo>
                  <a:pt x="307181" y="129381"/>
                  <a:pt x="614363" y="249237"/>
                  <a:pt x="904875" y="247650"/>
                </a:cubicBezTo>
                <a:cubicBezTo>
                  <a:pt x="1195387" y="246063"/>
                  <a:pt x="1469231" y="123031"/>
                  <a:pt x="1743075" y="0"/>
                </a:cubicBezTo>
              </a:path>
            </a:pathLst>
          </a:custGeom>
          <a:noFill/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C90B820F-AB96-9472-46A7-78E30A59FDDE}"/>
              </a:ext>
            </a:extLst>
          </p:cNvPr>
          <p:cNvSpPr/>
          <p:nvPr/>
        </p:nvSpPr>
        <p:spPr>
          <a:xfrm>
            <a:off x="2494812" y="3752850"/>
            <a:ext cx="2003039" cy="1438275"/>
          </a:xfrm>
          <a:custGeom>
            <a:avLst/>
            <a:gdLst>
              <a:gd name="connsiteX0" fmla="*/ 877038 w 1820013"/>
              <a:gd name="connsiteY0" fmla="*/ 0 h 1438275"/>
              <a:gd name="connsiteX1" fmla="*/ 29313 w 1820013"/>
              <a:gd name="connsiteY1" fmla="*/ 876300 h 1438275"/>
              <a:gd name="connsiteX2" fmla="*/ 1820013 w 1820013"/>
              <a:gd name="connsiteY2" fmla="*/ 1438275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0013" h="1438275">
                <a:moveTo>
                  <a:pt x="877038" y="0"/>
                </a:moveTo>
                <a:cubicBezTo>
                  <a:pt x="374594" y="318294"/>
                  <a:pt x="-127849" y="636588"/>
                  <a:pt x="29313" y="876300"/>
                </a:cubicBezTo>
                <a:cubicBezTo>
                  <a:pt x="186475" y="1116012"/>
                  <a:pt x="1003244" y="1277143"/>
                  <a:pt x="1820013" y="1438275"/>
                </a:cubicBezTo>
              </a:path>
            </a:pathLst>
          </a:custGeom>
          <a:noFill/>
          <a:ln>
            <a:solidFill>
              <a:srgbClr val="00CC00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69A10396-2896-AB88-AEFB-572047D9B7BC}"/>
              </a:ext>
            </a:extLst>
          </p:cNvPr>
          <p:cNvSpPr/>
          <p:nvPr/>
        </p:nvSpPr>
        <p:spPr>
          <a:xfrm>
            <a:off x="7350981" y="3467100"/>
            <a:ext cx="1678719" cy="1924050"/>
          </a:xfrm>
          <a:custGeom>
            <a:avLst/>
            <a:gdLst>
              <a:gd name="connsiteX0" fmla="*/ 1495425 w 1495425"/>
              <a:gd name="connsiteY0" fmla="*/ 0 h 1924050"/>
              <a:gd name="connsiteX1" fmla="*/ 1219200 w 1495425"/>
              <a:gd name="connsiteY1" fmla="*/ 1419225 h 1924050"/>
              <a:gd name="connsiteX2" fmla="*/ 0 w 1495425"/>
              <a:gd name="connsiteY2" fmla="*/ 1924050 h 192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5425" h="1924050">
                <a:moveTo>
                  <a:pt x="1495425" y="0"/>
                </a:moveTo>
                <a:cubicBezTo>
                  <a:pt x="1481931" y="549275"/>
                  <a:pt x="1468437" y="1098550"/>
                  <a:pt x="1219200" y="1419225"/>
                </a:cubicBezTo>
                <a:cubicBezTo>
                  <a:pt x="969963" y="1739900"/>
                  <a:pt x="484981" y="1831975"/>
                  <a:pt x="0" y="1924050"/>
                </a:cubicBezTo>
              </a:path>
            </a:pathLst>
          </a:custGeom>
          <a:noFill/>
          <a:ln>
            <a:solidFill>
              <a:srgbClr val="00CC00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B128F266-D312-DF63-CF85-BDBCEC5F2C07}"/>
              </a:ext>
            </a:extLst>
          </p:cNvPr>
          <p:cNvPicPr>
            <a:picLocks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8600" y="5020265"/>
            <a:ext cx="978408" cy="97840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28D39DC3-6D59-898B-256C-1A5FCDE68D2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5621" y="5020265"/>
            <a:ext cx="978408" cy="978408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8E7B471-0773-0FB3-322D-85AAD9D5424F}"/>
              </a:ext>
            </a:extLst>
          </p:cNvPr>
          <p:cNvGrpSpPr/>
          <p:nvPr/>
        </p:nvGrpSpPr>
        <p:grpSpPr>
          <a:xfrm>
            <a:off x="5408426" y="2761026"/>
            <a:ext cx="1621155" cy="503760"/>
            <a:chOff x="5408426" y="2761026"/>
            <a:chExt cx="1621155" cy="5037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FDCA1B03-E470-18C7-1D52-FC03AAEF2EF8}"/>
                    </a:ext>
                  </a:extLst>
                </p:cNvPr>
                <p:cNvSpPr txBox="1"/>
                <p:nvPr/>
              </p:nvSpPr>
              <p:spPr>
                <a:xfrm>
                  <a:off x="5408426" y="2761026"/>
                  <a:ext cx="1621155" cy="43088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200" dirty="0"/>
                    <a:t>Sum along </a:t>
                  </a:r>
                  <a14:m>
                    <m:oMath xmlns:m="http://schemas.openxmlformats.org/officeDocument/2006/math"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FDCA1B03-E470-18C7-1D52-FC03AAEF2E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08426" y="2761026"/>
                  <a:ext cx="1621155" cy="430887"/>
                </a:xfrm>
                <a:prstGeom prst="rect">
                  <a:avLst/>
                </a:prstGeom>
                <a:blipFill>
                  <a:blip r:embed="rId7"/>
                  <a:stretch>
                    <a:fillRect l="-2632" t="-9859" b="-267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348D603-3F1E-25B7-8869-5C8200B973FF}"/>
                </a:ext>
              </a:extLst>
            </p:cNvPr>
            <p:cNvCxnSpPr>
              <a:cxnSpLocks/>
            </p:cNvCxnSpPr>
            <p:nvPr/>
          </p:nvCxnSpPr>
          <p:spPr>
            <a:xfrm>
              <a:off x="5602986" y="3264786"/>
              <a:ext cx="1232034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18AC8B2-F221-A617-6B5C-B1D5EFB186F0}"/>
              </a:ext>
            </a:extLst>
          </p:cNvPr>
          <p:cNvSpPr txBox="1"/>
          <p:nvPr/>
        </p:nvSpPr>
        <p:spPr>
          <a:xfrm>
            <a:off x="2992308" y="6396335"/>
            <a:ext cx="5867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Similar spatial frequency distributions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6999052-BCBC-9230-94C5-1AFE7DD9072D}"/>
              </a:ext>
            </a:extLst>
          </p:cNvPr>
          <p:cNvCxnSpPr>
            <a:cxnSpLocks/>
          </p:cNvCxnSpPr>
          <p:nvPr/>
        </p:nvCxnSpPr>
        <p:spPr>
          <a:xfrm rot="360000" flipH="1" flipV="1">
            <a:off x="1277074" y="1657111"/>
            <a:ext cx="365760" cy="0"/>
          </a:xfrm>
          <a:prstGeom prst="line">
            <a:avLst/>
          </a:prstGeom>
          <a:ln w="12700">
            <a:solidFill>
              <a:schemeClr val="tx1"/>
            </a:solidFill>
            <a:headEnd type="stealth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A7E348-10C2-17F6-9733-2A3340604507}"/>
              </a:ext>
            </a:extLst>
          </p:cNvPr>
          <p:cNvCxnSpPr>
            <a:cxnSpLocks/>
          </p:cNvCxnSpPr>
          <p:nvPr/>
        </p:nvCxnSpPr>
        <p:spPr>
          <a:xfrm rot="3360000">
            <a:off x="1429690" y="1352985"/>
            <a:ext cx="0" cy="365760"/>
          </a:xfrm>
          <a:prstGeom prst="line">
            <a:avLst/>
          </a:prstGeom>
          <a:ln w="12700">
            <a:solidFill>
              <a:schemeClr val="tx1"/>
            </a:solidFill>
            <a:headEnd type="stealth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641507E-7F0D-6E53-CF33-E63D8E7398AC}"/>
              </a:ext>
            </a:extLst>
          </p:cNvPr>
          <p:cNvCxnSpPr>
            <a:cxnSpLocks/>
          </p:cNvCxnSpPr>
          <p:nvPr/>
        </p:nvCxnSpPr>
        <p:spPr>
          <a:xfrm>
            <a:off x="1278076" y="1636261"/>
            <a:ext cx="0" cy="36576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8F2BDAE-F91E-9013-9774-3081D382F598}"/>
                  </a:ext>
                </a:extLst>
              </p:cNvPr>
              <p:cNvSpPr txBox="1"/>
              <p:nvPr/>
            </p:nvSpPr>
            <p:spPr>
              <a:xfrm>
                <a:off x="1174905" y="1970055"/>
                <a:ext cx="20633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8F2BDAE-F91E-9013-9774-3081D382F5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4905" y="1970055"/>
                <a:ext cx="206339" cy="307777"/>
              </a:xfrm>
              <a:prstGeom prst="rect">
                <a:avLst/>
              </a:prstGeom>
              <a:blipFill>
                <a:blip r:embed="rId8"/>
                <a:stretch>
                  <a:fillRect l="-29412" r="-29412" b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09D4291-AA15-7C21-49F5-54D34DA4B4CD}"/>
                  </a:ext>
                </a:extLst>
              </p:cNvPr>
              <p:cNvSpPr txBox="1"/>
              <p:nvPr/>
            </p:nvSpPr>
            <p:spPr>
              <a:xfrm>
                <a:off x="1586395" y="1223589"/>
                <a:ext cx="16498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09D4291-AA15-7C21-49F5-54D34DA4B4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6395" y="1223589"/>
                <a:ext cx="164982" cy="307777"/>
              </a:xfrm>
              <a:prstGeom prst="rect">
                <a:avLst/>
              </a:prstGeom>
              <a:blipFill>
                <a:blip r:embed="rId9"/>
                <a:stretch>
                  <a:fillRect l="-29630" r="-29630"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9AF6C1D-10AD-48B7-DEDA-23DF4148F259}"/>
                  </a:ext>
                </a:extLst>
              </p:cNvPr>
              <p:cNvSpPr txBox="1"/>
              <p:nvPr/>
            </p:nvSpPr>
            <p:spPr>
              <a:xfrm>
                <a:off x="1659846" y="1531366"/>
                <a:ext cx="20172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9AF6C1D-10AD-48B7-DEDA-23DF4148F2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9846" y="1531366"/>
                <a:ext cx="201722" cy="307777"/>
              </a:xfrm>
              <a:prstGeom prst="rect">
                <a:avLst/>
              </a:prstGeom>
              <a:blipFill>
                <a:blip r:embed="rId10"/>
                <a:stretch>
                  <a:fillRect l="-15152" r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7E3752BF-5382-8820-3313-2DFF4B40B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192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E7D1C-F899-5986-89DA-F173BE41A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Measurable Property: </a:t>
            </a:r>
            <a:r>
              <a:rPr lang="en-US" dirty="0">
                <a:solidFill>
                  <a:schemeClr val="tx1"/>
                </a:solidFill>
              </a:rPr>
              <a:t>Fluorescence Lifetime </a:t>
            </a:r>
            <a:endParaRPr lang="en-US" dirty="0"/>
          </a:p>
        </p:txBody>
      </p:sp>
      <p:pic>
        <p:nvPicPr>
          <p:cNvPr id="3" name="Picture 2" descr="A white light in a black box&#10;&#10;Description automatically generated">
            <a:extLst>
              <a:ext uri="{FF2B5EF4-FFF2-40B4-BE49-F238E27FC236}">
                <a16:creationId xmlns:a16="http://schemas.microsoft.com/office/drawing/2014/main" id="{51C79ED7-CBAD-A4F3-634E-B5A8973B42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960" y="1766985"/>
            <a:ext cx="3703795" cy="384048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AB4D7FB-EDCA-6382-656E-649D97C80EEB}"/>
              </a:ext>
            </a:extLst>
          </p:cNvPr>
          <p:cNvCxnSpPr>
            <a:cxnSpLocks/>
          </p:cNvCxnSpPr>
          <p:nvPr/>
        </p:nvCxnSpPr>
        <p:spPr>
          <a:xfrm rot="360000" flipH="1" flipV="1">
            <a:off x="1106615" y="1810009"/>
            <a:ext cx="457200" cy="0"/>
          </a:xfrm>
          <a:prstGeom prst="line">
            <a:avLst/>
          </a:prstGeom>
          <a:ln w="12700">
            <a:solidFill>
              <a:schemeClr val="tx1"/>
            </a:solidFill>
            <a:headEnd type="stealth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644026D-D46A-4B33-33D4-F3A5EEB4B933}"/>
              </a:ext>
            </a:extLst>
          </p:cNvPr>
          <p:cNvCxnSpPr>
            <a:cxnSpLocks/>
          </p:cNvCxnSpPr>
          <p:nvPr/>
        </p:nvCxnSpPr>
        <p:spPr>
          <a:xfrm rot="3360000">
            <a:off x="1297385" y="1431483"/>
            <a:ext cx="0" cy="457200"/>
          </a:xfrm>
          <a:prstGeom prst="line">
            <a:avLst/>
          </a:prstGeom>
          <a:ln w="12700">
            <a:solidFill>
              <a:schemeClr val="tx1"/>
            </a:solidFill>
            <a:headEnd type="stealth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1302AF2-5799-B51D-5BD0-B5510501314A}"/>
              </a:ext>
            </a:extLst>
          </p:cNvPr>
          <p:cNvCxnSpPr>
            <a:cxnSpLocks/>
          </p:cNvCxnSpPr>
          <p:nvPr/>
        </p:nvCxnSpPr>
        <p:spPr>
          <a:xfrm>
            <a:off x="1107867" y="1784380"/>
            <a:ext cx="0" cy="45720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A7F5734-D495-8898-11FD-5D295429D095}"/>
                  </a:ext>
                </a:extLst>
              </p:cNvPr>
              <p:cNvSpPr txBox="1"/>
              <p:nvPr/>
            </p:nvSpPr>
            <p:spPr>
              <a:xfrm>
                <a:off x="1004696" y="2267156"/>
                <a:ext cx="20633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A7F5734-D495-8898-11FD-5D295429D0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696" y="2267156"/>
                <a:ext cx="206339" cy="307777"/>
              </a:xfrm>
              <a:prstGeom prst="rect">
                <a:avLst/>
              </a:prstGeom>
              <a:blipFill>
                <a:blip r:embed="rId5"/>
                <a:stretch>
                  <a:fillRect l="-29412" r="-29412" b="-2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E3D435F-45D4-B1F7-15B7-9B2F0BE2CE48}"/>
                  </a:ext>
                </a:extLst>
              </p:cNvPr>
              <p:cNvSpPr txBox="1"/>
              <p:nvPr/>
            </p:nvSpPr>
            <p:spPr>
              <a:xfrm>
                <a:off x="1521035" y="1269387"/>
                <a:ext cx="16498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E3D435F-45D4-B1F7-15B7-9B2F0BE2CE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1035" y="1269387"/>
                <a:ext cx="164982" cy="307777"/>
              </a:xfrm>
              <a:prstGeom prst="rect">
                <a:avLst/>
              </a:prstGeom>
              <a:blipFill>
                <a:blip r:embed="rId6"/>
                <a:stretch>
                  <a:fillRect l="-29630" r="-29630"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A29FFEE-2BB5-24C0-DD57-DC1A4F6DD9BA}"/>
                  </a:ext>
                </a:extLst>
              </p:cNvPr>
              <p:cNvSpPr txBox="1"/>
              <p:nvPr/>
            </p:nvSpPr>
            <p:spPr>
              <a:xfrm>
                <a:off x="1604915" y="1680016"/>
                <a:ext cx="20172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A29FFEE-2BB5-24C0-DD57-DC1A4F6DD9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4915" y="1680016"/>
                <a:ext cx="201722" cy="307777"/>
              </a:xfrm>
              <a:prstGeom prst="rect">
                <a:avLst/>
              </a:prstGeom>
              <a:blipFill>
                <a:blip r:embed="rId7"/>
                <a:stretch>
                  <a:fillRect l="-15152" r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rrow: Right 10">
            <a:extLst>
              <a:ext uri="{FF2B5EF4-FFF2-40B4-BE49-F238E27FC236}">
                <a16:creationId xmlns:a16="http://schemas.microsoft.com/office/drawing/2014/main" id="{52C3F9ED-3EC2-B3BC-3A00-7F16AEB35448}"/>
              </a:ext>
            </a:extLst>
          </p:cNvPr>
          <p:cNvSpPr/>
          <p:nvPr/>
        </p:nvSpPr>
        <p:spPr>
          <a:xfrm>
            <a:off x="5990122" y="3012707"/>
            <a:ext cx="519764" cy="1289786"/>
          </a:xfrm>
          <a:prstGeom prst="righ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E524166-F4D9-B5C5-AFE8-716817B9224C}"/>
              </a:ext>
            </a:extLst>
          </p:cNvPr>
          <p:cNvGrpSpPr/>
          <p:nvPr/>
        </p:nvGrpSpPr>
        <p:grpSpPr>
          <a:xfrm>
            <a:off x="6870482" y="1281509"/>
            <a:ext cx="3824943" cy="4526011"/>
            <a:chOff x="6870482" y="1281509"/>
            <a:chExt cx="3824943" cy="4526011"/>
          </a:xfrm>
        </p:grpSpPr>
        <p:pic>
          <p:nvPicPr>
            <p:cNvPr id="13" name="Picture 12" descr="A picture containing dark, ocean floor&#10;&#10;Description automatically generated">
              <a:extLst>
                <a:ext uri="{FF2B5EF4-FFF2-40B4-BE49-F238E27FC236}">
                  <a16:creationId xmlns:a16="http://schemas.microsoft.com/office/drawing/2014/main" id="{8A048A13-3137-CD05-CF1B-FC571133F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72560" y="1714500"/>
              <a:ext cx="3429000" cy="3429000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3D1C489-AFAF-F84D-1354-2EAA157AAB8E}"/>
                </a:ext>
              </a:extLst>
            </p:cNvPr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 rot="5400000">
              <a:off x="8705229" y="3591333"/>
              <a:ext cx="155448" cy="3429000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944FC20-94E8-0700-981F-06EC4C110EB7}"/>
                </a:ext>
              </a:extLst>
            </p:cNvPr>
            <p:cNvSpPr txBox="1"/>
            <p:nvPr/>
          </p:nvSpPr>
          <p:spPr>
            <a:xfrm>
              <a:off x="7950431" y="5407410"/>
              <a:ext cx="17227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Lifetime (ns)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EDFC69D2-A340-1213-84C5-8B6C774E0870}"/>
                    </a:ext>
                  </a:extLst>
                </p:cNvPr>
                <p:cNvSpPr txBox="1"/>
                <p:nvPr/>
              </p:nvSpPr>
              <p:spPr>
                <a:xfrm>
                  <a:off x="6870482" y="5460933"/>
                  <a:ext cx="395942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1.5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EDFC69D2-A340-1213-84C5-8B6C774E08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70482" y="5460933"/>
                  <a:ext cx="395942" cy="307777"/>
                </a:xfrm>
                <a:prstGeom prst="rect">
                  <a:avLst/>
                </a:prstGeom>
                <a:blipFill>
                  <a:blip r:embed="rId10"/>
                  <a:stretch>
                    <a:fillRect l="-13846" r="-15385" b="-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794FED22-0D62-5281-EFA7-0633569CA726}"/>
                    </a:ext>
                  </a:extLst>
                </p:cNvPr>
                <p:cNvSpPr txBox="1"/>
                <p:nvPr/>
              </p:nvSpPr>
              <p:spPr>
                <a:xfrm>
                  <a:off x="10299483" y="5460933"/>
                  <a:ext cx="395942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3.4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794FED22-0D62-5281-EFA7-0633569CA7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99483" y="5460933"/>
                  <a:ext cx="395942" cy="307777"/>
                </a:xfrm>
                <a:prstGeom prst="rect">
                  <a:avLst/>
                </a:prstGeom>
                <a:blipFill>
                  <a:blip r:embed="rId11"/>
                  <a:stretch>
                    <a:fillRect l="-15625" r="-15625" b="-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8AC0500-22EF-1082-B428-C8BDD593FB52}"/>
                </a:ext>
              </a:extLst>
            </p:cNvPr>
            <p:cNvSpPr txBox="1"/>
            <p:nvPr/>
          </p:nvSpPr>
          <p:spPr>
            <a:xfrm>
              <a:off x="7059186" y="1281509"/>
              <a:ext cx="34924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cs typeface="Arial" panose="020B0604020202020204" pitchFamily="34" charset="0"/>
                </a:rPr>
                <a:t>Lifetime image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943D820-9674-3CBD-46DB-EC80F7E14BE9}"/>
              </a:ext>
            </a:extLst>
          </p:cNvPr>
          <p:cNvSpPr txBox="1"/>
          <p:nvPr/>
        </p:nvSpPr>
        <p:spPr>
          <a:xfrm>
            <a:off x="1880165" y="1281509"/>
            <a:ext cx="349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cs typeface="Arial" panose="020B0604020202020204" pitchFamily="34" charset="0"/>
              </a:rPr>
              <a:t>3D photon transient cube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CEB4AD-2B29-8CDD-EE89-0B7BB10B0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12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2806BBCD-4D9A-DF03-0518-79D7D017C9D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0421" y="4712417"/>
            <a:ext cx="978408" cy="9784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A picture containing text, old&#10;&#10;Description automatically generated">
            <a:extLst>
              <a:ext uri="{FF2B5EF4-FFF2-40B4-BE49-F238E27FC236}">
                <a16:creationId xmlns:a16="http://schemas.microsoft.com/office/drawing/2014/main" id="{7A41E4D8-7519-0780-DE65-3474D39888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1083" y="1810323"/>
            <a:ext cx="3204232" cy="25603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927B426-CE08-EE35-F8BE-25B306AA67F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7164" y="1581723"/>
            <a:ext cx="3449760" cy="30175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ABB38B-3296-2B36-C896-C80C9E697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Pilot Signal Estimation: </a:t>
            </a:r>
            <a:r>
              <a:rPr lang="en-US" sz="4400" dirty="0">
                <a:solidFill>
                  <a:schemeClr val="tx1"/>
                </a:solidFill>
              </a:rPr>
              <a:t>Guided Photon Processing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BF4724-BD6C-07FC-310D-C2659C6D3844}"/>
              </a:ext>
            </a:extLst>
          </p:cNvPr>
          <p:cNvSpPr txBox="1"/>
          <p:nvPr/>
        </p:nvSpPr>
        <p:spPr>
          <a:xfrm>
            <a:off x="2080913" y="1099155"/>
            <a:ext cx="2825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Noisy measurement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6C838C-FB84-497B-4A8F-27B46A68A0F3}"/>
              </a:ext>
            </a:extLst>
          </p:cNvPr>
          <p:cNvSpPr txBox="1"/>
          <p:nvPr/>
        </p:nvSpPr>
        <p:spPr>
          <a:xfrm>
            <a:off x="7513859" y="1099155"/>
            <a:ext cx="2614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Pseudo intensity</a:t>
            </a:r>
          </a:p>
        </p:txBody>
      </p:sp>
      <p:sp>
        <p:nvSpPr>
          <p:cNvPr id="15" name="Cube 14">
            <a:extLst>
              <a:ext uri="{FF2B5EF4-FFF2-40B4-BE49-F238E27FC236}">
                <a16:creationId xmlns:a16="http://schemas.microsoft.com/office/drawing/2014/main" id="{7F4B64CE-3590-18DB-355C-8DC5D6F88F47}"/>
              </a:ext>
            </a:extLst>
          </p:cNvPr>
          <p:cNvSpPr/>
          <p:nvPr/>
        </p:nvSpPr>
        <p:spPr>
          <a:xfrm>
            <a:off x="3319549" y="3069089"/>
            <a:ext cx="829934" cy="900187"/>
          </a:xfrm>
          <a:prstGeom prst="cube">
            <a:avLst>
              <a:gd name="adj" fmla="val 82211"/>
            </a:avLst>
          </a:prstGeom>
          <a:solidFill>
            <a:srgbClr val="00CC00">
              <a:alpha val="29804"/>
            </a:srgbClr>
          </a:solidFill>
          <a:ln w="19050">
            <a:solidFill>
              <a:srgbClr val="00CC00"/>
            </a:solidFill>
          </a:ln>
          <a:scene3d>
            <a:camera prst="isometricOffAxis2Left">
              <a:rot lat="2640000" lon="24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C1EE9C-1CBB-5ECB-2896-78CCD69DA558}"/>
              </a:ext>
            </a:extLst>
          </p:cNvPr>
          <p:cNvSpPr>
            <a:spLocks noChangeAspect="1"/>
          </p:cNvSpPr>
          <p:nvPr/>
        </p:nvSpPr>
        <p:spPr>
          <a:xfrm>
            <a:off x="8945880" y="3373721"/>
            <a:ext cx="173736" cy="173736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C7B30D-C840-174E-3218-F6297AF8CE83}"/>
              </a:ext>
            </a:extLst>
          </p:cNvPr>
          <p:cNvSpPr txBox="1"/>
          <p:nvPr/>
        </p:nvSpPr>
        <p:spPr>
          <a:xfrm>
            <a:off x="2092799" y="5092446"/>
            <a:ext cx="16417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FFT of </a:t>
            </a:r>
          </a:p>
          <a:p>
            <a:pPr algn="ctr"/>
            <a:r>
              <a:rPr lang="en-US" sz="2400" dirty="0"/>
              <a:t>3D </a:t>
            </a:r>
            <a:r>
              <a:rPr lang="en-US" sz="2400" dirty="0" err="1"/>
              <a:t>cubelet</a:t>
            </a:r>
            <a:endParaRPr lang="en-US" sz="2400" dirty="0"/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166F5AF0-F7EB-1D72-DB99-C06B08B13CCF}"/>
              </a:ext>
            </a:extLst>
          </p:cNvPr>
          <p:cNvSpPr/>
          <p:nvPr/>
        </p:nvSpPr>
        <p:spPr>
          <a:xfrm>
            <a:off x="4536220" y="4715465"/>
            <a:ext cx="1280160" cy="1280160"/>
          </a:xfrm>
          <a:prstGeom prst="cube">
            <a:avLst>
              <a:gd name="adj" fmla="val 23632"/>
            </a:avLst>
          </a:prstGeom>
          <a:solidFill>
            <a:srgbClr val="3D26A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AE273151-F9AF-47D1-C5F4-F2B0CBB44E94}"/>
              </a:ext>
            </a:extLst>
          </p:cNvPr>
          <p:cNvSpPr/>
          <p:nvPr/>
        </p:nvSpPr>
        <p:spPr>
          <a:xfrm>
            <a:off x="4536220" y="4957378"/>
            <a:ext cx="183106" cy="59267"/>
          </a:xfrm>
          <a:prstGeom prst="parallelogram">
            <a:avLst>
              <a:gd name="adj" fmla="val 105358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FC1129A-DAB7-AE05-D83C-7F2754324134}"/>
              </a:ext>
            </a:extLst>
          </p:cNvPr>
          <p:cNvSpPr txBox="1"/>
          <p:nvPr/>
        </p:nvSpPr>
        <p:spPr>
          <a:xfrm>
            <a:off x="8331415" y="5092446"/>
            <a:ext cx="16417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FFT of </a:t>
            </a:r>
          </a:p>
          <a:p>
            <a:pPr algn="ctr"/>
            <a:r>
              <a:rPr lang="en-US" sz="2400" dirty="0"/>
              <a:t>2D patch</a:t>
            </a: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C90B820F-AB96-9472-46A7-78E30A59FDDE}"/>
              </a:ext>
            </a:extLst>
          </p:cNvPr>
          <p:cNvSpPr/>
          <p:nvPr/>
        </p:nvSpPr>
        <p:spPr>
          <a:xfrm>
            <a:off x="2494812" y="3752850"/>
            <a:ext cx="2003039" cy="1438275"/>
          </a:xfrm>
          <a:custGeom>
            <a:avLst/>
            <a:gdLst>
              <a:gd name="connsiteX0" fmla="*/ 877038 w 1820013"/>
              <a:gd name="connsiteY0" fmla="*/ 0 h 1438275"/>
              <a:gd name="connsiteX1" fmla="*/ 29313 w 1820013"/>
              <a:gd name="connsiteY1" fmla="*/ 876300 h 1438275"/>
              <a:gd name="connsiteX2" fmla="*/ 1820013 w 1820013"/>
              <a:gd name="connsiteY2" fmla="*/ 1438275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0013" h="1438275">
                <a:moveTo>
                  <a:pt x="877038" y="0"/>
                </a:moveTo>
                <a:cubicBezTo>
                  <a:pt x="374594" y="318294"/>
                  <a:pt x="-127849" y="636588"/>
                  <a:pt x="29313" y="876300"/>
                </a:cubicBezTo>
                <a:cubicBezTo>
                  <a:pt x="186475" y="1116012"/>
                  <a:pt x="1003244" y="1277143"/>
                  <a:pt x="1820013" y="1438275"/>
                </a:cubicBezTo>
              </a:path>
            </a:pathLst>
          </a:custGeom>
          <a:noFill/>
          <a:ln>
            <a:solidFill>
              <a:srgbClr val="00CC00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69A10396-2896-AB88-AEFB-572047D9B7BC}"/>
              </a:ext>
            </a:extLst>
          </p:cNvPr>
          <p:cNvSpPr/>
          <p:nvPr/>
        </p:nvSpPr>
        <p:spPr>
          <a:xfrm>
            <a:off x="7350981" y="3467100"/>
            <a:ext cx="1678719" cy="1924050"/>
          </a:xfrm>
          <a:custGeom>
            <a:avLst/>
            <a:gdLst>
              <a:gd name="connsiteX0" fmla="*/ 1495425 w 1495425"/>
              <a:gd name="connsiteY0" fmla="*/ 0 h 1924050"/>
              <a:gd name="connsiteX1" fmla="*/ 1219200 w 1495425"/>
              <a:gd name="connsiteY1" fmla="*/ 1419225 h 1924050"/>
              <a:gd name="connsiteX2" fmla="*/ 0 w 1495425"/>
              <a:gd name="connsiteY2" fmla="*/ 1924050 h 192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5425" h="1924050">
                <a:moveTo>
                  <a:pt x="1495425" y="0"/>
                </a:moveTo>
                <a:cubicBezTo>
                  <a:pt x="1481931" y="549275"/>
                  <a:pt x="1468437" y="1098550"/>
                  <a:pt x="1219200" y="1419225"/>
                </a:cubicBezTo>
                <a:cubicBezTo>
                  <a:pt x="969963" y="1739900"/>
                  <a:pt x="484981" y="1831975"/>
                  <a:pt x="0" y="1924050"/>
                </a:cubicBezTo>
              </a:path>
            </a:pathLst>
          </a:custGeom>
          <a:noFill/>
          <a:ln>
            <a:solidFill>
              <a:srgbClr val="00CC00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B128F266-D312-DF63-CF85-BDBCEC5F2C07}"/>
              </a:ext>
            </a:extLst>
          </p:cNvPr>
          <p:cNvPicPr>
            <a:picLocks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8600" y="5020265"/>
            <a:ext cx="978408" cy="97840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28D39DC3-6D59-898B-256C-1A5FCDE68D2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5621" y="5020265"/>
            <a:ext cx="978408" cy="978408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8E7B471-0773-0FB3-322D-85AAD9D5424F}"/>
              </a:ext>
            </a:extLst>
          </p:cNvPr>
          <p:cNvGrpSpPr/>
          <p:nvPr/>
        </p:nvGrpSpPr>
        <p:grpSpPr>
          <a:xfrm>
            <a:off x="5408426" y="2761026"/>
            <a:ext cx="1621155" cy="503760"/>
            <a:chOff x="5408426" y="2761026"/>
            <a:chExt cx="1621155" cy="5037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FDCA1B03-E470-18C7-1D52-FC03AAEF2EF8}"/>
                    </a:ext>
                  </a:extLst>
                </p:cNvPr>
                <p:cNvSpPr txBox="1"/>
                <p:nvPr/>
              </p:nvSpPr>
              <p:spPr>
                <a:xfrm>
                  <a:off x="5408426" y="2761026"/>
                  <a:ext cx="1621155" cy="43088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200" dirty="0"/>
                    <a:t>Sum along </a:t>
                  </a:r>
                  <a14:m>
                    <m:oMath xmlns:m="http://schemas.openxmlformats.org/officeDocument/2006/math"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FDCA1B03-E470-18C7-1D52-FC03AAEF2E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08426" y="2761026"/>
                  <a:ext cx="1621155" cy="430887"/>
                </a:xfrm>
                <a:prstGeom prst="rect">
                  <a:avLst/>
                </a:prstGeom>
                <a:blipFill>
                  <a:blip r:embed="rId7"/>
                  <a:stretch>
                    <a:fillRect l="-2632" t="-9859" b="-267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348D603-3F1E-25B7-8869-5C8200B973FF}"/>
                </a:ext>
              </a:extLst>
            </p:cNvPr>
            <p:cNvCxnSpPr>
              <a:cxnSpLocks/>
            </p:cNvCxnSpPr>
            <p:nvPr/>
          </p:nvCxnSpPr>
          <p:spPr>
            <a:xfrm>
              <a:off x="5602986" y="3264786"/>
              <a:ext cx="1232034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7E7D32-28D6-8B59-104A-77822E255F22}"/>
                  </a:ext>
                </a:extLst>
              </p:cNvPr>
              <p:cNvSpPr txBox="1"/>
              <p:nvPr/>
            </p:nvSpPr>
            <p:spPr>
              <a:xfrm>
                <a:off x="5854749" y="5047769"/>
                <a:ext cx="48250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7E7D32-28D6-8B59-104A-77822E255F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4749" y="5047769"/>
                <a:ext cx="482504" cy="61555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470506B-92A4-699B-50B1-80D017CAD780}"/>
                  </a:ext>
                </a:extLst>
              </p:cNvPr>
              <p:cNvSpPr txBox="1"/>
              <p:nvPr/>
            </p:nvSpPr>
            <p:spPr>
              <a:xfrm rot="16200000" flipH="1">
                <a:off x="6313815" y="4597299"/>
                <a:ext cx="34624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⋱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470506B-92A4-699B-50B1-80D017CAD7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 flipH="1">
                <a:off x="6313815" y="4597299"/>
                <a:ext cx="346249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567413A-D78D-C31F-F395-45800AC6C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2748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927B426-CE08-EE35-F8BE-25B306AA67F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7164" y="1581723"/>
            <a:ext cx="3449760" cy="30175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ABB38B-3296-2B36-C896-C80C9E697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Pilot Signal Estimation: </a:t>
            </a:r>
            <a:r>
              <a:rPr lang="en-US" sz="4400" dirty="0">
                <a:solidFill>
                  <a:schemeClr val="tx1"/>
                </a:solidFill>
              </a:rPr>
              <a:t>Guided Photon Processing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BF4724-BD6C-07FC-310D-C2659C6D3844}"/>
              </a:ext>
            </a:extLst>
          </p:cNvPr>
          <p:cNvSpPr txBox="1"/>
          <p:nvPr/>
        </p:nvSpPr>
        <p:spPr>
          <a:xfrm>
            <a:off x="2080913" y="1099155"/>
            <a:ext cx="2825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Noisy measurement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6C838C-FB84-497B-4A8F-27B46A68A0F3}"/>
              </a:ext>
            </a:extLst>
          </p:cNvPr>
          <p:cNvSpPr txBox="1"/>
          <p:nvPr/>
        </p:nvSpPr>
        <p:spPr>
          <a:xfrm>
            <a:off x="7408476" y="1099155"/>
            <a:ext cx="2825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Estimated pilot signal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0259BE63-CF11-C170-A44B-97AAFF3BAD31}"/>
              </a:ext>
            </a:extLst>
          </p:cNvPr>
          <p:cNvPicPr>
            <a:picLocks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7639" y="1581723"/>
            <a:ext cx="3447288" cy="3017520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DC21DAA8-D110-4F30-16E4-9F5C82383657}"/>
              </a:ext>
            </a:extLst>
          </p:cNvPr>
          <p:cNvSpPr/>
          <p:nvPr/>
        </p:nvSpPr>
        <p:spPr>
          <a:xfrm>
            <a:off x="5863704" y="2486548"/>
            <a:ext cx="464592" cy="1207871"/>
          </a:xfrm>
          <a:prstGeom prst="rightArrow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FAC716-5357-564C-0134-B03D3801E45F}"/>
              </a:ext>
            </a:extLst>
          </p:cNvPr>
          <p:cNvSpPr txBox="1"/>
          <p:nvPr/>
        </p:nvSpPr>
        <p:spPr>
          <a:xfrm>
            <a:off x="4052753" y="5014667"/>
            <a:ext cx="4086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Guided photon processing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6C775F-5A39-B77F-FE68-C04CA88EE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5802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BB38B-3296-2B36-C896-C80C9E697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Pilot Signal Estimation: </a:t>
            </a:r>
            <a:r>
              <a:rPr lang="en-US" sz="4400" dirty="0">
                <a:solidFill>
                  <a:schemeClr val="tx1"/>
                </a:solidFill>
              </a:rPr>
              <a:t>Guided Photon Processing</a:t>
            </a:r>
          </a:p>
        </p:txBody>
      </p:sp>
      <p:pic>
        <p:nvPicPr>
          <p:cNvPr id="7" name="Picture 6" descr="A green and pink graph&#10;&#10;Description automatically generated">
            <a:extLst>
              <a:ext uri="{FF2B5EF4-FFF2-40B4-BE49-F238E27FC236}">
                <a16:creationId xmlns:a16="http://schemas.microsoft.com/office/drawing/2014/main" id="{17B4D11D-42A0-412F-C973-9113A61C8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675" y="3853189"/>
            <a:ext cx="4595744" cy="2286000"/>
          </a:xfrm>
          <a:prstGeom prst="rect">
            <a:avLst/>
          </a:prstGeom>
        </p:spPr>
      </p:pic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753045FF-8CE8-D39A-6FFD-201F8ED43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3691" y="2474368"/>
            <a:ext cx="2857500" cy="2286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CCA69274-B98C-F854-87CF-D9124443C8D2}"/>
              </a:ext>
            </a:extLst>
          </p:cNvPr>
          <p:cNvSpPr/>
          <p:nvPr/>
        </p:nvSpPr>
        <p:spPr>
          <a:xfrm rot="2765952">
            <a:off x="3232931" y="2727901"/>
            <a:ext cx="137160" cy="137160"/>
          </a:xfrm>
          <a:prstGeom prst="ellipse">
            <a:avLst/>
          </a:prstGeom>
          <a:solidFill>
            <a:srgbClr val="00C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126568-F3E6-F773-6CEA-372B6FE3CDBF}"/>
              </a:ext>
            </a:extLst>
          </p:cNvPr>
          <p:cNvSpPr txBox="1"/>
          <p:nvPr/>
        </p:nvSpPr>
        <p:spPr>
          <a:xfrm>
            <a:off x="1493582" y="1945593"/>
            <a:ext cx="2352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Very low SNR regime</a:t>
            </a:r>
          </a:p>
        </p:txBody>
      </p:sp>
      <p:pic>
        <p:nvPicPr>
          <p:cNvPr id="5" name="Picture 4" descr="A green and pink lines&#10;&#10;Description automatically generated">
            <a:extLst>
              <a:ext uri="{FF2B5EF4-FFF2-40B4-BE49-F238E27FC236}">
                <a16:creationId xmlns:a16="http://schemas.microsoft.com/office/drawing/2014/main" id="{5EFDE401-2A9E-71BC-C662-9B410AF776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675" y="1027723"/>
            <a:ext cx="4595744" cy="2286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F4353A-DE5B-EE79-296B-3F5EB821741B}"/>
              </a:ext>
            </a:extLst>
          </p:cNvPr>
          <p:cNvSpPr txBox="1"/>
          <p:nvPr/>
        </p:nvSpPr>
        <p:spPr>
          <a:xfrm rot="16200000">
            <a:off x="5025769" y="1931693"/>
            <a:ext cx="1790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76E197-6E5B-838E-7B30-8F5FE79250F4}"/>
              </a:ext>
            </a:extLst>
          </p:cNvPr>
          <p:cNvSpPr txBox="1"/>
          <p:nvPr/>
        </p:nvSpPr>
        <p:spPr>
          <a:xfrm>
            <a:off x="7000885" y="3033741"/>
            <a:ext cx="1790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5F9F05-862A-13F6-B8EB-A64DC62ED907}"/>
              </a:ext>
            </a:extLst>
          </p:cNvPr>
          <p:cNvSpPr txBox="1"/>
          <p:nvPr/>
        </p:nvSpPr>
        <p:spPr>
          <a:xfrm>
            <a:off x="7000885" y="791902"/>
            <a:ext cx="1790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6699FF"/>
                </a:solidFill>
              </a:rPr>
              <a:t>Thresholding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DA2A8D-860C-901B-3553-820A2178E04E}"/>
              </a:ext>
            </a:extLst>
          </p:cNvPr>
          <p:cNvSpPr txBox="1"/>
          <p:nvPr/>
        </p:nvSpPr>
        <p:spPr>
          <a:xfrm rot="16200000">
            <a:off x="5025769" y="4757159"/>
            <a:ext cx="1790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25E930-D209-57E6-F9BF-CD3E002B5392}"/>
              </a:ext>
            </a:extLst>
          </p:cNvPr>
          <p:cNvSpPr txBox="1"/>
          <p:nvPr/>
        </p:nvSpPr>
        <p:spPr>
          <a:xfrm>
            <a:off x="7000885" y="5859207"/>
            <a:ext cx="1790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6CB6D9-C6B8-F835-70D7-BFEA9FD1C318}"/>
              </a:ext>
            </a:extLst>
          </p:cNvPr>
          <p:cNvSpPr txBox="1"/>
          <p:nvPr/>
        </p:nvSpPr>
        <p:spPr>
          <a:xfrm>
            <a:off x="6378974" y="3617368"/>
            <a:ext cx="3034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6699FF"/>
                </a:solidFill>
              </a:rPr>
              <a:t>Guided photon processing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FBD337B-1B33-F259-215F-6F7E4770D6A5}"/>
              </a:ext>
            </a:extLst>
          </p:cNvPr>
          <p:cNvCxnSpPr>
            <a:cxnSpLocks/>
            <a:endCxn id="10" idx="0"/>
          </p:cNvCxnSpPr>
          <p:nvPr/>
        </p:nvCxnSpPr>
        <p:spPr>
          <a:xfrm flipV="1">
            <a:off x="3368834" y="2131748"/>
            <a:ext cx="2352030" cy="664733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AA7B4D6-FB51-ECEF-E489-886714CA9B00}"/>
              </a:ext>
            </a:extLst>
          </p:cNvPr>
          <p:cNvCxnSpPr>
            <a:cxnSpLocks/>
            <a:stCxn id="9" idx="7"/>
            <a:endCxn id="16" idx="0"/>
          </p:cNvCxnSpPr>
          <p:nvPr/>
        </p:nvCxnSpPr>
        <p:spPr>
          <a:xfrm>
            <a:off x="3370078" y="2797797"/>
            <a:ext cx="2350786" cy="2159417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269BF53-04C9-2DD0-398F-6B555FE0307C}"/>
              </a:ext>
            </a:extLst>
          </p:cNvPr>
          <p:cNvSpPr txBox="1"/>
          <p:nvPr/>
        </p:nvSpPr>
        <p:spPr>
          <a:xfrm>
            <a:off x="431934" y="6211224"/>
            <a:ext cx="11328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Guided photon processing works better in very low SNR regimes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505A166-733E-5459-11FE-3A18AAFDF1D8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2669738" y="2345703"/>
            <a:ext cx="574236" cy="401498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6754DF9-AC54-282A-02E7-FA75AB7C0284}"/>
              </a:ext>
            </a:extLst>
          </p:cNvPr>
          <p:cNvGrpSpPr/>
          <p:nvPr/>
        </p:nvGrpSpPr>
        <p:grpSpPr>
          <a:xfrm>
            <a:off x="10071205" y="2311311"/>
            <a:ext cx="1686462" cy="400110"/>
            <a:chOff x="6497345" y="5459973"/>
            <a:chExt cx="1686462" cy="400110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59915B5-4E2F-7867-BD74-D79F536147C5}"/>
                </a:ext>
              </a:extLst>
            </p:cNvPr>
            <p:cNvCxnSpPr>
              <a:cxnSpLocks/>
            </p:cNvCxnSpPr>
            <p:nvPr/>
          </p:nvCxnSpPr>
          <p:spPr>
            <a:xfrm>
              <a:off x="6497345" y="5660028"/>
              <a:ext cx="365760" cy="0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C3E7D29-985E-16C5-895C-D7233BD5B09D}"/>
                </a:ext>
              </a:extLst>
            </p:cNvPr>
            <p:cNvSpPr txBox="1"/>
            <p:nvPr/>
          </p:nvSpPr>
          <p:spPr>
            <a:xfrm>
              <a:off x="6903647" y="5459973"/>
              <a:ext cx="12801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Measured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FF3988D-2DC5-979D-72C7-45B5F5E38F39}"/>
              </a:ext>
            </a:extLst>
          </p:cNvPr>
          <p:cNvGrpSpPr/>
          <p:nvPr/>
        </p:nvGrpSpPr>
        <p:grpSpPr>
          <a:xfrm>
            <a:off x="10071205" y="1912558"/>
            <a:ext cx="2052222" cy="400110"/>
            <a:chOff x="4008194" y="5459973"/>
            <a:chExt cx="2052222" cy="400110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970CB14-572D-9BEF-F459-38AAB400D7F7}"/>
                </a:ext>
              </a:extLst>
            </p:cNvPr>
            <p:cNvCxnSpPr>
              <a:cxnSpLocks/>
            </p:cNvCxnSpPr>
            <p:nvPr/>
          </p:nvCxnSpPr>
          <p:spPr>
            <a:xfrm>
              <a:off x="4008194" y="5660028"/>
              <a:ext cx="365760" cy="0"/>
            </a:xfrm>
            <a:prstGeom prst="line">
              <a:avLst/>
            </a:prstGeom>
            <a:ln w="38100">
              <a:solidFill>
                <a:srgbClr val="FF006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734D21F-7095-E566-9F38-F0A784B8C4E6}"/>
                </a:ext>
              </a:extLst>
            </p:cNvPr>
            <p:cNvSpPr txBox="1"/>
            <p:nvPr/>
          </p:nvSpPr>
          <p:spPr>
            <a:xfrm>
              <a:off x="4414496" y="5459973"/>
              <a:ext cx="16459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Ground-truth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8FBB84-1AA2-F13A-5CED-9B8FAB0A3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89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3660D-EBFD-2216-406C-465C12423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Pilot Signal Estimation</a:t>
            </a:r>
          </a:p>
        </p:txBody>
      </p:sp>
      <p:pic>
        <p:nvPicPr>
          <p:cNvPr id="4" name="Picture 3" descr="A green and pink graph&#10;&#10;Description automatically generated">
            <a:extLst>
              <a:ext uri="{FF2B5EF4-FFF2-40B4-BE49-F238E27FC236}">
                <a16:creationId xmlns:a16="http://schemas.microsoft.com/office/drawing/2014/main" id="{393BBFA5-71DC-A95A-FD89-B7D7FB7FDD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" y="3853189"/>
            <a:ext cx="4595744" cy="2286000"/>
          </a:xfrm>
          <a:prstGeom prst="rect">
            <a:avLst/>
          </a:prstGeom>
        </p:spPr>
      </p:pic>
      <p:pic>
        <p:nvPicPr>
          <p:cNvPr id="5" name="Picture 4" descr="A green and pink lines&#10;&#10;Description automatically generated">
            <a:extLst>
              <a:ext uri="{FF2B5EF4-FFF2-40B4-BE49-F238E27FC236}">
                <a16:creationId xmlns:a16="http://schemas.microsoft.com/office/drawing/2014/main" id="{A51EC819-CD23-AE64-A6CD-5B715301B7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" y="1027723"/>
            <a:ext cx="4595744" cy="228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29DD31-B4E0-6C1E-7E88-E54AAF5F63BE}"/>
              </a:ext>
            </a:extLst>
          </p:cNvPr>
          <p:cNvSpPr txBox="1"/>
          <p:nvPr/>
        </p:nvSpPr>
        <p:spPr>
          <a:xfrm rot="16200000">
            <a:off x="364869" y="1931693"/>
            <a:ext cx="1790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E38443-F9A4-F251-8A8C-FA397D896907}"/>
              </a:ext>
            </a:extLst>
          </p:cNvPr>
          <p:cNvSpPr txBox="1"/>
          <p:nvPr/>
        </p:nvSpPr>
        <p:spPr>
          <a:xfrm>
            <a:off x="2339985" y="3033741"/>
            <a:ext cx="1790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0D2602-424C-91F1-3E75-D7AC6CD73D21}"/>
              </a:ext>
            </a:extLst>
          </p:cNvPr>
          <p:cNvSpPr txBox="1"/>
          <p:nvPr/>
        </p:nvSpPr>
        <p:spPr>
          <a:xfrm>
            <a:off x="2339985" y="791902"/>
            <a:ext cx="1790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6699FF"/>
                </a:solidFill>
              </a:rPr>
              <a:t>Thresholding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C50D0D-97A6-17DD-7FD5-1486976AD9CE}"/>
              </a:ext>
            </a:extLst>
          </p:cNvPr>
          <p:cNvSpPr txBox="1"/>
          <p:nvPr/>
        </p:nvSpPr>
        <p:spPr>
          <a:xfrm rot="16200000">
            <a:off x="364869" y="4757159"/>
            <a:ext cx="1790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D4184B-4E90-E7EE-A049-929B77BAA381}"/>
              </a:ext>
            </a:extLst>
          </p:cNvPr>
          <p:cNvSpPr txBox="1"/>
          <p:nvPr/>
        </p:nvSpPr>
        <p:spPr>
          <a:xfrm>
            <a:off x="1718074" y="3617368"/>
            <a:ext cx="3034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6699FF"/>
                </a:solidFill>
              </a:rPr>
              <a:t>Guided photon processing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A57218-5DBA-2531-4660-E41EF91321B4}"/>
              </a:ext>
            </a:extLst>
          </p:cNvPr>
          <p:cNvSpPr txBox="1"/>
          <p:nvPr/>
        </p:nvSpPr>
        <p:spPr>
          <a:xfrm>
            <a:off x="5588082" y="1616725"/>
            <a:ext cx="51011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/>
              <a:t>Preserve signal details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/>
              <a:t>Bad in very low SNR regimes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4A2DED-25FA-A7C7-6398-4294D635F87E}"/>
              </a:ext>
            </a:extLst>
          </p:cNvPr>
          <p:cNvSpPr txBox="1"/>
          <p:nvPr/>
        </p:nvSpPr>
        <p:spPr>
          <a:xfrm>
            <a:off x="431934" y="6142377"/>
            <a:ext cx="11328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Actual pilot signal estimation is adaptive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85E490-DB20-6533-1275-907D8C9B64D3}"/>
              </a:ext>
            </a:extLst>
          </p:cNvPr>
          <p:cNvSpPr txBox="1"/>
          <p:nvPr/>
        </p:nvSpPr>
        <p:spPr>
          <a:xfrm>
            <a:off x="5653238" y="4403216"/>
            <a:ext cx="51011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/>
              <a:t>Good in very low SNR regimes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/>
              <a:t>Remove signal details</a:t>
            </a:r>
          </a:p>
        </p:txBody>
      </p:sp>
      <p:pic>
        <p:nvPicPr>
          <p:cNvPr id="15" name="Graphic 14" descr="Angry face with solid fill with solid fill">
            <a:extLst>
              <a:ext uri="{FF2B5EF4-FFF2-40B4-BE49-F238E27FC236}">
                <a16:creationId xmlns:a16="http://schemas.microsoft.com/office/drawing/2014/main" id="{1428E673-84AD-835A-B3CF-BBC9AFDB3A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32604" y="2171292"/>
            <a:ext cx="548640" cy="548640"/>
          </a:xfrm>
          <a:prstGeom prst="rect">
            <a:avLst/>
          </a:prstGeom>
        </p:spPr>
      </p:pic>
      <p:pic>
        <p:nvPicPr>
          <p:cNvPr id="21" name="Graphic 20" descr="Angel face with solid fill with solid fill">
            <a:extLst>
              <a:ext uri="{FF2B5EF4-FFF2-40B4-BE49-F238E27FC236}">
                <a16:creationId xmlns:a16="http://schemas.microsoft.com/office/drawing/2014/main" id="{9330CEEE-CE47-3A24-B4A5-DB597C4439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32604" y="1622083"/>
            <a:ext cx="548640" cy="548640"/>
          </a:xfrm>
          <a:prstGeom prst="rect">
            <a:avLst/>
          </a:prstGeom>
        </p:spPr>
      </p:pic>
      <p:pic>
        <p:nvPicPr>
          <p:cNvPr id="23" name="Graphic 22" descr="Angry face with solid fill with solid fill">
            <a:extLst>
              <a:ext uri="{FF2B5EF4-FFF2-40B4-BE49-F238E27FC236}">
                <a16:creationId xmlns:a16="http://schemas.microsoft.com/office/drawing/2014/main" id="{21F3DE77-417A-DAA9-038B-E456BA40C8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32604" y="4963736"/>
            <a:ext cx="548640" cy="548640"/>
          </a:xfrm>
          <a:prstGeom prst="rect">
            <a:avLst/>
          </a:prstGeom>
        </p:spPr>
      </p:pic>
      <p:pic>
        <p:nvPicPr>
          <p:cNvPr id="24" name="Graphic 23" descr="Angel face with solid fill with solid fill">
            <a:extLst>
              <a:ext uri="{FF2B5EF4-FFF2-40B4-BE49-F238E27FC236}">
                <a16:creationId xmlns:a16="http://schemas.microsoft.com/office/drawing/2014/main" id="{489645F9-217E-03DE-690F-7C8C784A4F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32604" y="4414527"/>
            <a:ext cx="548640" cy="54864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2D9114-78CB-AEFE-3FAF-2216A26AE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282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AAB80-9C19-6483-7A3D-460CBE894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Flux Recovery using Estimated SNR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02E207E-C0C5-891D-2DC7-87577352BEA5}"/>
              </a:ext>
            </a:extLst>
          </p:cNvPr>
          <p:cNvGrpSpPr/>
          <p:nvPr/>
        </p:nvGrpSpPr>
        <p:grpSpPr>
          <a:xfrm>
            <a:off x="2191514" y="1478590"/>
            <a:ext cx="2686050" cy="2286000"/>
            <a:chOff x="1828477" y="1491958"/>
            <a:chExt cx="2686050" cy="2286000"/>
          </a:xfrm>
        </p:grpSpPr>
        <p:pic>
          <p:nvPicPr>
            <p:cNvPr id="4" name="Picture 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9B614EB-07BE-40CF-8299-13FA16B5FCA1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477" y="1491958"/>
              <a:ext cx="2686050" cy="2286000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F67F69B-E6AE-8B10-C162-67ABD3D23EA7}"/>
                </a:ext>
              </a:extLst>
            </p:cNvPr>
            <p:cNvGrpSpPr/>
            <p:nvPr/>
          </p:nvGrpSpPr>
          <p:grpSpPr>
            <a:xfrm>
              <a:off x="2470901" y="1870863"/>
              <a:ext cx="801238" cy="927870"/>
              <a:chOff x="2470901" y="1870863"/>
              <a:chExt cx="801238" cy="927870"/>
            </a:xfrm>
          </p:grpSpPr>
          <p:sp>
            <p:nvSpPr>
              <p:cNvPr id="5" name="Cube 4">
                <a:extLst>
                  <a:ext uri="{FF2B5EF4-FFF2-40B4-BE49-F238E27FC236}">
                    <a16:creationId xmlns:a16="http://schemas.microsoft.com/office/drawing/2014/main" id="{7C168BCD-C2BD-7D44-4EDA-DFF99CB77E66}"/>
                  </a:ext>
                </a:extLst>
              </p:cNvPr>
              <p:cNvSpPr/>
              <p:nvPr/>
            </p:nvSpPr>
            <p:spPr>
              <a:xfrm>
                <a:off x="2470901" y="2024815"/>
                <a:ext cx="649256" cy="706999"/>
              </a:xfrm>
              <a:prstGeom prst="cube">
                <a:avLst>
                  <a:gd name="adj" fmla="val 81137"/>
                </a:avLst>
              </a:prstGeom>
              <a:solidFill>
                <a:srgbClr val="00CC00">
                  <a:alpha val="29804"/>
                </a:srgbClr>
              </a:solidFill>
              <a:ln w="12700">
                <a:solidFill>
                  <a:schemeClr val="bg1"/>
                </a:solidFill>
              </a:ln>
              <a:scene3d>
                <a:camera prst="isometricOffAxis2Left">
                  <a:rot lat="2640000" lon="36000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Cube 5">
                <a:extLst>
                  <a:ext uri="{FF2B5EF4-FFF2-40B4-BE49-F238E27FC236}">
                    <a16:creationId xmlns:a16="http://schemas.microsoft.com/office/drawing/2014/main" id="{B42B28CA-33D2-384B-E596-3402AB6D8758}"/>
                  </a:ext>
                </a:extLst>
              </p:cNvPr>
              <p:cNvSpPr/>
              <p:nvPr/>
            </p:nvSpPr>
            <p:spPr>
              <a:xfrm>
                <a:off x="2622883" y="2091734"/>
                <a:ext cx="649256" cy="706999"/>
              </a:xfrm>
              <a:prstGeom prst="cube">
                <a:avLst>
                  <a:gd name="adj" fmla="val 81137"/>
                </a:avLst>
              </a:prstGeom>
              <a:solidFill>
                <a:srgbClr val="00CC00">
                  <a:alpha val="29804"/>
                </a:srgbClr>
              </a:solidFill>
              <a:ln w="12700">
                <a:solidFill>
                  <a:schemeClr val="bg1"/>
                </a:solidFill>
              </a:ln>
              <a:scene3d>
                <a:camera prst="isometricOffAxis2Left">
                  <a:rot lat="2640000" lon="36000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Cube 6">
                <a:extLst>
                  <a:ext uri="{FF2B5EF4-FFF2-40B4-BE49-F238E27FC236}">
                    <a16:creationId xmlns:a16="http://schemas.microsoft.com/office/drawing/2014/main" id="{46094C0A-1190-DE8B-2E33-94AEAA7F6B12}"/>
                  </a:ext>
                </a:extLst>
              </p:cNvPr>
              <p:cNvSpPr/>
              <p:nvPr/>
            </p:nvSpPr>
            <p:spPr>
              <a:xfrm>
                <a:off x="2564655" y="1985045"/>
                <a:ext cx="649256" cy="706999"/>
              </a:xfrm>
              <a:prstGeom prst="cube">
                <a:avLst>
                  <a:gd name="adj" fmla="val 81137"/>
                </a:avLst>
              </a:prstGeom>
              <a:solidFill>
                <a:srgbClr val="00CC00">
                  <a:alpha val="29804"/>
                </a:srgbClr>
              </a:solidFill>
              <a:ln w="12700">
                <a:solidFill>
                  <a:schemeClr val="bg1"/>
                </a:solidFill>
              </a:ln>
              <a:scene3d>
                <a:camera prst="isometricOffAxis2Left">
                  <a:rot lat="2640000" lon="36000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Cube 7">
                <a:extLst>
                  <a:ext uri="{FF2B5EF4-FFF2-40B4-BE49-F238E27FC236}">
                    <a16:creationId xmlns:a16="http://schemas.microsoft.com/office/drawing/2014/main" id="{52B333EB-7F54-495F-DB26-FC9450BE9C4F}"/>
                  </a:ext>
                </a:extLst>
              </p:cNvPr>
              <p:cNvSpPr/>
              <p:nvPr/>
            </p:nvSpPr>
            <p:spPr>
              <a:xfrm>
                <a:off x="2527461" y="1885586"/>
                <a:ext cx="649256" cy="706999"/>
              </a:xfrm>
              <a:prstGeom prst="cube">
                <a:avLst>
                  <a:gd name="adj" fmla="val 81137"/>
                </a:avLst>
              </a:prstGeom>
              <a:solidFill>
                <a:srgbClr val="00CC00">
                  <a:alpha val="29804"/>
                </a:srgbClr>
              </a:solidFill>
              <a:ln w="12700">
                <a:solidFill>
                  <a:schemeClr val="bg1"/>
                </a:solidFill>
              </a:ln>
              <a:scene3d>
                <a:camera prst="isometricOffAxis2Left">
                  <a:rot lat="2640000" lon="36000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Cube 8">
                <a:extLst>
                  <a:ext uri="{FF2B5EF4-FFF2-40B4-BE49-F238E27FC236}">
                    <a16:creationId xmlns:a16="http://schemas.microsoft.com/office/drawing/2014/main" id="{FB61D438-EB8D-3000-B4E9-5A4876725147}"/>
                  </a:ext>
                </a:extLst>
              </p:cNvPr>
              <p:cNvSpPr/>
              <p:nvPr/>
            </p:nvSpPr>
            <p:spPr>
              <a:xfrm>
                <a:off x="2620661" y="1870863"/>
                <a:ext cx="649256" cy="706999"/>
              </a:xfrm>
              <a:prstGeom prst="cube">
                <a:avLst>
                  <a:gd name="adj" fmla="val 81137"/>
                </a:avLst>
              </a:prstGeom>
              <a:solidFill>
                <a:srgbClr val="00CC00">
                  <a:alpha val="29804"/>
                </a:srgbClr>
              </a:solidFill>
              <a:ln w="12700">
                <a:solidFill>
                  <a:schemeClr val="bg1"/>
                </a:solidFill>
              </a:ln>
              <a:scene3d>
                <a:camera prst="isometricOffAxis2Left">
                  <a:rot lat="2640000" lon="36000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BC110FD1-ABF4-571B-A49F-643050BF6F52}"/>
              </a:ext>
            </a:extLst>
          </p:cNvPr>
          <p:cNvSpPr txBox="1"/>
          <p:nvPr/>
        </p:nvSpPr>
        <p:spPr>
          <a:xfrm>
            <a:off x="2597474" y="1056264"/>
            <a:ext cx="1874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Measured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A108B1-2131-DB3E-93C7-A9376F8C4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1263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AAB80-9C19-6483-7A3D-460CBE894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Flux Recovery using Estimated SNR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02E207E-C0C5-891D-2DC7-87577352BEA5}"/>
              </a:ext>
            </a:extLst>
          </p:cNvPr>
          <p:cNvGrpSpPr/>
          <p:nvPr/>
        </p:nvGrpSpPr>
        <p:grpSpPr>
          <a:xfrm>
            <a:off x="2191514" y="1478590"/>
            <a:ext cx="2686050" cy="2286000"/>
            <a:chOff x="1828477" y="1491958"/>
            <a:chExt cx="2686050" cy="2286000"/>
          </a:xfrm>
        </p:grpSpPr>
        <p:pic>
          <p:nvPicPr>
            <p:cNvPr id="4" name="Picture 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9B614EB-07BE-40CF-8299-13FA16B5FCA1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477" y="1491958"/>
              <a:ext cx="2686050" cy="2286000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F67F69B-E6AE-8B10-C162-67ABD3D23EA7}"/>
                </a:ext>
              </a:extLst>
            </p:cNvPr>
            <p:cNvGrpSpPr/>
            <p:nvPr/>
          </p:nvGrpSpPr>
          <p:grpSpPr>
            <a:xfrm>
              <a:off x="2470901" y="1870863"/>
              <a:ext cx="801238" cy="927870"/>
              <a:chOff x="2470901" y="1870863"/>
              <a:chExt cx="801238" cy="927870"/>
            </a:xfrm>
          </p:grpSpPr>
          <p:sp>
            <p:nvSpPr>
              <p:cNvPr id="5" name="Cube 4">
                <a:extLst>
                  <a:ext uri="{FF2B5EF4-FFF2-40B4-BE49-F238E27FC236}">
                    <a16:creationId xmlns:a16="http://schemas.microsoft.com/office/drawing/2014/main" id="{7C168BCD-C2BD-7D44-4EDA-DFF99CB77E66}"/>
                  </a:ext>
                </a:extLst>
              </p:cNvPr>
              <p:cNvSpPr/>
              <p:nvPr/>
            </p:nvSpPr>
            <p:spPr>
              <a:xfrm>
                <a:off x="2470901" y="2024815"/>
                <a:ext cx="649256" cy="706999"/>
              </a:xfrm>
              <a:prstGeom prst="cube">
                <a:avLst>
                  <a:gd name="adj" fmla="val 81137"/>
                </a:avLst>
              </a:prstGeom>
              <a:solidFill>
                <a:srgbClr val="00CC00">
                  <a:alpha val="29804"/>
                </a:srgbClr>
              </a:solidFill>
              <a:ln w="12700">
                <a:solidFill>
                  <a:schemeClr val="bg1"/>
                </a:solidFill>
              </a:ln>
              <a:scene3d>
                <a:camera prst="isometricOffAxis2Left">
                  <a:rot lat="2640000" lon="36000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Cube 5">
                <a:extLst>
                  <a:ext uri="{FF2B5EF4-FFF2-40B4-BE49-F238E27FC236}">
                    <a16:creationId xmlns:a16="http://schemas.microsoft.com/office/drawing/2014/main" id="{B42B28CA-33D2-384B-E596-3402AB6D8758}"/>
                  </a:ext>
                </a:extLst>
              </p:cNvPr>
              <p:cNvSpPr/>
              <p:nvPr/>
            </p:nvSpPr>
            <p:spPr>
              <a:xfrm>
                <a:off x="2622883" y="2091734"/>
                <a:ext cx="649256" cy="706999"/>
              </a:xfrm>
              <a:prstGeom prst="cube">
                <a:avLst>
                  <a:gd name="adj" fmla="val 81137"/>
                </a:avLst>
              </a:prstGeom>
              <a:solidFill>
                <a:srgbClr val="00CC00">
                  <a:alpha val="29804"/>
                </a:srgbClr>
              </a:solidFill>
              <a:ln w="12700">
                <a:solidFill>
                  <a:schemeClr val="bg1"/>
                </a:solidFill>
              </a:ln>
              <a:scene3d>
                <a:camera prst="isometricOffAxis2Left">
                  <a:rot lat="2640000" lon="36000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Cube 6">
                <a:extLst>
                  <a:ext uri="{FF2B5EF4-FFF2-40B4-BE49-F238E27FC236}">
                    <a16:creationId xmlns:a16="http://schemas.microsoft.com/office/drawing/2014/main" id="{46094C0A-1190-DE8B-2E33-94AEAA7F6B12}"/>
                  </a:ext>
                </a:extLst>
              </p:cNvPr>
              <p:cNvSpPr/>
              <p:nvPr/>
            </p:nvSpPr>
            <p:spPr>
              <a:xfrm>
                <a:off x="2564655" y="1985045"/>
                <a:ext cx="649256" cy="706999"/>
              </a:xfrm>
              <a:prstGeom prst="cube">
                <a:avLst>
                  <a:gd name="adj" fmla="val 81137"/>
                </a:avLst>
              </a:prstGeom>
              <a:solidFill>
                <a:srgbClr val="00CC00">
                  <a:alpha val="29804"/>
                </a:srgbClr>
              </a:solidFill>
              <a:ln w="12700">
                <a:solidFill>
                  <a:schemeClr val="bg1"/>
                </a:solidFill>
              </a:ln>
              <a:scene3d>
                <a:camera prst="isometricOffAxis2Left">
                  <a:rot lat="2640000" lon="36000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Cube 7">
                <a:extLst>
                  <a:ext uri="{FF2B5EF4-FFF2-40B4-BE49-F238E27FC236}">
                    <a16:creationId xmlns:a16="http://schemas.microsoft.com/office/drawing/2014/main" id="{52B333EB-7F54-495F-DB26-FC9450BE9C4F}"/>
                  </a:ext>
                </a:extLst>
              </p:cNvPr>
              <p:cNvSpPr/>
              <p:nvPr/>
            </p:nvSpPr>
            <p:spPr>
              <a:xfrm>
                <a:off x="2527461" y="1885586"/>
                <a:ext cx="649256" cy="706999"/>
              </a:xfrm>
              <a:prstGeom prst="cube">
                <a:avLst>
                  <a:gd name="adj" fmla="val 81137"/>
                </a:avLst>
              </a:prstGeom>
              <a:solidFill>
                <a:srgbClr val="00CC00">
                  <a:alpha val="29804"/>
                </a:srgbClr>
              </a:solidFill>
              <a:ln w="12700">
                <a:solidFill>
                  <a:schemeClr val="bg1"/>
                </a:solidFill>
              </a:ln>
              <a:scene3d>
                <a:camera prst="isometricOffAxis2Left">
                  <a:rot lat="2640000" lon="36000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Cube 8">
                <a:extLst>
                  <a:ext uri="{FF2B5EF4-FFF2-40B4-BE49-F238E27FC236}">
                    <a16:creationId xmlns:a16="http://schemas.microsoft.com/office/drawing/2014/main" id="{FB61D438-EB8D-3000-B4E9-5A4876725147}"/>
                  </a:ext>
                </a:extLst>
              </p:cNvPr>
              <p:cNvSpPr/>
              <p:nvPr/>
            </p:nvSpPr>
            <p:spPr>
              <a:xfrm>
                <a:off x="2620661" y="1870863"/>
                <a:ext cx="649256" cy="706999"/>
              </a:xfrm>
              <a:prstGeom prst="cube">
                <a:avLst>
                  <a:gd name="adj" fmla="val 81137"/>
                </a:avLst>
              </a:prstGeom>
              <a:solidFill>
                <a:srgbClr val="00CC00">
                  <a:alpha val="29804"/>
                </a:srgbClr>
              </a:solidFill>
              <a:ln w="12700">
                <a:solidFill>
                  <a:schemeClr val="bg1"/>
                </a:solidFill>
              </a:ln>
              <a:scene3d>
                <a:camera prst="isometricOffAxis2Left">
                  <a:rot lat="2640000" lon="36000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E63A18C-3943-162D-6553-A88EA5044D41}"/>
                  </a:ext>
                </a:extLst>
              </p:cNvPr>
              <p:cNvSpPr txBox="1"/>
              <p:nvPr/>
            </p:nvSpPr>
            <p:spPr>
              <a:xfrm>
                <a:off x="5075995" y="2299155"/>
                <a:ext cx="1970348" cy="7000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𝑆𝑁𝑅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𝑆𝑁𝑅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E63A18C-3943-162D-6553-A88EA5044D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5995" y="2299155"/>
                <a:ext cx="1970348" cy="7000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CB5AC25-7C4C-6C5E-2691-530FE84C36ED}"/>
                  </a:ext>
                </a:extLst>
              </p:cNvPr>
              <p:cNvSpPr txBox="1"/>
              <p:nvPr/>
            </p:nvSpPr>
            <p:spPr>
              <a:xfrm>
                <a:off x="4406100" y="1043908"/>
                <a:ext cx="337751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FFC000"/>
                    </a:solidFill>
                  </a:rPr>
                  <a:t>Scale Fourier coefficients according to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endParaRPr lang="en-US" sz="2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CB5AC25-7C4C-6C5E-2691-530FE84C36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6100" y="1043908"/>
                <a:ext cx="3377515" cy="830997"/>
              </a:xfrm>
              <a:prstGeom prst="rect">
                <a:avLst/>
              </a:prstGeom>
              <a:blipFill>
                <a:blip r:embed="rId5"/>
                <a:stretch>
                  <a:fillRect l="-1264" t="-5839" r="-3069"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FC3069FD-948C-C8B6-6132-89741687EE5E}"/>
              </a:ext>
            </a:extLst>
          </p:cNvPr>
          <p:cNvGrpSpPr/>
          <p:nvPr/>
        </p:nvGrpSpPr>
        <p:grpSpPr>
          <a:xfrm>
            <a:off x="7312151" y="1478590"/>
            <a:ext cx="2688336" cy="2286000"/>
            <a:chOff x="7921269" y="1491958"/>
            <a:chExt cx="2688336" cy="2286000"/>
          </a:xfrm>
        </p:grpSpPr>
        <p:pic>
          <p:nvPicPr>
            <p:cNvPr id="10" name="Picture 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B717A83-1BF9-9308-F216-5FDE73DA648A}"/>
                </a:ext>
              </a:extLst>
            </p:cNvPr>
            <p:cNvPicPr>
              <a:picLocks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21269" y="1491958"/>
              <a:ext cx="2688336" cy="2286000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CD6C7E1-1025-664B-A183-F3ED56A6C3CB}"/>
                </a:ext>
              </a:extLst>
            </p:cNvPr>
            <p:cNvGrpSpPr/>
            <p:nvPr/>
          </p:nvGrpSpPr>
          <p:grpSpPr>
            <a:xfrm>
              <a:off x="8563693" y="1870863"/>
              <a:ext cx="801238" cy="927870"/>
              <a:chOff x="2470901" y="1870863"/>
              <a:chExt cx="801238" cy="927870"/>
            </a:xfrm>
          </p:grpSpPr>
          <p:sp>
            <p:nvSpPr>
              <p:cNvPr id="15" name="Cube 14">
                <a:extLst>
                  <a:ext uri="{FF2B5EF4-FFF2-40B4-BE49-F238E27FC236}">
                    <a16:creationId xmlns:a16="http://schemas.microsoft.com/office/drawing/2014/main" id="{F63A0027-7EC9-282A-27A5-2B84EC8A7792}"/>
                  </a:ext>
                </a:extLst>
              </p:cNvPr>
              <p:cNvSpPr/>
              <p:nvPr/>
            </p:nvSpPr>
            <p:spPr>
              <a:xfrm>
                <a:off x="2470901" y="2024815"/>
                <a:ext cx="649256" cy="706999"/>
              </a:xfrm>
              <a:prstGeom prst="cube">
                <a:avLst>
                  <a:gd name="adj" fmla="val 81137"/>
                </a:avLst>
              </a:prstGeom>
              <a:solidFill>
                <a:srgbClr val="00CC00">
                  <a:alpha val="29804"/>
                </a:srgbClr>
              </a:solidFill>
              <a:ln w="12700">
                <a:solidFill>
                  <a:schemeClr val="bg1"/>
                </a:solidFill>
              </a:ln>
              <a:scene3d>
                <a:camera prst="isometricOffAxis2Left">
                  <a:rot lat="2640000" lon="36000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Cube 15">
                <a:extLst>
                  <a:ext uri="{FF2B5EF4-FFF2-40B4-BE49-F238E27FC236}">
                    <a16:creationId xmlns:a16="http://schemas.microsoft.com/office/drawing/2014/main" id="{697395B6-5D8F-423B-075E-39263D1B395B}"/>
                  </a:ext>
                </a:extLst>
              </p:cNvPr>
              <p:cNvSpPr/>
              <p:nvPr/>
            </p:nvSpPr>
            <p:spPr>
              <a:xfrm>
                <a:off x="2622883" y="2091734"/>
                <a:ext cx="649256" cy="706999"/>
              </a:xfrm>
              <a:prstGeom prst="cube">
                <a:avLst>
                  <a:gd name="adj" fmla="val 81137"/>
                </a:avLst>
              </a:prstGeom>
              <a:solidFill>
                <a:srgbClr val="00CC00">
                  <a:alpha val="29804"/>
                </a:srgbClr>
              </a:solidFill>
              <a:ln w="12700">
                <a:solidFill>
                  <a:schemeClr val="bg1"/>
                </a:solidFill>
              </a:ln>
              <a:scene3d>
                <a:camera prst="isometricOffAxis2Left">
                  <a:rot lat="2640000" lon="36000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Cube 16">
                <a:extLst>
                  <a:ext uri="{FF2B5EF4-FFF2-40B4-BE49-F238E27FC236}">
                    <a16:creationId xmlns:a16="http://schemas.microsoft.com/office/drawing/2014/main" id="{A776AB74-79C7-0FF9-6583-51C275F329E3}"/>
                  </a:ext>
                </a:extLst>
              </p:cNvPr>
              <p:cNvSpPr/>
              <p:nvPr/>
            </p:nvSpPr>
            <p:spPr>
              <a:xfrm>
                <a:off x="2564655" y="1985045"/>
                <a:ext cx="649256" cy="706999"/>
              </a:xfrm>
              <a:prstGeom prst="cube">
                <a:avLst>
                  <a:gd name="adj" fmla="val 81137"/>
                </a:avLst>
              </a:prstGeom>
              <a:solidFill>
                <a:srgbClr val="00CC00">
                  <a:alpha val="29804"/>
                </a:srgbClr>
              </a:solidFill>
              <a:ln w="12700">
                <a:solidFill>
                  <a:schemeClr val="bg1"/>
                </a:solidFill>
              </a:ln>
              <a:scene3d>
                <a:camera prst="isometricOffAxis2Left">
                  <a:rot lat="2640000" lon="36000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Cube 17">
                <a:extLst>
                  <a:ext uri="{FF2B5EF4-FFF2-40B4-BE49-F238E27FC236}">
                    <a16:creationId xmlns:a16="http://schemas.microsoft.com/office/drawing/2014/main" id="{BBA9DB3E-5E6D-141A-8C26-18EED978EF04}"/>
                  </a:ext>
                </a:extLst>
              </p:cNvPr>
              <p:cNvSpPr/>
              <p:nvPr/>
            </p:nvSpPr>
            <p:spPr>
              <a:xfrm>
                <a:off x="2527461" y="1885586"/>
                <a:ext cx="649256" cy="706999"/>
              </a:xfrm>
              <a:prstGeom prst="cube">
                <a:avLst>
                  <a:gd name="adj" fmla="val 81137"/>
                </a:avLst>
              </a:prstGeom>
              <a:solidFill>
                <a:srgbClr val="00CC00">
                  <a:alpha val="29804"/>
                </a:srgbClr>
              </a:solidFill>
              <a:ln w="12700">
                <a:solidFill>
                  <a:schemeClr val="bg1"/>
                </a:solidFill>
              </a:ln>
              <a:scene3d>
                <a:camera prst="isometricOffAxis2Left">
                  <a:rot lat="2640000" lon="36000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Cube 18">
                <a:extLst>
                  <a:ext uri="{FF2B5EF4-FFF2-40B4-BE49-F238E27FC236}">
                    <a16:creationId xmlns:a16="http://schemas.microsoft.com/office/drawing/2014/main" id="{C9F5BA62-51D7-886C-07D4-AEDA18ED669F}"/>
                  </a:ext>
                </a:extLst>
              </p:cNvPr>
              <p:cNvSpPr/>
              <p:nvPr/>
            </p:nvSpPr>
            <p:spPr>
              <a:xfrm>
                <a:off x="2620661" y="1870863"/>
                <a:ext cx="649256" cy="706999"/>
              </a:xfrm>
              <a:prstGeom prst="cube">
                <a:avLst>
                  <a:gd name="adj" fmla="val 81137"/>
                </a:avLst>
              </a:prstGeom>
              <a:solidFill>
                <a:srgbClr val="00CC00">
                  <a:alpha val="29804"/>
                </a:srgbClr>
              </a:solidFill>
              <a:ln w="12700">
                <a:solidFill>
                  <a:schemeClr val="bg1"/>
                </a:solidFill>
              </a:ln>
              <a:scene3d>
                <a:camera prst="isometricOffAxis2Left">
                  <a:rot lat="2640000" lon="36000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153BA8A-D919-FFA0-FF7E-6A1D1A04BD45}"/>
              </a:ext>
            </a:extLst>
          </p:cNvPr>
          <p:cNvSpPr/>
          <p:nvPr/>
        </p:nvSpPr>
        <p:spPr>
          <a:xfrm>
            <a:off x="2974569" y="2014717"/>
            <a:ext cx="5127544" cy="487406"/>
          </a:xfrm>
          <a:custGeom>
            <a:avLst/>
            <a:gdLst>
              <a:gd name="connsiteX0" fmla="*/ 0 w 5120640"/>
              <a:gd name="connsiteY0" fmla="*/ 587147 h 596772"/>
              <a:gd name="connsiteX1" fmla="*/ 2714324 w 5120640"/>
              <a:gd name="connsiteY1" fmla="*/ 6 h 596772"/>
              <a:gd name="connsiteX2" fmla="*/ 5120640 w 5120640"/>
              <a:gd name="connsiteY2" fmla="*/ 596772 h 59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20640" h="596772">
                <a:moveTo>
                  <a:pt x="0" y="587147"/>
                </a:moveTo>
                <a:cubicBezTo>
                  <a:pt x="930442" y="292774"/>
                  <a:pt x="1860884" y="-1598"/>
                  <a:pt x="2714324" y="6"/>
                </a:cubicBezTo>
                <a:cubicBezTo>
                  <a:pt x="3567764" y="1610"/>
                  <a:pt x="4344202" y="299191"/>
                  <a:pt x="5120640" y="596772"/>
                </a:cubicBezTo>
              </a:path>
            </a:pathLst>
          </a:custGeom>
          <a:noFill/>
          <a:ln w="19050">
            <a:solidFill>
              <a:srgbClr val="00CC00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C110FD1-ABF4-571B-A49F-643050BF6F52}"/>
              </a:ext>
            </a:extLst>
          </p:cNvPr>
          <p:cNvSpPr txBox="1"/>
          <p:nvPr/>
        </p:nvSpPr>
        <p:spPr>
          <a:xfrm>
            <a:off x="2597474" y="1056264"/>
            <a:ext cx="1874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Measured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FB8045A-85A4-48CA-4D0D-13AC4AE159C9}"/>
              </a:ext>
            </a:extLst>
          </p:cNvPr>
          <p:cNvSpPr txBox="1"/>
          <p:nvPr/>
        </p:nvSpPr>
        <p:spPr>
          <a:xfrm>
            <a:off x="7719254" y="1056264"/>
            <a:ext cx="1874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Recovered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80EB34-A005-C933-7279-86E556FB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4501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AAB80-9C19-6483-7A3D-460CBE894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Flux Recovery using Estimated SNR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02E207E-C0C5-891D-2DC7-87577352BEA5}"/>
              </a:ext>
            </a:extLst>
          </p:cNvPr>
          <p:cNvGrpSpPr/>
          <p:nvPr/>
        </p:nvGrpSpPr>
        <p:grpSpPr>
          <a:xfrm>
            <a:off x="2191514" y="1478590"/>
            <a:ext cx="2686050" cy="2286000"/>
            <a:chOff x="1828477" y="1491958"/>
            <a:chExt cx="2686050" cy="2286000"/>
          </a:xfrm>
        </p:grpSpPr>
        <p:pic>
          <p:nvPicPr>
            <p:cNvPr id="4" name="Picture 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9B614EB-07BE-40CF-8299-13FA16B5FCA1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477" y="1491958"/>
              <a:ext cx="2686050" cy="2286000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F67F69B-E6AE-8B10-C162-67ABD3D23EA7}"/>
                </a:ext>
              </a:extLst>
            </p:cNvPr>
            <p:cNvGrpSpPr/>
            <p:nvPr/>
          </p:nvGrpSpPr>
          <p:grpSpPr>
            <a:xfrm>
              <a:off x="2470901" y="1870863"/>
              <a:ext cx="801238" cy="927870"/>
              <a:chOff x="2470901" y="1870863"/>
              <a:chExt cx="801238" cy="927870"/>
            </a:xfrm>
          </p:grpSpPr>
          <p:sp>
            <p:nvSpPr>
              <p:cNvPr id="5" name="Cube 4">
                <a:extLst>
                  <a:ext uri="{FF2B5EF4-FFF2-40B4-BE49-F238E27FC236}">
                    <a16:creationId xmlns:a16="http://schemas.microsoft.com/office/drawing/2014/main" id="{7C168BCD-C2BD-7D44-4EDA-DFF99CB77E66}"/>
                  </a:ext>
                </a:extLst>
              </p:cNvPr>
              <p:cNvSpPr/>
              <p:nvPr/>
            </p:nvSpPr>
            <p:spPr>
              <a:xfrm>
                <a:off x="2470901" y="2024815"/>
                <a:ext cx="649256" cy="706999"/>
              </a:xfrm>
              <a:prstGeom prst="cube">
                <a:avLst>
                  <a:gd name="adj" fmla="val 81137"/>
                </a:avLst>
              </a:prstGeom>
              <a:solidFill>
                <a:srgbClr val="00CC00">
                  <a:alpha val="29804"/>
                </a:srgbClr>
              </a:solidFill>
              <a:ln w="12700">
                <a:solidFill>
                  <a:schemeClr val="bg1"/>
                </a:solidFill>
              </a:ln>
              <a:scene3d>
                <a:camera prst="isometricOffAxis2Left">
                  <a:rot lat="2640000" lon="36000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Cube 5">
                <a:extLst>
                  <a:ext uri="{FF2B5EF4-FFF2-40B4-BE49-F238E27FC236}">
                    <a16:creationId xmlns:a16="http://schemas.microsoft.com/office/drawing/2014/main" id="{B42B28CA-33D2-384B-E596-3402AB6D8758}"/>
                  </a:ext>
                </a:extLst>
              </p:cNvPr>
              <p:cNvSpPr/>
              <p:nvPr/>
            </p:nvSpPr>
            <p:spPr>
              <a:xfrm>
                <a:off x="2622883" y="2091734"/>
                <a:ext cx="649256" cy="706999"/>
              </a:xfrm>
              <a:prstGeom prst="cube">
                <a:avLst>
                  <a:gd name="adj" fmla="val 81137"/>
                </a:avLst>
              </a:prstGeom>
              <a:solidFill>
                <a:srgbClr val="00CC00">
                  <a:alpha val="29804"/>
                </a:srgbClr>
              </a:solidFill>
              <a:ln w="12700">
                <a:solidFill>
                  <a:schemeClr val="bg1"/>
                </a:solidFill>
              </a:ln>
              <a:scene3d>
                <a:camera prst="isometricOffAxis2Left">
                  <a:rot lat="2640000" lon="36000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Cube 6">
                <a:extLst>
                  <a:ext uri="{FF2B5EF4-FFF2-40B4-BE49-F238E27FC236}">
                    <a16:creationId xmlns:a16="http://schemas.microsoft.com/office/drawing/2014/main" id="{46094C0A-1190-DE8B-2E33-94AEAA7F6B12}"/>
                  </a:ext>
                </a:extLst>
              </p:cNvPr>
              <p:cNvSpPr/>
              <p:nvPr/>
            </p:nvSpPr>
            <p:spPr>
              <a:xfrm>
                <a:off x="2564655" y="1985045"/>
                <a:ext cx="649256" cy="706999"/>
              </a:xfrm>
              <a:prstGeom prst="cube">
                <a:avLst>
                  <a:gd name="adj" fmla="val 81137"/>
                </a:avLst>
              </a:prstGeom>
              <a:solidFill>
                <a:srgbClr val="00CC00">
                  <a:alpha val="29804"/>
                </a:srgbClr>
              </a:solidFill>
              <a:ln w="12700">
                <a:solidFill>
                  <a:schemeClr val="bg1"/>
                </a:solidFill>
              </a:ln>
              <a:scene3d>
                <a:camera prst="isometricOffAxis2Left">
                  <a:rot lat="2640000" lon="36000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Cube 7">
                <a:extLst>
                  <a:ext uri="{FF2B5EF4-FFF2-40B4-BE49-F238E27FC236}">
                    <a16:creationId xmlns:a16="http://schemas.microsoft.com/office/drawing/2014/main" id="{52B333EB-7F54-495F-DB26-FC9450BE9C4F}"/>
                  </a:ext>
                </a:extLst>
              </p:cNvPr>
              <p:cNvSpPr/>
              <p:nvPr/>
            </p:nvSpPr>
            <p:spPr>
              <a:xfrm>
                <a:off x="2527461" y="1885586"/>
                <a:ext cx="649256" cy="706999"/>
              </a:xfrm>
              <a:prstGeom prst="cube">
                <a:avLst>
                  <a:gd name="adj" fmla="val 81137"/>
                </a:avLst>
              </a:prstGeom>
              <a:solidFill>
                <a:srgbClr val="00CC00">
                  <a:alpha val="29804"/>
                </a:srgbClr>
              </a:solidFill>
              <a:ln w="12700">
                <a:solidFill>
                  <a:schemeClr val="bg1"/>
                </a:solidFill>
              </a:ln>
              <a:scene3d>
                <a:camera prst="isometricOffAxis2Left">
                  <a:rot lat="2640000" lon="36000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Cube 8">
                <a:extLst>
                  <a:ext uri="{FF2B5EF4-FFF2-40B4-BE49-F238E27FC236}">
                    <a16:creationId xmlns:a16="http://schemas.microsoft.com/office/drawing/2014/main" id="{FB61D438-EB8D-3000-B4E9-5A4876725147}"/>
                  </a:ext>
                </a:extLst>
              </p:cNvPr>
              <p:cNvSpPr/>
              <p:nvPr/>
            </p:nvSpPr>
            <p:spPr>
              <a:xfrm>
                <a:off x="2620661" y="1870863"/>
                <a:ext cx="649256" cy="706999"/>
              </a:xfrm>
              <a:prstGeom prst="cube">
                <a:avLst>
                  <a:gd name="adj" fmla="val 81137"/>
                </a:avLst>
              </a:prstGeom>
              <a:solidFill>
                <a:srgbClr val="00CC00">
                  <a:alpha val="29804"/>
                </a:srgbClr>
              </a:solidFill>
              <a:ln w="12700">
                <a:solidFill>
                  <a:schemeClr val="bg1"/>
                </a:solidFill>
              </a:ln>
              <a:scene3d>
                <a:camera prst="isometricOffAxis2Left">
                  <a:rot lat="2640000" lon="36000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E63A18C-3943-162D-6553-A88EA5044D41}"/>
                  </a:ext>
                </a:extLst>
              </p:cNvPr>
              <p:cNvSpPr txBox="1"/>
              <p:nvPr/>
            </p:nvSpPr>
            <p:spPr>
              <a:xfrm>
                <a:off x="5075995" y="2299155"/>
                <a:ext cx="1970348" cy="7000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𝑆𝑁𝑅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𝑆𝑁𝑅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E63A18C-3943-162D-6553-A88EA5044D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5995" y="2299155"/>
                <a:ext cx="1970348" cy="7000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CB5AC25-7C4C-6C5E-2691-530FE84C36ED}"/>
                  </a:ext>
                </a:extLst>
              </p:cNvPr>
              <p:cNvSpPr txBox="1"/>
              <p:nvPr/>
            </p:nvSpPr>
            <p:spPr>
              <a:xfrm>
                <a:off x="4406100" y="1043908"/>
                <a:ext cx="337751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FFC000"/>
                    </a:solidFill>
                  </a:rPr>
                  <a:t>Scale Fourier coefficients according to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endParaRPr lang="en-US" sz="2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CB5AC25-7C4C-6C5E-2691-530FE84C36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6100" y="1043908"/>
                <a:ext cx="3377515" cy="830997"/>
              </a:xfrm>
              <a:prstGeom prst="rect">
                <a:avLst/>
              </a:prstGeom>
              <a:blipFill>
                <a:blip r:embed="rId5"/>
                <a:stretch>
                  <a:fillRect l="-1264" t="-5839" r="-3069"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FC3069FD-948C-C8B6-6132-89741687EE5E}"/>
              </a:ext>
            </a:extLst>
          </p:cNvPr>
          <p:cNvGrpSpPr/>
          <p:nvPr/>
        </p:nvGrpSpPr>
        <p:grpSpPr>
          <a:xfrm>
            <a:off x="7312151" y="1478590"/>
            <a:ext cx="2688336" cy="2286000"/>
            <a:chOff x="7921269" y="1491958"/>
            <a:chExt cx="2688336" cy="2286000"/>
          </a:xfrm>
        </p:grpSpPr>
        <p:pic>
          <p:nvPicPr>
            <p:cNvPr id="10" name="Picture 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B717A83-1BF9-9308-F216-5FDE73DA648A}"/>
                </a:ext>
              </a:extLst>
            </p:cNvPr>
            <p:cNvPicPr>
              <a:picLocks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21269" y="1491958"/>
              <a:ext cx="2688336" cy="2286000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CD6C7E1-1025-664B-A183-F3ED56A6C3CB}"/>
                </a:ext>
              </a:extLst>
            </p:cNvPr>
            <p:cNvGrpSpPr/>
            <p:nvPr/>
          </p:nvGrpSpPr>
          <p:grpSpPr>
            <a:xfrm>
              <a:off x="8563693" y="1870863"/>
              <a:ext cx="801238" cy="927870"/>
              <a:chOff x="2470901" y="1870863"/>
              <a:chExt cx="801238" cy="927870"/>
            </a:xfrm>
          </p:grpSpPr>
          <p:sp>
            <p:nvSpPr>
              <p:cNvPr id="15" name="Cube 14">
                <a:extLst>
                  <a:ext uri="{FF2B5EF4-FFF2-40B4-BE49-F238E27FC236}">
                    <a16:creationId xmlns:a16="http://schemas.microsoft.com/office/drawing/2014/main" id="{F63A0027-7EC9-282A-27A5-2B84EC8A7792}"/>
                  </a:ext>
                </a:extLst>
              </p:cNvPr>
              <p:cNvSpPr/>
              <p:nvPr/>
            </p:nvSpPr>
            <p:spPr>
              <a:xfrm>
                <a:off x="2470901" y="2024815"/>
                <a:ext cx="649256" cy="706999"/>
              </a:xfrm>
              <a:prstGeom prst="cube">
                <a:avLst>
                  <a:gd name="adj" fmla="val 81137"/>
                </a:avLst>
              </a:prstGeom>
              <a:solidFill>
                <a:srgbClr val="00CC00">
                  <a:alpha val="29804"/>
                </a:srgbClr>
              </a:solidFill>
              <a:ln w="12700">
                <a:solidFill>
                  <a:schemeClr val="bg1"/>
                </a:solidFill>
              </a:ln>
              <a:scene3d>
                <a:camera prst="isometricOffAxis2Left">
                  <a:rot lat="2640000" lon="36000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Cube 15">
                <a:extLst>
                  <a:ext uri="{FF2B5EF4-FFF2-40B4-BE49-F238E27FC236}">
                    <a16:creationId xmlns:a16="http://schemas.microsoft.com/office/drawing/2014/main" id="{697395B6-5D8F-423B-075E-39263D1B395B}"/>
                  </a:ext>
                </a:extLst>
              </p:cNvPr>
              <p:cNvSpPr/>
              <p:nvPr/>
            </p:nvSpPr>
            <p:spPr>
              <a:xfrm>
                <a:off x="2622883" y="2091734"/>
                <a:ext cx="649256" cy="706999"/>
              </a:xfrm>
              <a:prstGeom prst="cube">
                <a:avLst>
                  <a:gd name="adj" fmla="val 81137"/>
                </a:avLst>
              </a:prstGeom>
              <a:solidFill>
                <a:srgbClr val="00CC00">
                  <a:alpha val="29804"/>
                </a:srgbClr>
              </a:solidFill>
              <a:ln w="12700">
                <a:solidFill>
                  <a:schemeClr val="bg1"/>
                </a:solidFill>
              </a:ln>
              <a:scene3d>
                <a:camera prst="isometricOffAxis2Left">
                  <a:rot lat="2640000" lon="36000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Cube 16">
                <a:extLst>
                  <a:ext uri="{FF2B5EF4-FFF2-40B4-BE49-F238E27FC236}">
                    <a16:creationId xmlns:a16="http://schemas.microsoft.com/office/drawing/2014/main" id="{A776AB74-79C7-0FF9-6583-51C275F329E3}"/>
                  </a:ext>
                </a:extLst>
              </p:cNvPr>
              <p:cNvSpPr/>
              <p:nvPr/>
            </p:nvSpPr>
            <p:spPr>
              <a:xfrm>
                <a:off x="2564655" y="1985045"/>
                <a:ext cx="649256" cy="706999"/>
              </a:xfrm>
              <a:prstGeom prst="cube">
                <a:avLst>
                  <a:gd name="adj" fmla="val 81137"/>
                </a:avLst>
              </a:prstGeom>
              <a:solidFill>
                <a:srgbClr val="00CC00">
                  <a:alpha val="29804"/>
                </a:srgbClr>
              </a:solidFill>
              <a:ln w="12700">
                <a:solidFill>
                  <a:schemeClr val="bg1"/>
                </a:solidFill>
              </a:ln>
              <a:scene3d>
                <a:camera prst="isometricOffAxis2Left">
                  <a:rot lat="2640000" lon="36000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Cube 17">
                <a:extLst>
                  <a:ext uri="{FF2B5EF4-FFF2-40B4-BE49-F238E27FC236}">
                    <a16:creationId xmlns:a16="http://schemas.microsoft.com/office/drawing/2014/main" id="{BBA9DB3E-5E6D-141A-8C26-18EED978EF04}"/>
                  </a:ext>
                </a:extLst>
              </p:cNvPr>
              <p:cNvSpPr/>
              <p:nvPr/>
            </p:nvSpPr>
            <p:spPr>
              <a:xfrm>
                <a:off x="2527461" y="1885586"/>
                <a:ext cx="649256" cy="706999"/>
              </a:xfrm>
              <a:prstGeom prst="cube">
                <a:avLst>
                  <a:gd name="adj" fmla="val 81137"/>
                </a:avLst>
              </a:prstGeom>
              <a:solidFill>
                <a:srgbClr val="00CC00">
                  <a:alpha val="29804"/>
                </a:srgbClr>
              </a:solidFill>
              <a:ln w="12700">
                <a:solidFill>
                  <a:schemeClr val="bg1"/>
                </a:solidFill>
              </a:ln>
              <a:scene3d>
                <a:camera prst="isometricOffAxis2Left">
                  <a:rot lat="2640000" lon="36000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Cube 18">
                <a:extLst>
                  <a:ext uri="{FF2B5EF4-FFF2-40B4-BE49-F238E27FC236}">
                    <a16:creationId xmlns:a16="http://schemas.microsoft.com/office/drawing/2014/main" id="{C9F5BA62-51D7-886C-07D4-AEDA18ED669F}"/>
                  </a:ext>
                </a:extLst>
              </p:cNvPr>
              <p:cNvSpPr/>
              <p:nvPr/>
            </p:nvSpPr>
            <p:spPr>
              <a:xfrm>
                <a:off x="2620661" y="1870863"/>
                <a:ext cx="649256" cy="706999"/>
              </a:xfrm>
              <a:prstGeom prst="cube">
                <a:avLst>
                  <a:gd name="adj" fmla="val 81137"/>
                </a:avLst>
              </a:prstGeom>
              <a:solidFill>
                <a:srgbClr val="00CC00">
                  <a:alpha val="29804"/>
                </a:srgbClr>
              </a:solidFill>
              <a:ln w="12700">
                <a:solidFill>
                  <a:schemeClr val="bg1"/>
                </a:solidFill>
              </a:ln>
              <a:scene3d>
                <a:camera prst="isometricOffAxis2Left">
                  <a:rot lat="2640000" lon="36000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153BA8A-D919-FFA0-FF7E-6A1D1A04BD45}"/>
              </a:ext>
            </a:extLst>
          </p:cNvPr>
          <p:cNvSpPr/>
          <p:nvPr/>
        </p:nvSpPr>
        <p:spPr>
          <a:xfrm>
            <a:off x="2974569" y="2014717"/>
            <a:ext cx="5127544" cy="487406"/>
          </a:xfrm>
          <a:custGeom>
            <a:avLst/>
            <a:gdLst>
              <a:gd name="connsiteX0" fmla="*/ 0 w 5120640"/>
              <a:gd name="connsiteY0" fmla="*/ 587147 h 596772"/>
              <a:gd name="connsiteX1" fmla="*/ 2714324 w 5120640"/>
              <a:gd name="connsiteY1" fmla="*/ 6 h 596772"/>
              <a:gd name="connsiteX2" fmla="*/ 5120640 w 5120640"/>
              <a:gd name="connsiteY2" fmla="*/ 596772 h 59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20640" h="596772">
                <a:moveTo>
                  <a:pt x="0" y="587147"/>
                </a:moveTo>
                <a:cubicBezTo>
                  <a:pt x="930442" y="292774"/>
                  <a:pt x="1860884" y="-1598"/>
                  <a:pt x="2714324" y="6"/>
                </a:cubicBezTo>
                <a:cubicBezTo>
                  <a:pt x="3567764" y="1610"/>
                  <a:pt x="4344202" y="299191"/>
                  <a:pt x="5120640" y="596772"/>
                </a:cubicBezTo>
              </a:path>
            </a:pathLst>
          </a:custGeom>
          <a:noFill/>
          <a:ln w="19050">
            <a:solidFill>
              <a:srgbClr val="00CC00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886F0FC-5AA7-1283-F8EA-B58A6AF79E53}"/>
              </a:ext>
            </a:extLst>
          </p:cNvPr>
          <p:cNvGrpSpPr/>
          <p:nvPr/>
        </p:nvGrpSpPr>
        <p:grpSpPr>
          <a:xfrm>
            <a:off x="1748779" y="4262844"/>
            <a:ext cx="3468830" cy="2006290"/>
            <a:chOff x="1614564" y="4238571"/>
            <a:chExt cx="3468830" cy="2006290"/>
          </a:xfrm>
        </p:grpSpPr>
        <p:pic>
          <p:nvPicPr>
            <p:cNvPr id="28" name="Picture 27" descr="A green bar code on a black background&#10;&#10;Description automatically generated">
              <a:extLst>
                <a:ext uri="{FF2B5EF4-FFF2-40B4-BE49-F238E27FC236}">
                  <a16:creationId xmlns:a16="http://schemas.microsoft.com/office/drawing/2014/main" id="{62F439F1-DB7A-AA78-743D-15F79BF74E9B}"/>
                </a:ext>
              </a:extLst>
            </p:cNvPr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2994" y="4239461"/>
              <a:ext cx="3200400" cy="18288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81E9383B-BF46-4140-C8D0-095914203844}"/>
                    </a:ext>
                  </a:extLst>
                </p:cNvPr>
                <p:cNvSpPr txBox="1"/>
                <p:nvPr/>
              </p:nvSpPr>
              <p:spPr>
                <a:xfrm>
                  <a:off x="2210565" y="5921696"/>
                  <a:ext cx="18113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81E9383B-BF46-4140-C8D0-0959142038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10565" y="5921696"/>
                  <a:ext cx="181139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34483" r="-31034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89F738C5-1711-CF7C-3D4D-71E1F9DAD6F1}"/>
                    </a:ext>
                  </a:extLst>
                </p:cNvPr>
                <p:cNvSpPr txBox="1"/>
                <p:nvPr/>
              </p:nvSpPr>
              <p:spPr>
                <a:xfrm>
                  <a:off x="4560695" y="5921696"/>
                  <a:ext cx="43762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300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89F738C5-1711-CF7C-3D4D-71E1F9DAD6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0695" y="5921696"/>
                  <a:ext cx="437620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11111" r="-13889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59B37450-AFF7-F466-F79E-36C969D5CA6F}"/>
                    </a:ext>
                  </a:extLst>
                </p:cNvPr>
                <p:cNvSpPr txBox="1"/>
                <p:nvPr/>
              </p:nvSpPr>
              <p:spPr>
                <a:xfrm>
                  <a:off x="2611007" y="5875529"/>
                  <a:ext cx="185182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Time bin (</a:t>
                  </a:r>
                  <a14:m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80</m:t>
                      </m:r>
                      <m:r>
                        <m:rPr>
                          <m:sty m:val="p"/>
                        </m:rPr>
                        <a:rPr lang="en-US" i="0" dirty="0" smtClean="0">
                          <a:latin typeface="Cambria Math" panose="02040503050406030204" pitchFamily="18" charset="0"/>
                        </a:rPr>
                        <m:t>ps</m:t>
                      </m:r>
                    </m:oMath>
                  </a14:m>
                  <a:r>
                    <a:rPr lang="en-US" dirty="0"/>
                    <a:t>)</a:t>
                  </a: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59B37450-AFF7-F466-F79E-36C969D5CA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11007" y="5875529"/>
                  <a:ext cx="1851825" cy="369332"/>
                </a:xfrm>
                <a:prstGeom prst="rect">
                  <a:avLst/>
                </a:prstGeom>
                <a:blipFill>
                  <a:blip r:embed="rId10"/>
                  <a:stretch>
                    <a:fillRect t="-10000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84A2A55-CFD3-148C-8BC4-6A604A3C1D4D}"/>
                </a:ext>
              </a:extLst>
            </p:cNvPr>
            <p:cNvSpPr txBox="1"/>
            <p:nvPr/>
          </p:nvSpPr>
          <p:spPr>
            <a:xfrm rot="16200000">
              <a:off x="1251930" y="4798047"/>
              <a:ext cx="1371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Normalized intensity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2C56D9B9-0630-359A-E06A-592B8E928D84}"/>
                    </a:ext>
                  </a:extLst>
                </p:cNvPr>
                <p:cNvSpPr txBox="1"/>
                <p:nvPr/>
              </p:nvSpPr>
              <p:spPr>
                <a:xfrm>
                  <a:off x="2079757" y="5725763"/>
                  <a:ext cx="18113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2C56D9B9-0630-359A-E06A-592B8E928D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9757" y="5725763"/>
                  <a:ext cx="181139" cy="276999"/>
                </a:xfrm>
                <a:prstGeom prst="rect">
                  <a:avLst/>
                </a:prstGeom>
                <a:blipFill>
                  <a:blip r:embed="rId11"/>
                  <a:stretch>
                    <a:fillRect l="-30000" r="-30000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B48E282A-DFEE-BEFF-ED52-8D7752E591C5}"/>
                    </a:ext>
                  </a:extLst>
                </p:cNvPr>
                <p:cNvSpPr txBox="1"/>
                <p:nvPr/>
              </p:nvSpPr>
              <p:spPr>
                <a:xfrm>
                  <a:off x="2079757" y="4238571"/>
                  <a:ext cx="181139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B48E282A-DFEE-BEFF-ED52-8D7752E591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9757" y="4238571"/>
                  <a:ext cx="181139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30000" r="-30000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DA1C6D3-B7C2-E3A0-FDAC-22CE2CFE26B3}"/>
              </a:ext>
            </a:extLst>
          </p:cNvPr>
          <p:cNvGrpSpPr/>
          <p:nvPr/>
        </p:nvGrpSpPr>
        <p:grpSpPr>
          <a:xfrm>
            <a:off x="6869416" y="4262844"/>
            <a:ext cx="3468830" cy="2006290"/>
            <a:chOff x="9972159" y="4118067"/>
            <a:chExt cx="3468830" cy="2006290"/>
          </a:xfrm>
        </p:grpSpPr>
        <p:pic>
          <p:nvPicPr>
            <p:cNvPr id="30" name="Picture 29" descr="A green graph on a black background&#10;&#10;Description automatically generated">
              <a:extLst>
                <a:ext uri="{FF2B5EF4-FFF2-40B4-BE49-F238E27FC236}">
                  <a16:creationId xmlns:a16="http://schemas.microsoft.com/office/drawing/2014/main" id="{A45D12A8-1974-C190-48D6-76AB1DDB4D57}"/>
                </a:ext>
              </a:extLst>
            </p:cNvPr>
            <p:cNvPicPr>
              <a:picLocks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0589" y="4118957"/>
              <a:ext cx="3200400" cy="18288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FAC88133-7C8D-A1A9-387D-AFB19B9D9C6D}"/>
                    </a:ext>
                  </a:extLst>
                </p:cNvPr>
                <p:cNvSpPr txBox="1"/>
                <p:nvPr/>
              </p:nvSpPr>
              <p:spPr>
                <a:xfrm>
                  <a:off x="10568160" y="5801192"/>
                  <a:ext cx="18113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FAC88133-7C8D-A1A9-387D-AFB19B9D9C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68160" y="5801192"/>
                  <a:ext cx="181139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34483" r="-31034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0CA042F5-6B23-8014-3E5E-9F818461B627}"/>
                    </a:ext>
                  </a:extLst>
                </p:cNvPr>
                <p:cNvSpPr txBox="1"/>
                <p:nvPr/>
              </p:nvSpPr>
              <p:spPr>
                <a:xfrm>
                  <a:off x="12918290" y="5801192"/>
                  <a:ext cx="43762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300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0CA042F5-6B23-8014-3E5E-9F818461B6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18290" y="5801192"/>
                  <a:ext cx="437620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11111" r="-13889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E7BE71EE-1698-6590-F106-06A9F566E145}"/>
                    </a:ext>
                  </a:extLst>
                </p:cNvPr>
                <p:cNvSpPr txBox="1"/>
                <p:nvPr/>
              </p:nvSpPr>
              <p:spPr>
                <a:xfrm>
                  <a:off x="10968602" y="5755025"/>
                  <a:ext cx="185182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Time bin (</a:t>
                  </a:r>
                  <a14:m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80</m:t>
                      </m:r>
                      <m:r>
                        <m:rPr>
                          <m:sty m:val="p"/>
                        </m:rPr>
                        <a:rPr lang="en-US" i="0" dirty="0" smtClean="0">
                          <a:latin typeface="Cambria Math" panose="02040503050406030204" pitchFamily="18" charset="0"/>
                        </a:rPr>
                        <m:t>ps</m:t>
                      </m:r>
                    </m:oMath>
                  </a14:m>
                  <a:r>
                    <a:rPr lang="en-US" dirty="0"/>
                    <a:t>)</a:t>
                  </a: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E7BE71EE-1698-6590-F106-06A9F566E1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68602" y="5755025"/>
                  <a:ext cx="1851825" cy="369332"/>
                </a:xfrm>
                <a:prstGeom prst="rect">
                  <a:avLst/>
                </a:prstGeom>
                <a:blipFill>
                  <a:blip r:embed="rId14"/>
                  <a:stretch>
                    <a:fillRect t="-10000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67B77A7-1C1B-EEAB-D83D-916AA2FFAC8F}"/>
                </a:ext>
              </a:extLst>
            </p:cNvPr>
            <p:cNvSpPr txBox="1"/>
            <p:nvPr/>
          </p:nvSpPr>
          <p:spPr>
            <a:xfrm rot="16200000">
              <a:off x="9609525" y="4677543"/>
              <a:ext cx="1371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Normalized intensity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EC00C1E0-FE5D-A82F-DD9D-20E926F25A1D}"/>
                    </a:ext>
                  </a:extLst>
                </p:cNvPr>
                <p:cNvSpPr txBox="1"/>
                <p:nvPr/>
              </p:nvSpPr>
              <p:spPr>
                <a:xfrm>
                  <a:off x="10437352" y="5605259"/>
                  <a:ext cx="18113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EC00C1E0-FE5D-A82F-DD9D-20E926F25A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7352" y="5605259"/>
                  <a:ext cx="181139" cy="276999"/>
                </a:xfrm>
                <a:prstGeom prst="rect">
                  <a:avLst/>
                </a:prstGeom>
                <a:blipFill>
                  <a:blip r:embed="rId11"/>
                  <a:stretch>
                    <a:fillRect l="-30000" r="-30000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26A7D01-4996-6608-03E5-7BA4FF627FCB}"/>
                    </a:ext>
                  </a:extLst>
                </p:cNvPr>
                <p:cNvSpPr txBox="1"/>
                <p:nvPr/>
              </p:nvSpPr>
              <p:spPr>
                <a:xfrm>
                  <a:off x="10437352" y="4118067"/>
                  <a:ext cx="181139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26A7D01-4996-6608-03E5-7BA4FF627F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7352" y="4118067"/>
                  <a:ext cx="181139" cy="276999"/>
                </a:xfrm>
                <a:prstGeom prst="rect">
                  <a:avLst/>
                </a:prstGeom>
                <a:blipFill>
                  <a:blip r:embed="rId15"/>
                  <a:stretch>
                    <a:fillRect l="-30000" r="-30000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AFDE8BEC-83CD-EBD5-AB6E-4E2832242D70}"/>
              </a:ext>
            </a:extLst>
          </p:cNvPr>
          <p:cNvSpPr/>
          <p:nvPr/>
        </p:nvSpPr>
        <p:spPr>
          <a:xfrm>
            <a:off x="2666186" y="2509197"/>
            <a:ext cx="308020" cy="1665171"/>
          </a:xfrm>
          <a:custGeom>
            <a:avLst/>
            <a:gdLst>
              <a:gd name="connsiteX0" fmla="*/ 308020 w 308020"/>
              <a:gd name="connsiteY0" fmla="*/ 0 h 1665171"/>
              <a:gd name="connsiteX1" fmla="*/ 12 w 308020"/>
              <a:gd name="connsiteY1" fmla="*/ 712270 h 1665171"/>
              <a:gd name="connsiteX2" fmla="*/ 298395 w 308020"/>
              <a:gd name="connsiteY2" fmla="*/ 1665171 h 1665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8020" h="1665171">
                <a:moveTo>
                  <a:pt x="308020" y="0"/>
                </a:moveTo>
                <a:cubicBezTo>
                  <a:pt x="154818" y="217371"/>
                  <a:pt x="1616" y="434742"/>
                  <a:pt x="12" y="712270"/>
                </a:cubicBezTo>
                <a:cubicBezTo>
                  <a:pt x="-1592" y="989799"/>
                  <a:pt x="148401" y="1327485"/>
                  <a:pt x="298395" y="1665171"/>
                </a:cubicBezTo>
              </a:path>
            </a:pathLst>
          </a:custGeom>
          <a:noFill/>
          <a:ln w="19050">
            <a:solidFill>
              <a:srgbClr val="00CC00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1FF890A7-5B3B-EE9E-7F94-A62689B496EE}"/>
              </a:ext>
            </a:extLst>
          </p:cNvPr>
          <p:cNvSpPr/>
          <p:nvPr/>
        </p:nvSpPr>
        <p:spPr>
          <a:xfrm>
            <a:off x="7791712" y="2509197"/>
            <a:ext cx="308020" cy="1665171"/>
          </a:xfrm>
          <a:custGeom>
            <a:avLst/>
            <a:gdLst>
              <a:gd name="connsiteX0" fmla="*/ 308020 w 308020"/>
              <a:gd name="connsiteY0" fmla="*/ 0 h 1665171"/>
              <a:gd name="connsiteX1" fmla="*/ 12 w 308020"/>
              <a:gd name="connsiteY1" fmla="*/ 712270 h 1665171"/>
              <a:gd name="connsiteX2" fmla="*/ 298395 w 308020"/>
              <a:gd name="connsiteY2" fmla="*/ 1665171 h 1665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8020" h="1665171">
                <a:moveTo>
                  <a:pt x="308020" y="0"/>
                </a:moveTo>
                <a:cubicBezTo>
                  <a:pt x="154818" y="217371"/>
                  <a:pt x="1616" y="434742"/>
                  <a:pt x="12" y="712270"/>
                </a:cubicBezTo>
                <a:cubicBezTo>
                  <a:pt x="-1592" y="989799"/>
                  <a:pt x="148401" y="1327485"/>
                  <a:pt x="298395" y="1665171"/>
                </a:cubicBezTo>
              </a:path>
            </a:pathLst>
          </a:custGeom>
          <a:noFill/>
          <a:ln w="19050">
            <a:solidFill>
              <a:srgbClr val="00CC00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C110FD1-ABF4-571B-A49F-643050BF6F52}"/>
              </a:ext>
            </a:extLst>
          </p:cNvPr>
          <p:cNvSpPr txBox="1"/>
          <p:nvPr/>
        </p:nvSpPr>
        <p:spPr>
          <a:xfrm>
            <a:off x="2597474" y="1056264"/>
            <a:ext cx="1874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Measured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FB8045A-85A4-48CA-4D0D-13AC4AE159C9}"/>
              </a:ext>
            </a:extLst>
          </p:cNvPr>
          <p:cNvSpPr txBox="1"/>
          <p:nvPr/>
        </p:nvSpPr>
        <p:spPr>
          <a:xfrm>
            <a:off x="7719254" y="1056264"/>
            <a:ext cx="1874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Recovered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17F3AC-1106-C07F-6854-D7091CCF3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66401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F9BA78-8188-45FF-0959-F0F8687B87A3}"/>
              </a:ext>
            </a:extLst>
          </p:cNvPr>
          <p:cNvSpPr txBox="1"/>
          <p:nvPr/>
        </p:nvSpPr>
        <p:spPr>
          <a:xfrm>
            <a:off x="15240" y="2136808"/>
            <a:ext cx="12161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C000"/>
                </a:solidFill>
              </a:rPr>
              <a:t>Application Results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B571BA-67F9-8FE4-8D24-69E9952DE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37880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A3287-A474-A933-C99B-DCA915B4F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LiDAR: </a:t>
            </a:r>
            <a:r>
              <a:rPr lang="en-US" dirty="0">
                <a:solidFill>
                  <a:schemeClr val="tx1"/>
                </a:solidFill>
              </a:rPr>
              <a:t>Various Lighting Conditions</a:t>
            </a:r>
            <a:endParaRPr lang="en-US" dirty="0"/>
          </a:p>
        </p:txBody>
      </p:sp>
      <p:pic>
        <p:nvPicPr>
          <p:cNvPr id="98" name="Picture 97" descr="A toy head with a reindeer headband&#10;&#10;Description automatically generated">
            <a:extLst>
              <a:ext uri="{FF2B5EF4-FFF2-40B4-BE49-F238E27FC236}">
                <a16:creationId xmlns:a16="http://schemas.microsoft.com/office/drawing/2014/main" id="{DFF60E22-AA84-ABE4-1C20-D57AC2C4C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630" y="2039959"/>
            <a:ext cx="1880269" cy="15544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D81A1654-1934-AC66-FE17-865CEEC22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6152" y="3800889"/>
            <a:ext cx="1914642" cy="1737360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3EB9086F-315E-95BB-4D35-6B7CD235C22B}"/>
              </a:ext>
            </a:extLst>
          </p:cNvPr>
          <p:cNvSpPr txBox="1"/>
          <p:nvPr/>
        </p:nvSpPr>
        <p:spPr>
          <a:xfrm rot="16200000">
            <a:off x="3309015" y="2617144"/>
            <a:ext cx="1554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Scene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A5AAB738-911A-CC3E-006F-6D8DA5277A31}"/>
              </a:ext>
            </a:extLst>
          </p:cNvPr>
          <p:cNvSpPr txBox="1"/>
          <p:nvPr/>
        </p:nvSpPr>
        <p:spPr>
          <a:xfrm rot="16200000">
            <a:off x="3217575" y="4469514"/>
            <a:ext cx="1737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Raw data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85ABC893-BF61-5741-B1BB-78FA26FD83B6}"/>
              </a:ext>
            </a:extLst>
          </p:cNvPr>
          <p:cNvSpPr txBox="1"/>
          <p:nvPr/>
        </p:nvSpPr>
        <p:spPr>
          <a:xfrm>
            <a:off x="4490244" y="1430109"/>
            <a:ext cx="1463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5050"/>
                </a:solidFill>
              </a:rPr>
              <a:t>Favorable</a:t>
            </a: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51A9CBA-788E-6A3F-B096-91CACC416F5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7832" y="3800889"/>
            <a:ext cx="2038579" cy="1737360"/>
          </a:xfrm>
          <a:prstGeom prst="rect">
            <a:avLst/>
          </a:prstGeom>
        </p:spPr>
      </p:pic>
      <p:pic>
        <p:nvPicPr>
          <p:cNvPr id="86" name="Picture 85" descr="A close-up of a sculpture&#10;&#10;Description automatically generated">
            <a:extLst>
              <a:ext uri="{FF2B5EF4-FFF2-40B4-BE49-F238E27FC236}">
                <a16:creationId xmlns:a16="http://schemas.microsoft.com/office/drawing/2014/main" id="{E5B44AA0-350D-5CA2-4F4B-5F6AFAD8D5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718" y="2039959"/>
            <a:ext cx="1945428" cy="15544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7" name="TextBox 116">
            <a:extLst>
              <a:ext uri="{FF2B5EF4-FFF2-40B4-BE49-F238E27FC236}">
                <a16:creationId xmlns:a16="http://schemas.microsoft.com/office/drawing/2014/main" id="{EC0D5BE8-A162-B287-6AB5-4C04F6989311}"/>
              </a:ext>
            </a:extLst>
          </p:cNvPr>
          <p:cNvSpPr txBox="1"/>
          <p:nvPr/>
        </p:nvSpPr>
        <p:spPr>
          <a:xfrm>
            <a:off x="6617352" y="1430109"/>
            <a:ext cx="128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9933"/>
                </a:solidFill>
              </a:rPr>
              <a:t>Low SBR</a:t>
            </a:r>
          </a:p>
        </p:txBody>
      </p:sp>
      <p:pic>
        <p:nvPicPr>
          <p:cNvPr id="8" name="Picture 7" descr="A grey cube with red border&#10;&#10;Description automatically generated">
            <a:extLst>
              <a:ext uri="{FF2B5EF4-FFF2-40B4-BE49-F238E27FC236}">
                <a16:creationId xmlns:a16="http://schemas.microsoft.com/office/drawing/2014/main" id="{F41DD595-41BC-EBA4-3F03-6534FFD030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449" y="3800889"/>
            <a:ext cx="1837205" cy="1737360"/>
          </a:xfrm>
          <a:prstGeom prst="rect">
            <a:avLst/>
          </a:prstGeom>
        </p:spPr>
      </p:pic>
      <p:pic>
        <p:nvPicPr>
          <p:cNvPr id="90" name="Picture 89" descr="Bowling pins and a ball&#10;&#10;Description automatically generated">
            <a:extLst>
              <a:ext uri="{FF2B5EF4-FFF2-40B4-BE49-F238E27FC236}">
                <a16:creationId xmlns:a16="http://schemas.microsoft.com/office/drawing/2014/main" id="{A0C32F29-8471-42CC-1F68-4FC4FB13AA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965" y="2039959"/>
            <a:ext cx="1749953" cy="15544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5BA68A65-A138-CF1C-D734-41FA75B6BADA}"/>
              </a:ext>
            </a:extLst>
          </p:cNvPr>
          <p:cNvSpPr txBox="1"/>
          <p:nvPr/>
        </p:nvSpPr>
        <p:spPr>
          <a:xfrm>
            <a:off x="8039221" y="1430109"/>
            <a:ext cx="2377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CC99"/>
                </a:solidFill>
              </a:rPr>
              <a:t>High background</a:t>
            </a:r>
          </a:p>
        </p:txBody>
      </p:sp>
      <p:pic>
        <p:nvPicPr>
          <p:cNvPr id="4" name="Picture 3" descr="A black box with white specks&#10;&#10;Description automatically generated">
            <a:extLst>
              <a:ext uri="{FF2B5EF4-FFF2-40B4-BE49-F238E27FC236}">
                <a16:creationId xmlns:a16="http://schemas.microsoft.com/office/drawing/2014/main" id="{F48B83C2-4DD3-69FB-2B18-544BD382D7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693" y="3800889"/>
            <a:ext cx="1933064" cy="1737360"/>
          </a:xfrm>
          <a:prstGeom prst="rect">
            <a:avLst/>
          </a:prstGeom>
        </p:spPr>
      </p:pic>
      <p:pic>
        <p:nvPicPr>
          <p:cNvPr id="96" name="Picture 95" descr="A person lying on a bed with cleaning supplies&#10;&#10;Description automatically generated">
            <a:extLst>
              <a:ext uri="{FF2B5EF4-FFF2-40B4-BE49-F238E27FC236}">
                <a16:creationId xmlns:a16="http://schemas.microsoft.com/office/drawing/2014/main" id="{CA9687B6-F25F-761B-85C2-58EF20BB9F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737" y="2039959"/>
            <a:ext cx="1880269" cy="15544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9C93BE21-FF59-8C9B-A110-A26DB420AC01}"/>
              </a:ext>
            </a:extLst>
          </p:cNvPr>
          <p:cNvSpPr txBox="1"/>
          <p:nvPr/>
        </p:nvSpPr>
        <p:spPr>
          <a:xfrm>
            <a:off x="10342911" y="1430109"/>
            <a:ext cx="1645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6699FF"/>
                </a:solidFill>
              </a:rPr>
              <a:t>Sub-photon</a:t>
            </a:r>
          </a:p>
        </p:txBody>
      </p:sp>
      <p:sp>
        <p:nvSpPr>
          <p:cNvPr id="107" name="Partial Circle 106">
            <a:extLst>
              <a:ext uri="{FF2B5EF4-FFF2-40B4-BE49-F238E27FC236}">
                <a16:creationId xmlns:a16="http://schemas.microsoft.com/office/drawing/2014/main" id="{71ED5D0D-5B9E-D773-05D0-AE4B40C46F40}"/>
              </a:ext>
            </a:extLst>
          </p:cNvPr>
          <p:cNvSpPr/>
          <p:nvPr/>
        </p:nvSpPr>
        <p:spPr>
          <a:xfrm>
            <a:off x="-833143" y="2233535"/>
            <a:ext cx="3337753" cy="1386488"/>
          </a:xfrm>
          <a:prstGeom prst="pie">
            <a:avLst>
              <a:gd name="adj1" fmla="val 0"/>
              <a:gd name="adj2" fmla="val 5400006"/>
            </a:avLst>
          </a:prstGeom>
          <a:solidFill>
            <a:schemeClr val="bg1">
              <a:lumMod val="65000"/>
              <a:lumOff val="35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A8DBC7BB-B660-C595-42BD-CB1B1362D28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76" y="2753745"/>
            <a:ext cx="3474720" cy="23552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B6E5A955-4858-26E3-7AA1-F1C59C195F32}"/>
                  </a:ext>
                </a:extLst>
              </p:cNvPr>
              <p:cNvSpPr txBox="1"/>
              <p:nvPr/>
            </p:nvSpPr>
            <p:spPr>
              <a:xfrm>
                <a:off x="446384" y="4583404"/>
                <a:ext cx="416204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B6E5A955-4858-26E3-7AA1-F1C59C195F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384" y="4583404"/>
                <a:ext cx="416204" cy="215444"/>
              </a:xfrm>
              <a:prstGeom prst="rect">
                <a:avLst/>
              </a:prstGeom>
              <a:blipFill>
                <a:blip r:embed="rId12"/>
                <a:stretch>
                  <a:fillRect l="-8696" r="-1449"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57283A5A-2EF9-E7D1-87AA-9EE547EADE07}"/>
                  </a:ext>
                </a:extLst>
              </p:cNvPr>
              <p:cNvSpPr txBox="1"/>
              <p:nvPr/>
            </p:nvSpPr>
            <p:spPr>
              <a:xfrm>
                <a:off x="446384" y="4049760"/>
                <a:ext cx="321627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57283A5A-2EF9-E7D1-87AA-9EE547EADE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384" y="4049760"/>
                <a:ext cx="321627" cy="215444"/>
              </a:xfrm>
              <a:prstGeom prst="rect">
                <a:avLst/>
              </a:prstGeom>
              <a:blipFill>
                <a:blip r:embed="rId13"/>
                <a:stretch>
                  <a:fillRect l="-13208" r="-1887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DEF644B2-B860-00F0-F69A-C4ED4FDA9839}"/>
                  </a:ext>
                </a:extLst>
              </p:cNvPr>
              <p:cNvSpPr txBox="1"/>
              <p:nvPr/>
            </p:nvSpPr>
            <p:spPr>
              <a:xfrm>
                <a:off x="446384" y="3516115"/>
                <a:ext cx="31777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DEF644B2-B860-00F0-F69A-C4ED4FDA98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384" y="3516115"/>
                <a:ext cx="317779" cy="215444"/>
              </a:xfrm>
              <a:prstGeom prst="rect">
                <a:avLst/>
              </a:prstGeom>
              <a:blipFill>
                <a:blip r:embed="rId14"/>
                <a:stretch>
                  <a:fillRect l="-13462" r="-1923"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24CD6DE9-9037-2ED1-034D-A1A9338A1C2A}"/>
                  </a:ext>
                </a:extLst>
              </p:cNvPr>
              <p:cNvSpPr txBox="1"/>
              <p:nvPr/>
            </p:nvSpPr>
            <p:spPr>
              <a:xfrm>
                <a:off x="446384" y="2982470"/>
                <a:ext cx="321627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24CD6DE9-9037-2ED1-034D-A1A9338A1C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384" y="2982470"/>
                <a:ext cx="321627" cy="215444"/>
              </a:xfrm>
              <a:prstGeom prst="rect">
                <a:avLst/>
              </a:prstGeom>
              <a:blipFill>
                <a:blip r:embed="rId15"/>
                <a:stretch>
                  <a:fillRect l="-13208" r="-1887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36FA5D97-6804-6B13-2B0F-3B7AF9D76B6B}"/>
                  </a:ext>
                </a:extLst>
              </p:cNvPr>
              <p:cNvSpPr txBox="1"/>
              <p:nvPr/>
            </p:nvSpPr>
            <p:spPr>
              <a:xfrm>
                <a:off x="865764" y="4871436"/>
                <a:ext cx="321627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36FA5D97-6804-6B13-2B0F-3B7AF9D76B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764" y="4871436"/>
                <a:ext cx="321627" cy="215444"/>
              </a:xfrm>
              <a:prstGeom prst="rect">
                <a:avLst/>
              </a:prstGeom>
              <a:blipFill>
                <a:blip r:embed="rId13"/>
                <a:stretch>
                  <a:fillRect l="-13208" r="-1887"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3825255-570E-17A6-414F-8D92B88632E5}"/>
                  </a:ext>
                </a:extLst>
              </p:cNvPr>
              <p:cNvSpPr txBox="1"/>
              <p:nvPr/>
            </p:nvSpPr>
            <p:spPr>
              <a:xfrm>
                <a:off x="1493259" y="4871436"/>
                <a:ext cx="31777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3825255-570E-17A6-414F-8D92B88632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3259" y="4871436"/>
                <a:ext cx="317779" cy="215444"/>
              </a:xfrm>
              <a:prstGeom prst="rect">
                <a:avLst/>
              </a:prstGeom>
              <a:blipFill>
                <a:blip r:embed="rId14"/>
                <a:stretch>
                  <a:fillRect l="-13462" r="-1923"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13C81E3A-15E0-23C4-BE29-F04AD2DA570D}"/>
                  </a:ext>
                </a:extLst>
              </p:cNvPr>
              <p:cNvSpPr txBox="1"/>
              <p:nvPr/>
            </p:nvSpPr>
            <p:spPr>
              <a:xfrm>
                <a:off x="2116906" y="4871436"/>
                <a:ext cx="321627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13C81E3A-15E0-23C4-BE29-F04AD2DA57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6906" y="4871436"/>
                <a:ext cx="321627" cy="215444"/>
              </a:xfrm>
              <a:prstGeom prst="rect">
                <a:avLst/>
              </a:prstGeom>
              <a:blipFill>
                <a:blip r:embed="rId15"/>
                <a:stretch>
                  <a:fillRect l="-13208" r="-1887"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025D2C2-0026-8E43-D1EC-DCDFAF2621D5}"/>
                  </a:ext>
                </a:extLst>
              </p:cNvPr>
              <p:cNvSpPr txBox="1"/>
              <p:nvPr/>
            </p:nvSpPr>
            <p:spPr>
              <a:xfrm>
                <a:off x="2744401" y="4871436"/>
                <a:ext cx="321627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025D2C2-0026-8E43-D1EC-DCDFAF2621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4401" y="4871436"/>
                <a:ext cx="321627" cy="215444"/>
              </a:xfrm>
              <a:prstGeom prst="rect">
                <a:avLst/>
              </a:prstGeom>
              <a:blipFill>
                <a:blip r:embed="rId16"/>
                <a:stretch>
                  <a:fillRect l="-13208" r="-1887"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A8F910DD-1FB2-03FE-8C95-DAA36ED2ACBC}"/>
                  </a:ext>
                </a:extLst>
              </p:cNvPr>
              <p:cNvSpPr txBox="1"/>
              <p:nvPr/>
            </p:nvSpPr>
            <p:spPr>
              <a:xfrm>
                <a:off x="3371896" y="4871436"/>
                <a:ext cx="321627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A8F910DD-1FB2-03FE-8C95-DAA36ED2AC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1896" y="4871436"/>
                <a:ext cx="321627" cy="215444"/>
              </a:xfrm>
              <a:prstGeom prst="rect">
                <a:avLst/>
              </a:prstGeom>
              <a:blipFill>
                <a:blip r:embed="rId17"/>
                <a:stretch>
                  <a:fillRect l="-13208" r="-1887"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TextBox 72">
            <a:extLst>
              <a:ext uri="{FF2B5EF4-FFF2-40B4-BE49-F238E27FC236}">
                <a16:creationId xmlns:a16="http://schemas.microsoft.com/office/drawing/2014/main" id="{A993F7B3-F427-1925-62D9-DC45DC6BD986}"/>
              </a:ext>
            </a:extLst>
          </p:cNvPr>
          <p:cNvSpPr txBox="1"/>
          <p:nvPr/>
        </p:nvSpPr>
        <p:spPr>
          <a:xfrm>
            <a:off x="824488" y="515934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Background photons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588C010-4A0E-7144-3546-A215CB4AB55A}"/>
              </a:ext>
            </a:extLst>
          </p:cNvPr>
          <p:cNvSpPr txBox="1"/>
          <p:nvPr/>
        </p:nvSpPr>
        <p:spPr>
          <a:xfrm rot="16200000">
            <a:off x="-806659" y="3606780"/>
            <a:ext cx="2011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Signal photons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DE4FDBF-BFFB-7CB2-0EB4-F5D55C6DD26A}"/>
              </a:ext>
            </a:extLst>
          </p:cNvPr>
          <p:cNvSpPr txBox="1"/>
          <p:nvPr/>
        </p:nvSpPr>
        <p:spPr>
          <a:xfrm>
            <a:off x="931148" y="1430109"/>
            <a:ext cx="2529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Lighting conditions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B954138-1B93-268A-EE73-46FE50D6DDC8}"/>
              </a:ext>
            </a:extLst>
          </p:cNvPr>
          <p:cNvGrpSpPr/>
          <p:nvPr/>
        </p:nvGrpSpPr>
        <p:grpSpPr>
          <a:xfrm>
            <a:off x="2211205" y="2907357"/>
            <a:ext cx="1260932" cy="369332"/>
            <a:chOff x="2211205" y="2907357"/>
            <a:chExt cx="1260932" cy="369332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41DB72B7-37A9-36FB-BF98-C6DF9A5A234A}"/>
                </a:ext>
              </a:extLst>
            </p:cNvPr>
            <p:cNvSpPr/>
            <p:nvPr/>
          </p:nvSpPr>
          <p:spPr>
            <a:xfrm>
              <a:off x="2211205" y="3019701"/>
              <a:ext cx="137160" cy="137160"/>
            </a:xfrm>
            <a:prstGeom prst="ellipse">
              <a:avLst/>
            </a:prstGeom>
            <a:solidFill>
              <a:srgbClr val="FF505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0AE91FAF-370C-C904-48C2-8CD1F4E0CCDA}"/>
                </a:ext>
              </a:extLst>
            </p:cNvPr>
            <p:cNvSpPr txBox="1"/>
            <p:nvPr/>
          </p:nvSpPr>
          <p:spPr>
            <a:xfrm>
              <a:off x="2273455" y="2907357"/>
              <a:ext cx="11986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5050"/>
                  </a:solidFill>
                </a:rPr>
                <a:t>Favorable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41CBD6E-0386-496D-4281-5B06E27A207C}"/>
              </a:ext>
            </a:extLst>
          </p:cNvPr>
          <p:cNvGrpSpPr/>
          <p:nvPr/>
        </p:nvGrpSpPr>
        <p:grpSpPr>
          <a:xfrm>
            <a:off x="1585873" y="4343312"/>
            <a:ext cx="1505565" cy="369332"/>
            <a:chOff x="1585873" y="4343312"/>
            <a:chExt cx="1505565" cy="369332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9E7B6EDB-2760-8422-9710-4991E80531C6}"/>
                </a:ext>
              </a:extLst>
            </p:cNvPr>
            <p:cNvSpPr/>
            <p:nvPr/>
          </p:nvSpPr>
          <p:spPr>
            <a:xfrm>
              <a:off x="1585873" y="4461756"/>
              <a:ext cx="137160" cy="137160"/>
            </a:xfrm>
            <a:prstGeom prst="ellipse">
              <a:avLst/>
            </a:prstGeom>
            <a:solidFill>
              <a:srgbClr val="6699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4DF21885-AA39-FB8F-C741-7C220103475B}"/>
                </a:ext>
              </a:extLst>
            </p:cNvPr>
            <p:cNvSpPr txBox="1"/>
            <p:nvPr/>
          </p:nvSpPr>
          <p:spPr>
            <a:xfrm>
              <a:off x="1658752" y="4343312"/>
              <a:ext cx="14326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6699FF"/>
                  </a:solidFill>
                </a:rPr>
                <a:t>Sub-photon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23CC39D-A769-AC91-8385-193158810FBF}"/>
              </a:ext>
            </a:extLst>
          </p:cNvPr>
          <p:cNvGrpSpPr/>
          <p:nvPr/>
        </p:nvGrpSpPr>
        <p:grpSpPr>
          <a:xfrm>
            <a:off x="1006499" y="3805796"/>
            <a:ext cx="1154724" cy="369332"/>
            <a:chOff x="1006499" y="3805796"/>
            <a:chExt cx="1154724" cy="369332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6C0C0549-71D5-7924-DCC8-B48D7AEB05A9}"/>
                </a:ext>
              </a:extLst>
            </p:cNvPr>
            <p:cNvSpPr/>
            <p:nvPr/>
          </p:nvSpPr>
          <p:spPr>
            <a:xfrm>
              <a:off x="2024063" y="3926921"/>
              <a:ext cx="137160" cy="137160"/>
            </a:xfrm>
            <a:prstGeom prst="ellipse">
              <a:avLst/>
            </a:prstGeom>
            <a:solidFill>
              <a:srgbClr val="FF993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62257A91-5E44-83F9-B197-ACC6B08BC0D6}"/>
                </a:ext>
              </a:extLst>
            </p:cNvPr>
            <p:cNvSpPr txBox="1"/>
            <p:nvPr/>
          </p:nvSpPr>
          <p:spPr>
            <a:xfrm>
              <a:off x="1006499" y="3805796"/>
              <a:ext cx="10689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9933"/>
                  </a:solidFill>
                </a:rPr>
                <a:t>Low SBR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9F23FC1-BC55-3340-E2FD-C6FC35B951B9}"/>
              </a:ext>
            </a:extLst>
          </p:cNvPr>
          <p:cNvGrpSpPr/>
          <p:nvPr/>
        </p:nvGrpSpPr>
        <p:grpSpPr>
          <a:xfrm>
            <a:off x="1169292" y="3436638"/>
            <a:ext cx="1994415" cy="369332"/>
            <a:chOff x="1169292" y="3436638"/>
            <a:chExt cx="1994415" cy="369332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69A16798-F3AC-CE09-F744-E5BBF3AE1892}"/>
                </a:ext>
              </a:extLst>
            </p:cNvPr>
            <p:cNvSpPr/>
            <p:nvPr/>
          </p:nvSpPr>
          <p:spPr>
            <a:xfrm>
              <a:off x="3026547" y="3555451"/>
              <a:ext cx="137160" cy="137160"/>
            </a:xfrm>
            <a:prstGeom prst="ellipse">
              <a:avLst/>
            </a:prstGeom>
            <a:solidFill>
              <a:srgbClr val="00CC99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B3F604E1-6BAE-886F-0D65-77B58C72DC02}"/>
                </a:ext>
              </a:extLst>
            </p:cNvPr>
            <p:cNvSpPr txBox="1"/>
            <p:nvPr/>
          </p:nvSpPr>
          <p:spPr>
            <a:xfrm>
              <a:off x="1169292" y="3436638"/>
              <a:ext cx="19432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CC99"/>
                  </a:solidFill>
                </a:rPr>
                <a:t>High background</a:t>
              </a:r>
            </a:p>
          </p:txBody>
        </p:sp>
      </p:grp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BFEB31AF-2F01-FBA2-2E17-A0F208A395E1}"/>
              </a:ext>
            </a:extLst>
          </p:cNvPr>
          <p:cNvSpPr/>
          <p:nvPr/>
        </p:nvSpPr>
        <p:spPr>
          <a:xfrm>
            <a:off x="1111946" y="2317691"/>
            <a:ext cx="274320" cy="270574"/>
          </a:xfrm>
          <a:prstGeom prst="roundRect">
            <a:avLst>
              <a:gd name="adj" fmla="val 35149"/>
            </a:avLst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C36A6870-EC38-182D-8810-3C3F2C742E19}"/>
              </a:ext>
            </a:extLst>
          </p:cNvPr>
          <p:cNvSpPr txBox="1"/>
          <p:nvPr/>
        </p:nvSpPr>
        <p:spPr>
          <a:xfrm>
            <a:off x="1261640" y="2256396"/>
            <a:ext cx="1966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Working regime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F6D140-AF14-584F-C423-32B35752A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39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1" grpId="0"/>
      <p:bldP spid="116" grpId="0"/>
      <p:bldP spid="117" grpId="0"/>
      <p:bldP spid="118" grpId="0"/>
      <p:bldP spid="119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A3287-A474-A933-C99B-DCA915B4F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LiDAR: </a:t>
            </a:r>
            <a:r>
              <a:rPr lang="en-US" dirty="0">
                <a:solidFill>
                  <a:schemeClr val="tx1"/>
                </a:solidFill>
              </a:rPr>
              <a:t>Various Lighting Conditions</a:t>
            </a:r>
          </a:p>
        </p:txBody>
      </p:sp>
      <p:pic>
        <p:nvPicPr>
          <p:cNvPr id="4" name="Picture 3" descr="A black box with white specks&#10;&#10;Description automatically generated">
            <a:extLst>
              <a:ext uri="{FF2B5EF4-FFF2-40B4-BE49-F238E27FC236}">
                <a16:creationId xmlns:a16="http://schemas.microsoft.com/office/drawing/2014/main" id="{F48B83C2-4DD3-69FB-2B18-544BD382D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055" y="1295818"/>
            <a:ext cx="2034804" cy="1828800"/>
          </a:xfrm>
          <a:prstGeom prst="rect">
            <a:avLst/>
          </a:prstGeom>
        </p:spPr>
      </p:pic>
      <p:pic>
        <p:nvPicPr>
          <p:cNvPr id="8" name="Picture 7" descr="A grey cube with red border&#10;&#10;Description automatically generated">
            <a:extLst>
              <a:ext uri="{FF2B5EF4-FFF2-40B4-BE49-F238E27FC236}">
                <a16:creationId xmlns:a16="http://schemas.microsoft.com/office/drawing/2014/main" id="{F41DD595-41BC-EBA4-3F03-6534FFD030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531" y="1295818"/>
            <a:ext cx="1933900" cy="1828800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51A9CBA-788E-6A3F-B096-91CACC416F5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9033" y="1295818"/>
            <a:ext cx="2145873" cy="1828800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A5AAB738-911A-CC3E-006F-6D8DA5277A31}"/>
              </a:ext>
            </a:extLst>
          </p:cNvPr>
          <p:cNvSpPr txBox="1"/>
          <p:nvPr/>
        </p:nvSpPr>
        <p:spPr>
          <a:xfrm>
            <a:off x="136157" y="2010163"/>
            <a:ext cx="1645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Raw data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85ABC893-BF61-5741-B1BB-78FA26FD83B6}"/>
              </a:ext>
            </a:extLst>
          </p:cNvPr>
          <p:cNvSpPr txBox="1"/>
          <p:nvPr/>
        </p:nvSpPr>
        <p:spPr>
          <a:xfrm>
            <a:off x="2328360" y="889466"/>
            <a:ext cx="1198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5050"/>
                </a:solidFill>
              </a:rPr>
              <a:t>Favorable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EC0D5BE8-A162-B287-6AB5-4C04F6989311}"/>
              </a:ext>
            </a:extLst>
          </p:cNvPr>
          <p:cNvSpPr txBox="1"/>
          <p:nvPr/>
        </p:nvSpPr>
        <p:spPr>
          <a:xfrm>
            <a:off x="4649294" y="889466"/>
            <a:ext cx="1068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9933"/>
                </a:solidFill>
              </a:rPr>
              <a:t>Low SBR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5BA68A65-A138-CF1C-D734-41FA75B6BADA}"/>
              </a:ext>
            </a:extLst>
          </p:cNvPr>
          <p:cNvSpPr txBox="1"/>
          <p:nvPr/>
        </p:nvSpPr>
        <p:spPr>
          <a:xfrm>
            <a:off x="6403903" y="889466"/>
            <a:ext cx="1938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CC99"/>
                </a:solidFill>
              </a:rPr>
              <a:t>High background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9C93BE21-FF59-8C9B-A110-A26DB420AC01}"/>
              </a:ext>
            </a:extLst>
          </p:cNvPr>
          <p:cNvSpPr txBox="1"/>
          <p:nvPr/>
        </p:nvSpPr>
        <p:spPr>
          <a:xfrm>
            <a:off x="8807113" y="889466"/>
            <a:ext cx="1432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6699FF"/>
                </a:solidFill>
              </a:rPr>
              <a:t>Sub-photon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525059-B744-9186-BE5D-C454C811ABB3}"/>
              </a:ext>
            </a:extLst>
          </p:cNvPr>
          <p:cNvSpPr txBox="1"/>
          <p:nvPr/>
        </p:nvSpPr>
        <p:spPr>
          <a:xfrm>
            <a:off x="136157" y="3731424"/>
            <a:ext cx="1645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Estimated depth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EFE508-5BB0-B99F-2E6C-08274597D4A6}"/>
              </a:ext>
            </a:extLst>
          </p:cNvPr>
          <p:cNvSpPr txBox="1"/>
          <p:nvPr/>
        </p:nvSpPr>
        <p:spPr>
          <a:xfrm>
            <a:off x="136157" y="5486256"/>
            <a:ext cx="1645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Ground-truth depth</a:t>
            </a:r>
          </a:p>
        </p:txBody>
      </p:sp>
      <p:pic>
        <p:nvPicPr>
          <p:cNvPr id="17" name="Picture 16" descr="A colorful image of a person's head&#10;&#10;Description automatically generated">
            <a:extLst>
              <a:ext uri="{FF2B5EF4-FFF2-40B4-BE49-F238E27FC236}">
                <a16:creationId xmlns:a16="http://schemas.microsoft.com/office/drawing/2014/main" id="{608D8939-EF0F-244A-D938-C2A5F9BCDF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846" y="5017239"/>
            <a:ext cx="2059865" cy="1645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 descr="A blue and yellow bowling pins&#10;&#10;Description automatically generated">
            <a:extLst>
              <a:ext uri="{FF2B5EF4-FFF2-40B4-BE49-F238E27FC236}">
                <a16:creationId xmlns:a16="http://schemas.microsoft.com/office/drawing/2014/main" id="{D98BE448-4391-9C69-7B66-051C67BEAB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420" y="5017239"/>
            <a:ext cx="1852891" cy="1645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 descr="A rainbow colored bird in front of a window&#10;&#10;Description automatically generated">
            <a:extLst>
              <a:ext uri="{FF2B5EF4-FFF2-40B4-BE49-F238E27FC236}">
                <a16:creationId xmlns:a16="http://schemas.microsoft.com/office/drawing/2014/main" id="{1A522F3D-0645-B952-3984-585D6E9441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020" y="5017239"/>
            <a:ext cx="1990873" cy="1645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 descr="A colorful image of a person's head&#10;&#10;Description automatically generated">
            <a:extLst>
              <a:ext uri="{FF2B5EF4-FFF2-40B4-BE49-F238E27FC236}">
                <a16:creationId xmlns:a16="http://schemas.microsoft.com/office/drawing/2014/main" id="{6B1B457B-5AE4-9A2D-8E77-41C485AB26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264" y="5017239"/>
            <a:ext cx="1990873" cy="1645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 descr="A cartoon figure in a room&#10;&#10;Description automatically generated">
            <a:extLst>
              <a:ext uri="{FF2B5EF4-FFF2-40B4-BE49-F238E27FC236}">
                <a16:creationId xmlns:a16="http://schemas.microsoft.com/office/drawing/2014/main" id="{907C26B8-593F-106B-E367-77E204EB8C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264" y="3262407"/>
            <a:ext cx="1990873" cy="1645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 descr="A colorful pixelated image of a person&#10;&#10;Description automatically generated">
            <a:extLst>
              <a:ext uri="{FF2B5EF4-FFF2-40B4-BE49-F238E27FC236}">
                <a16:creationId xmlns:a16="http://schemas.microsoft.com/office/drawing/2014/main" id="{0D56D5D6-4EBB-99DA-421B-B3CC2B14E1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846" y="3262407"/>
            <a:ext cx="2059864" cy="1645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4" descr="A yellow background with small dots&#10;&#10;Description automatically generated">
            <a:extLst>
              <a:ext uri="{FF2B5EF4-FFF2-40B4-BE49-F238E27FC236}">
                <a16:creationId xmlns:a16="http://schemas.microsoft.com/office/drawing/2014/main" id="{CE9001EC-16FB-9167-4E1B-EDA570888D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420" y="3262407"/>
            <a:ext cx="1852892" cy="1645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Picture 26" descr="A pink background with many small colored dots&#10;&#10;Description automatically generated">
            <a:extLst>
              <a:ext uri="{FF2B5EF4-FFF2-40B4-BE49-F238E27FC236}">
                <a16:creationId xmlns:a16="http://schemas.microsoft.com/office/drawing/2014/main" id="{632FEB89-E7B2-C205-BA79-E80F85755AA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020" y="3262407"/>
            <a:ext cx="1990873" cy="1645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9EB9503-DE93-B712-EE61-4FB2C136AA6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19995" y="1295818"/>
            <a:ext cx="2015413" cy="18288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3DE84C-D3EC-9AC7-6EE3-6511F5F45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29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D25BD-2EDE-EF3D-5E20-5FDD20BC6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Various Active Single-Photon Applications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4EF1D1D-2E0A-C89F-3DFD-384A2E0065E3}"/>
              </a:ext>
            </a:extLst>
          </p:cNvPr>
          <p:cNvGrpSpPr/>
          <p:nvPr/>
        </p:nvGrpSpPr>
        <p:grpSpPr>
          <a:xfrm>
            <a:off x="242316" y="1502635"/>
            <a:ext cx="2743200" cy="2103120"/>
            <a:chOff x="143853" y="1035314"/>
            <a:chExt cx="2935077" cy="2286000"/>
          </a:xfrm>
        </p:grpSpPr>
        <p:pic>
          <p:nvPicPr>
            <p:cNvPr id="21" name="Picture 20" descr="A car on a circular road&#10;&#10;Description automatically generated">
              <a:extLst>
                <a:ext uri="{FF2B5EF4-FFF2-40B4-BE49-F238E27FC236}">
                  <a16:creationId xmlns:a16="http://schemas.microsoft.com/office/drawing/2014/main" id="{2BCC1B22-8004-E848-925F-D1219BB21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853" y="1035314"/>
              <a:ext cx="2912550" cy="22860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18310E1-0EEE-6B3A-C42F-12C169AE420A}"/>
                </a:ext>
              </a:extLst>
            </p:cNvPr>
            <p:cNvSpPr txBox="1"/>
            <p:nvPr/>
          </p:nvSpPr>
          <p:spPr>
            <a:xfrm>
              <a:off x="143853" y="3121259"/>
              <a:ext cx="2935077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700" dirty="0">
                  <a:solidFill>
                    <a:schemeClr val="bg1">
                      <a:lumMod val="50000"/>
                      <a:lumOff val="50000"/>
                    </a:schemeClr>
                  </a:solidFill>
                  <a:latin typeface="+mj-lt"/>
                  <a:cs typeface="Arial" panose="020B0604020202020204" pitchFamily="34" charset="0"/>
                </a:rPr>
                <a:t>https://denso-x.com/stories/how-lidar-technology-is-shaping-our-lives/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2CEE8DF-D5E3-35A6-5A6C-4A14528DD1EE}"/>
              </a:ext>
            </a:extLst>
          </p:cNvPr>
          <p:cNvGrpSpPr/>
          <p:nvPr/>
        </p:nvGrpSpPr>
        <p:grpSpPr>
          <a:xfrm>
            <a:off x="3230372" y="1502635"/>
            <a:ext cx="2743200" cy="2103120"/>
            <a:chOff x="3143061" y="950166"/>
            <a:chExt cx="2763398" cy="2286000"/>
          </a:xfrm>
        </p:grpSpPr>
        <p:pic>
          <p:nvPicPr>
            <p:cNvPr id="19" name="Picture 18" descr="A green cell with blue and red dots&#10;&#10;Description automatically generated">
              <a:extLst>
                <a:ext uri="{FF2B5EF4-FFF2-40B4-BE49-F238E27FC236}">
                  <a16:creationId xmlns:a16="http://schemas.microsoft.com/office/drawing/2014/main" id="{7A554227-28F8-5262-0698-9042D0FEB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3061" y="950166"/>
              <a:ext cx="2763398" cy="22860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735360B-4DA0-1813-1C74-D47FBDB27133}"/>
                </a:ext>
              </a:extLst>
            </p:cNvPr>
            <p:cNvSpPr txBox="1"/>
            <p:nvPr/>
          </p:nvSpPr>
          <p:spPr>
            <a:xfrm>
              <a:off x="3143061" y="2928389"/>
              <a:ext cx="27432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700" dirty="0">
                  <a:solidFill>
                    <a:schemeClr val="bg1">
                      <a:lumMod val="50000"/>
                      <a:lumOff val="50000"/>
                    </a:schemeClr>
                  </a:solidFill>
                  <a:latin typeface="+mj-lt"/>
                  <a:cs typeface="Arial" panose="020B0604020202020204" pitchFamily="34" charset="0"/>
                </a:rPr>
                <a:t>https://micro.magnet.fsu.edu/primer/techniques/fluorescence/gallery/cells/a549/a549cells.html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79A17D5-8EF3-B95E-E9C1-6E8FF22C7274}"/>
              </a:ext>
            </a:extLst>
          </p:cNvPr>
          <p:cNvGrpSpPr/>
          <p:nvPr/>
        </p:nvGrpSpPr>
        <p:grpSpPr>
          <a:xfrm>
            <a:off x="9206484" y="1502635"/>
            <a:ext cx="2743200" cy="2103120"/>
            <a:chOff x="6071579" y="961560"/>
            <a:chExt cx="3032910" cy="2286000"/>
          </a:xfrm>
        </p:grpSpPr>
        <p:pic>
          <p:nvPicPr>
            <p:cNvPr id="26" name="Picture 25" descr="A blue surface with a car in the background&#10;&#10;Description automatically generated">
              <a:extLst>
                <a:ext uri="{FF2B5EF4-FFF2-40B4-BE49-F238E27FC236}">
                  <a16:creationId xmlns:a16="http://schemas.microsoft.com/office/drawing/2014/main" id="{6DF21A1F-9BFA-ED5F-6AF5-953C59D5B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1579" y="961560"/>
              <a:ext cx="3032910" cy="22860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610C993-5D8F-869F-CBBC-26893C053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71579" y="2029185"/>
              <a:ext cx="1895569" cy="121837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8FF31EC-A197-65D6-3C04-5BAF9283A012}"/>
                </a:ext>
              </a:extLst>
            </p:cNvPr>
            <p:cNvSpPr txBox="1"/>
            <p:nvPr/>
          </p:nvSpPr>
          <p:spPr>
            <a:xfrm>
              <a:off x="6629069" y="961560"/>
              <a:ext cx="2475420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700" dirty="0">
                  <a:solidFill>
                    <a:schemeClr val="bg1">
                      <a:lumMod val="50000"/>
                      <a:lumOff val="50000"/>
                    </a:schemeClr>
                  </a:solidFill>
                  <a:latin typeface="+mj-lt"/>
                  <a:cs typeface="Arial" panose="020B0604020202020204" pitchFamily="34" charset="0"/>
                </a:rPr>
                <a:t>https://waymo.com/blog/2021/11/a-fog-blog.html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2FBAB54-B436-3871-6D95-8901659C9E9C}"/>
              </a:ext>
            </a:extLst>
          </p:cNvPr>
          <p:cNvGrpSpPr/>
          <p:nvPr/>
        </p:nvGrpSpPr>
        <p:grpSpPr>
          <a:xfrm>
            <a:off x="6218428" y="1502635"/>
            <a:ext cx="2743200" cy="2103120"/>
            <a:chOff x="9104489" y="935286"/>
            <a:chExt cx="3032910" cy="228600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7C02902-0F72-570D-7527-8543E56E66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04489" y="935286"/>
              <a:ext cx="3032910" cy="22860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A878DA2-D80B-81A0-5094-EC471374D11C}"/>
                </a:ext>
              </a:extLst>
            </p:cNvPr>
            <p:cNvSpPr txBox="1"/>
            <p:nvPr/>
          </p:nvSpPr>
          <p:spPr>
            <a:xfrm>
              <a:off x="9104489" y="2913509"/>
              <a:ext cx="301752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700" dirty="0">
                  <a:solidFill>
                    <a:schemeClr val="bg1">
                      <a:lumMod val="50000"/>
                      <a:lumOff val="50000"/>
                    </a:schemeClr>
                  </a:solidFill>
                  <a:latin typeface="+mj-lt"/>
                  <a:cs typeface="Arial" panose="020B0604020202020204" pitchFamily="34" charset="0"/>
                </a:rPr>
                <a:t>https://news.stanford.edu/2018/03/05/technique-can-see-objects-hidden-around-corners/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7701496-EA0D-F3B3-F19C-2F23926656EB}"/>
              </a:ext>
            </a:extLst>
          </p:cNvPr>
          <p:cNvSpPr txBox="1"/>
          <p:nvPr/>
        </p:nvSpPr>
        <p:spPr>
          <a:xfrm>
            <a:off x="0" y="1055803"/>
            <a:ext cx="32278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LiDAR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D77879-ABCE-1C5C-C216-2EBA293D4A1F}"/>
              </a:ext>
            </a:extLst>
          </p:cNvPr>
          <p:cNvSpPr txBox="1"/>
          <p:nvPr/>
        </p:nvSpPr>
        <p:spPr>
          <a:xfrm>
            <a:off x="8964168" y="1055803"/>
            <a:ext cx="32278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Imaging through scattering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7978CD-FD3B-0EA8-4E31-E71097AE60C5}"/>
              </a:ext>
            </a:extLst>
          </p:cNvPr>
          <p:cNvSpPr txBox="1"/>
          <p:nvPr/>
        </p:nvSpPr>
        <p:spPr>
          <a:xfrm>
            <a:off x="2988056" y="1055803"/>
            <a:ext cx="32278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Fluorescence microscopy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F0D9CEF-60AB-D7FA-2B92-1D49CA88F087}"/>
              </a:ext>
            </a:extLst>
          </p:cNvPr>
          <p:cNvSpPr txBox="1"/>
          <p:nvPr/>
        </p:nvSpPr>
        <p:spPr>
          <a:xfrm>
            <a:off x="5976112" y="1055803"/>
            <a:ext cx="32278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NLOS imaging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BFA071-00FA-4A37-4B15-8F746E49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85418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2BD05CD2-8EEF-4837-C7CE-61E8C7CC4F83}"/>
              </a:ext>
            </a:extLst>
          </p:cNvPr>
          <p:cNvSpPr txBox="1"/>
          <p:nvPr/>
        </p:nvSpPr>
        <p:spPr>
          <a:xfrm>
            <a:off x="136157" y="3731424"/>
            <a:ext cx="1645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Estimated depth</a:t>
            </a:r>
          </a:p>
        </p:txBody>
      </p:sp>
      <p:pic>
        <p:nvPicPr>
          <p:cNvPr id="22" name="Picture 21" descr="A black box with white specks&#10;&#10;Description automatically generated">
            <a:extLst>
              <a:ext uri="{FF2B5EF4-FFF2-40B4-BE49-F238E27FC236}">
                <a16:creationId xmlns:a16="http://schemas.microsoft.com/office/drawing/2014/main" id="{513A52FD-BEB9-7EF7-27D7-DFAB74B7FF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055" y="1295818"/>
            <a:ext cx="2034804" cy="1828800"/>
          </a:xfrm>
          <a:prstGeom prst="rect">
            <a:avLst/>
          </a:prstGeom>
        </p:spPr>
      </p:pic>
      <p:pic>
        <p:nvPicPr>
          <p:cNvPr id="23" name="Picture 22" descr="A grey cube with red border&#10;&#10;Description automatically generated">
            <a:extLst>
              <a:ext uri="{FF2B5EF4-FFF2-40B4-BE49-F238E27FC236}">
                <a16:creationId xmlns:a16="http://schemas.microsoft.com/office/drawing/2014/main" id="{222FC926-C5DF-BF13-F631-6DACA98B29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531" y="1295818"/>
            <a:ext cx="1933900" cy="1828800"/>
          </a:xfrm>
          <a:prstGeom prst="rect">
            <a:avLst/>
          </a:prstGeom>
        </p:spPr>
      </p:pic>
      <p:pic>
        <p:nvPicPr>
          <p:cNvPr id="24" name="Picture 23" descr="A picture containing text&#10;&#10;Description automatically generated">
            <a:extLst>
              <a:ext uri="{FF2B5EF4-FFF2-40B4-BE49-F238E27FC236}">
                <a16:creationId xmlns:a16="http://schemas.microsoft.com/office/drawing/2014/main" id="{7F530EB8-9279-71EF-B16E-A913971E084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9033" y="1295818"/>
            <a:ext cx="2145873" cy="18288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EE56F0B-143D-CB61-C0A0-5FD08BB497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9995" y="1295818"/>
            <a:ext cx="2015413" cy="1828800"/>
          </a:xfrm>
          <a:prstGeom prst="rect">
            <a:avLst/>
          </a:prstGeom>
        </p:spPr>
      </p:pic>
      <p:pic>
        <p:nvPicPr>
          <p:cNvPr id="4" name="Picture 3" descr="A cartoon figure in a room&#10;&#10;Description automatically generated">
            <a:extLst>
              <a:ext uri="{FF2B5EF4-FFF2-40B4-BE49-F238E27FC236}">
                <a16:creationId xmlns:a16="http://schemas.microsoft.com/office/drawing/2014/main" id="{793CF6B1-9597-9A00-BFDA-E2DA66CDB8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264" y="3262407"/>
            <a:ext cx="1990873" cy="1645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A colorful pixelated image of a person&#10;&#10;Description automatically generated">
            <a:extLst>
              <a:ext uri="{FF2B5EF4-FFF2-40B4-BE49-F238E27FC236}">
                <a16:creationId xmlns:a16="http://schemas.microsoft.com/office/drawing/2014/main" id="{BE75B69A-4C12-6B6D-80F4-D785EBACDE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846" y="3262407"/>
            <a:ext cx="2059864" cy="1645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A yellow background with small dots&#10;&#10;Description automatically generated">
            <a:extLst>
              <a:ext uri="{FF2B5EF4-FFF2-40B4-BE49-F238E27FC236}">
                <a16:creationId xmlns:a16="http://schemas.microsoft.com/office/drawing/2014/main" id="{19BCCA1F-1B2F-9E61-02DD-0D12AFB6F3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420" y="3262407"/>
            <a:ext cx="1852892" cy="1645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A pink background with many small colored dots&#10;&#10;Description automatically generated">
            <a:extLst>
              <a:ext uri="{FF2B5EF4-FFF2-40B4-BE49-F238E27FC236}">
                <a16:creationId xmlns:a16="http://schemas.microsoft.com/office/drawing/2014/main" id="{39A67D28-A69D-CA52-6C13-D4779A7383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020" y="3262407"/>
            <a:ext cx="1990873" cy="16459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DA3287-A474-A933-C99B-DCA915B4F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LiDAR: </a:t>
            </a:r>
            <a:r>
              <a:rPr lang="en-US" dirty="0">
                <a:solidFill>
                  <a:schemeClr val="tx1"/>
                </a:solidFill>
              </a:rPr>
              <a:t>Various Lighting Conditions</a:t>
            </a:r>
            <a:endParaRPr lang="en-US" dirty="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A5AAB738-911A-CC3E-006F-6D8DA5277A31}"/>
              </a:ext>
            </a:extLst>
          </p:cNvPr>
          <p:cNvSpPr txBox="1"/>
          <p:nvPr/>
        </p:nvSpPr>
        <p:spPr>
          <a:xfrm>
            <a:off x="136157" y="2010163"/>
            <a:ext cx="1645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5050"/>
                </a:solidFill>
              </a:rPr>
              <a:t>CASPI (ours)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85ABC893-BF61-5741-B1BB-78FA26FD83B6}"/>
              </a:ext>
            </a:extLst>
          </p:cNvPr>
          <p:cNvSpPr txBox="1"/>
          <p:nvPr/>
        </p:nvSpPr>
        <p:spPr>
          <a:xfrm>
            <a:off x="2328360" y="889466"/>
            <a:ext cx="1198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5050"/>
                </a:solidFill>
              </a:rPr>
              <a:t>Favorable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EC0D5BE8-A162-B287-6AB5-4C04F6989311}"/>
              </a:ext>
            </a:extLst>
          </p:cNvPr>
          <p:cNvSpPr txBox="1"/>
          <p:nvPr/>
        </p:nvSpPr>
        <p:spPr>
          <a:xfrm>
            <a:off x="4649294" y="889466"/>
            <a:ext cx="1068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9933"/>
                </a:solidFill>
              </a:rPr>
              <a:t>Low SBR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5BA68A65-A138-CF1C-D734-41FA75B6BADA}"/>
              </a:ext>
            </a:extLst>
          </p:cNvPr>
          <p:cNvSpPr txBox="1"/>
          <p:nvPr/>
        </p:nvSpPr>
        <p:spPr>
          <a:xfrm>
            <a:off x="6403903" y="889466"/>
            <a:ext cx="1938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CC99"/>
                </a:solidFill>
              </a:rPr>
              <a:t>High background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9C93BE21-FF59-8C9B-A110-A26DB420AC01}"/>
              </a:ext>
            </a:extLst>
          </p:cNvPr>
          <p:cNvSpPr txBox="1"/>
          <p:nvPr/>
        </p:nvSpPr>
        <p:spPr>
          <a:xfrm>
            <a:off x="8807113" y="889466"/>
            <a:ext cx="1432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6699FF"/>
                </a:solidFill>
              </a:rPr>
              <a:t>Sub-photon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525059-B744-9186-BE5D-C454C811ABB3}"/>
              </a:ext>
            </a:extLst>
          </p:cNvPr>
          <p:cNvSpPr txBox="1"/>
          <p:nvPr/>
        </p:nvSpPr>
        <p:spPr>
          <a:xfrm>
            <a:off x="136157" y="3673887"/>
            <a:ext cx="1645920" cy="82296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>
                <a:solidFill>
                  <a:srgbClr val="FF5050"/>
                </a:solidFill>
              </a:rPr>
              <a:t>CASPI (ours)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EFE508-5BB0-B99F-2E6C-08274597D4A6}"/>
              </a:ext>
            </a:extLst>
          </p:cNvPr>
          <p:cNvSpPr txBox="1"/>
          <p:nvPr/>
        </p:nvSpPr>
        <p:spPr>
          <a:xfrm>
            <a:off x="136157" y="5486256"/>
            <a:ext cx="1645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Ground-truth depth</a:t>
            </a:r>
          </a:p>
        </p:txBody>
      </p:sp>
      <p:pic>
        <p:nvPicPr>
          <p:cNvPr id="17" name="Picture 16" descr="A colorful image of a person's head&#10;&#10;Description automatically generated">
            <a:extLst>
              <a:ext uri="{FF2B5EF4-FFF2-40B4-BE49-F238E27FC236}">
                <a16:creationId xmlns:a16="http://schemas.microsoft.com/office/drawing/2014/main" id="{608D8939-EF0F-244A-D938-C2A5F9BCDF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846" y="5017239"/>
            <a:ext cx="2059865" cy="1645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 descr="A blue and yellow bowling pins&#10;&#10;Description automatically generated">
            <a:extLst>
              <a:ext uri="{FF2B5EF4-FFF2-40B4-BE49-F238E27FC236}">
                <a16:creationId xmlns:a16="http://schemas.microsoft.com/office/drawing/2014/main" id="{D98BE448-4391-9C69-7B66-051C67BEAB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420" y="5017239"/>
            <a:ext cx="1852891" cy="1645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 descr="A rainbow colored bird in front of a window&#10;&#10;Description automatically generated">
            <a:extLst>
              <a:ext uri="{FF2B5EF4-FFF2-40B4-BE49-F238E27FC236}">
                <a16:creationId xmlns:a16="http://schemas.microsoft.com/office/drawing/2014/main" id="{1A522F3D-0645-B952-3984-585D6E9441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020" y="5017239"/>
            <a:ext cx="1990873" cy="1645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 descr="A colorful image of a person's head&#10;&#10;Description automatically generated">
            <a:extLst>
              <a:ext uri="{FF2B5EF4-FFF2-40B4-BE49-F238E27FC236}">
                <a16:creationId xmlns:a16="http://schemas.microsoft.com/office/drawing/2014/main" id="{6B1B457B-5AE4-9A2D-8E77-41C485AB26C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264" y="5017239"/>
            <a:ext cx="1990873" cy="1645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A black and white image of a building&#10;&#10;Description automatically generated">
            <a:extLst>
              <a:ext uri="{FF2B5EF4-FFF2-40B4-BE49-F238E27FC236}">
                <a16:creationId xmlns:a16="http://schemas.microsoft.com/office/drawing/2014/main" id="{944E4200-BEA1-2C62-0ACB-D5CDC1C5DE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055" y="1295818"/>
            <a:ext cx="2034805" cy="1828800"/>
          </a:xfrm>
          <a:prstGeom prst="rect">
            <a:avLst/>
          </a:prstGeom>
        </p:spPr>
      </p:pic>
      <p:pic>
        <p:nvPicPr>
          <p:cNvPr id="5" name="Picture 4" descr="A close-up of a money box&#10;&#10;Description automatically generated">
            <a:extLst>
              <a:ext uri="{FF2B5EF4-FFF2-40B4-BE49-F238E27FC236}">
                <a16:creationId xmlns:a16="http://schemas.microsoft.com/office/drawing/2014/main" id="{32FEF93C-DF00-9484-5B77-23AEA29E71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531" y="1295818"/>
            <a:ext cx="1933901" cy="1828800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55B6E753-CABA-B479-0FBC-98CFB7FD4039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9033" y="1295818"/>
            <a:ext cx="2145872" cy="1828800"/>
          </a:xfrm>
          <a:prstGeom prst="rect">
            <a:avLst/>
          </a:prstGeom>
        </p:spPr>
      </p:pic>
      <p:pic>
        <p:nvPicPr>
          <p:cNvPr id="7" name="Picture 6" descr="A cartoon of a person's head&#10;&#10;Description automatically generated">
            <a:extLst>
              <a:ext uri="{FF2B5EF4-FFF2-40B4-BE49-F238E27FC236}">
                <a16:creationId xmlns:a16="http://schemas.microsoft.com/office/drawing/2014/main" id="{0FEE6D30-5E4A-EC12-8FB8-6415F992FC8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264" y="3262407"/>
            <a:ext cx="1990873" cy="1645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A colorful image of a person's head&#10;&#10;Description automatically generated">
            <a:extLst>
              <a:ext uri="{FF2B5EF4-FFF2-40B4-BE49-F238E27FC236}">
                <a16:creationId xmlns:a16="http://schemas.microsoft.com/office/drawing/2014/main" id="{C7525F12-ADE9-3462-A918-B15BC3DE24B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846" y="3262407"/>
            <a:ext cx="2059864" cy="1645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A blue and yellow background&#10;&#10;Description automatically generated">
            <a:extLst>
              <a:ext uri="{FF2B5EF4-FFF2-40B4-BE49-F238E27FC236}">
                <a16:creationId xmlns:a16="http://schemas.microsoft.com/office/drawing/2014/main" id="{9EFC69D5-E307-332F-DEF7-1550E88599C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420" y="3262407"/>
            <a:ext cx="1852892" cy="1645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A colorful background with a blue and pink background&#10;&#10;Description automatically generated">
            <a:extLst>
              <a:ext uri="{FF2B5EF4-FFF2-40B4-BE49-F238E27FC236}">
                <a16:creationId xmlns:a16="http://schemas.microsoft.com/office/drawing/2014/main" id="{3B168045-B4A5-2273-C8EA-7B9423FB20D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020" y="3262407"/>
            <a:ext cx="1990873" cy="1645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 descr="A statue of a person in a room&#10;&#10;Description automatically generated">
            <a:extLst>
              <a:ext uri="{FF2B5EF4-FFF2-40B4-BE49-F238E27FC236}">
                <a16:creationId xmlns:a16="http://schemas.microsoft.com/office/drawing/2014/main" id="{DD1D9A5B-37D1-BB66-9708-7611539D5B7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995" y="1295818"/>
            <a:ext cx="2013782" cy="1828800"/>
          </a:xfrm>
          <a:prstGeom prst="rect">
            <a:avLst/>
          </a:prstGeom>
        </p:spPr>
      </p:pic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560D9A0E-0F38-B64D-40D8-6124407EB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99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C3B3E-2C48-9F8B-28D5-3C03BCE70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LiDAR: </a:t>
            </a:r>
            <a:r>
              <a:rPr lang="en-US" dirty="0">
                <a:solidFill>
                  <a:schemeClr val="tx1"/>
                </a:solidFill>
              </a:rPr>
              <a:t>Comparisons in Outdoor Conditions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71758C-7059-3C03-8BED-358AB26A733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916205" y="1127628"/>
            <a:ext cx="109728" cy="18288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680A607-504F-C255-AABF-81E9A437DEF6}"/>
                  </a:ext>
                </a:extLst>
              </p:cNvPr>
              <p:cNvSpPr txBox="1"/>
              <p:nvPr/>
            </p:nvSpPr>
            <p:spPr>
              <a:xfrm>
                <a:off x="10088833" y="2816589"/>
                <a:ext cx="42479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3 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680A607-504F-C255-AABF-81E9A437DE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8833" y="2816589"/>
                <a:ext cx="424796" cy="276999"/>
              </a:xfrm>
              <a:prstGeom prst="rect">
                <a:avLst/>
              </a:prstGeom>
              <a:blipFill>
                <a:blip r:embed="rId4"/>
                <a:stretch>
                  <a:fillRect l="-20000" r="-1429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46EBCAD-A674-20D9-CE8D-C2DC61F61F21}"/>
                  </a:ext>
                </a:extLst>
              </p:cNvPr>
              <p:cNvSpPr txBox="1"/>
              <p:nvPr/>
            </p:nvSpPr>
            <p:spPr>
              <a:xfrm>
                <a:off x="10088833" y="990468"/>
                <a:ext cx="6812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100 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46EBCAD-A674-20D9-CE8D-C2DC61F61F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8833" y="990468"/>
                <a:ext cx="681277" cy="276999"/>
              </a:xfrm>
              <a:prstGeom prst="rect">
                <a:avLst/>
              </a:prstGeom>
              <a:blipFill>
                <a:blip r:embed="rId5"/>
                <a:stretch>
                  <a:fillRect l="-12500" r="-893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picture containing outdoor, way, scene, road&#10;&#10;Description automatically generated">
            <a:extLst>
              <a:ext uri="{FF2B5EF4-FFF2-40B4-BE49-F238E27FC236}">
                <a16:creationId xmlns:a16="http://schemas.microsoft.com/office/drawing/2014/main" id="{BC9E57C8-D4A4-C2D5-85AB-F65D2F8780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0" y="990468"/>
            <a:ext cx="3505200" cy="21031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A picture containing colorful, laser&#10;&#10;Description automatically generated">
            <a:extLst>
              <a:ext uri="{FF2B5EF4-FFF2-40B4-BE49-F238E27FC236}">
                <a16:creationId xmlns:a16="http://schemas.microsoft.com/office/drawing/2014/main" id="{B5A027D3-AEAA-52D0-8CD3-37EC5473F9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990468"/>
            <a:ext cx="3505200" cy="21031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2F6C5A3-1551-BFD4-DF0C-0AAA52B15B9A}"/>
              </a:ext>
            </a:extLst>
          </p:cNvPr>
          <p:cNvSpPr txBox="1"/>
          <p:nvPr/>
        </p:nvSpPr>
        <p:spPr>
          <a:xfrm>
            <a:off x="2895600" y="6351007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9900"/>
                </a:solidFill>
              </a:rPr>
              <a:t>Can recover distant objects under bright sunlight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B6DC97-C8F2-10F0-5405-7C64D1E32317}"/>
              </a:ext>
            </a:extLst>
          </p:cNvPr>
          <p:cNvSpPr txBox="1"/>
          <p:nvPr/>
        </p:nvSpPr>
        <p:spPr>
          <a:xfrm>
            <a:off x="2899410" y="565925"/>
            <a:ext cx="24688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Scene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96FB31-60DB-6C58-6BEE-85B678BBB033}"/>
              </a:ext>
            </a:extLst>
          </p:cNvPr>
          <p:cNvSpPr txBox="1"/>
          <p:nvPr/>
        </p:nvSpPr>
        <p:spPr>
          <a:xfrm>
            <a:off x="6823710" y="565925"/>
            <a:ext cx="24688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Ground-truth depth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314C6C-09FC-8676-3E84-C08C6B0EA6B2}"/>
              </a:ext>
            </a:extLst>
          </p:cNvPr>
          <p:cNvSpPr txBox="1"/>
          <p:nvPr/>
        </p:nvSpPr>
        <p:spPr>
          <a:xfrm rot="16200000">
            <a:off x="9565124" y="1841973"/>
            <a:ext cx="1447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Depth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37E5AAE-0F6A-7079-1DC6-773E892808FD}"/>
              </a:ext>
            </a:extLst>
          </p:cNvPr>
          <p:cNvGrpSpPr/>
          <p:nvPr/>
        </p:nvGrpSpPr>
        <p:grpSpPr>
          <a:xfrm>
            <a:off x="-7554" y="3251468"/>
            <a:ext cx="8376854" cy="3082982"/>
            <a:chOff x="-7554" y="3251468"/>
            <a:chExt cx="8376854" cy="3082982"/>
          </a:xfrm>
        </p:grpSpPr>
        <p:pic>
          <p:nvPicPr>
            <p:cNvPr id="13" name="Picture 12" descr="A picture containing text, dark, lit&#10;&#10;Description automatically generated">
              <a:extLst>
                <a:ext uri="{FF2B5EF4-FFF2-40B4-BE49-F238E27FC236}">
                  <a16:creationId xmlns:a16="http://schemas.microsoft.com/office/drawing/2014/main" id="{9652074B-2212-17D7-72D1-A37A41204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9000" y="3676011"/>
              <a:ext cx="3505200" cy="2103120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14" name="Picture 13" descr="A picture containing text, light, outdoor, dark&#10;&#10;Description automatically generated">
              <a:extLst>
                <a:ext uri="{FF2B5EF4-FFF2-40B4-BE49-F238E27FC236}">
                  <a16:creationId xmlns:a16="http://schemas.microsoft.com/office/drawing/2014/main" id="{E5911951-7E56-DC7F-C66C-AA6B54CB5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450" y="3676011"/>
              <a:ext cx="3505200" cy="2103120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A5494CE-3FF8-B95F-FD14-340E5BBB9EC8}"/>
                </a:ext>
              </a:extLst>
            </p:cNvPr>
            <p:cNvSpPr txBox="1"/>
            <p:nvPr/>
          </p:nvSpPr>
          <p:spPr>
            <a:xfrm>
              <a:off x="4582505" y="3251468"/>
              <a:ext cx="373818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Learning-based (with intensity)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3656DA4-95C6-807C-FC43-52C2128D956E}"/>
                </a:ext>
              </a:extLst>
            </p:cNvPr>
            <p:cNvSpPr txBox="1"/>
            <p:nvPr/>
          </p:nvSpPr>
          <p:spPr>
            <a:xfrm>
              <a:off x="1451610" y="3251468"/>
              <a:ext cx="246888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Statistical approach</a:t>
              </a:r>
            </a:p>
          </p:txBody>
        </p:sp>
        <p:pic>
          <p:nvPicPr>
            <p:cNvPr id="17" name="Picture 16" descr="A picture containing laser, vector graphics&#10;&#10;Description automatically generated">
              <a:extLst>
                <a:ext uri="{FF2B5EF4-FFF2-40B4-BE49-F238E27FC236}">
                  <a16:creationId xmlns:a16="http://schemas.microsoft.com/office/drawing/2014/main" id="{E17B8106-854E-232E-CAEF-CEA705F44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5300" y="5420050"/>
              <a:ext cx="1524000" cy="9144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8" name="Picture 17" descr="A cartoon of a city&#10;&#10;Description automatically generated with low confidence">
              <a:extLst>
                <a:ext uri="{FF2B5EF4-FFF2-40B4-BE49-F238E27FC236}">
                  <a16:creationId xmlns:a16="http://schemas.microsoft.com/office/drawing/2014/main" id="{F44B8721-CE7D-B551-83EB-3241C46BA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9750" y="5420050"/>
              <a:ext cx="1524000" cy="9144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C5A1278-693A-4511-8AA7-661E7182B7C8}"/>
                </a:ext>
              </a:extLst>
            </p:cNvPr>
            <p:cNvPicPr>
              <a:picLocks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37997" y="3813171"/>
              <a:ext cx="109728" cy="1828800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2D350C6C-87C9-C8E7-BEDB-600DF2193111}"/>
                    </a:ext>
                  </a:extLst>
                </p:cNvPr>
                <p:cNvSpPr txBox="1"/>
                <p:nvPr/>
              </p:nvSpPr>
              <p:spPr>
                <a:xfrm>
                  <a:off x="248927" y="5502132"/>
                  <a:ext cx="42479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33FE303D-CA0C-49C6-9C37-DB5F8838B1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927" y="5502132"/>
                  <a:ext cx="424796" cy="276999"/>
                </a:xfrm>
                <a:prstGeom prst="rect">
                  <a:avLst/>
                </a:prstGeom>
                <a:blipFill>
                  <a:blip r:embed="rId13"/>
                  <a:stretch>
                    <a:fillRect l="-7143" r="-14286"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F6E12A1F-76B4-AA51-1A8B-F635BA99D6BF}"/>
                    </a:ext>
                  </a:extLst>
                </p:cNvPr>
                <p:cNvSpPr txBox="1"/>
                <p:nvPr/>
              </p:nvSpPr>
              <p:spPr>
                <a:xfrm>
                  <a:off x="-7554" y="3676011"/>
                  <a:ext cx="68127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100 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B37B9A0-DF45-47FC-8C17-B4F4F6D5E0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7554" y="3676011"/>
                  <a:ext cx="681277" cy="276999"/>
                </a:xfrm>
                <a:prstGeom prst="rect">
                  <a:avLst/>
                </a:prstGeom>
                <a:blipFill>
                  <a:blip r:embed="rId14"/>
                  <a:stretch>
                    <a:fillRect l="-3571" r="-9821" b="-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D317D9A-DBCE-7F08-91E9-E1447F6317C8}"/>
                </a:ext>
              </a:extLst>
            </p:cNvPr>
            <p:cNvSpPr txBox="1"/>
            <p:nvPr/>
          </p:nvSpPr>
          <p:spPr>
            <a:xfrm rot="16200000">
              <a:off x="-253937" y="4527516"/>
              <a:ext cx="14475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Depth error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17010FB-21DC-6230-1863-EA6F506007C9}"/>
                </a:ext>
              </a:extLst>
            </p:cNvPr>
            <p:cNvSpPr txBox="1"/>
            <p:nvPr/>
          </p:nvSpPr>
          <p:spPr>
            <a:xfrm>
              <a:off x="933450" y="5440577"/>
              <a:ext cx="10450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Error map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A2484AB-5159-2262-A36B-F80E6B346553}"/>
                </a:ext>
              </a:extLst>
            </p:cNvPr>
            <p:cNvSpPr txBox="1"/>
            <p:nvPr/>
          </p:nvSpPr>
          <p:spPr>
            <a:xfrm>
              <a:off x="4699000" y="5440577"/>
              <a:ext cx="10450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Error map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F120911-E156-CB10-6242-F197FF5F5D76}"/>
              </a:ext>
            </a:extLst>
          </p:cNvPr>
          <p:cNvGrpSpPr/>
          <p:nvPr/>
        </p:nvGrpSpPr>
        <p:grpSpPr>
          <a:xfrm>
            <a:off x="8434070" y="3159135"/>
            <a:ext cx="3700780" cy="3175315"/>
            <a:chOff x="8434070" y="3159135"/>
            <a:chExt cx="3700780" cy="3175315"/>
          </a:xfrm>
        </p:grpSpPr>
        <p:pic>
          <p:nvPicPr>
            <p:cNvPr id="26" name="Picture 25" descr="A picture containing indoor, dark&#10;&#10;Description automatically generated">
              <a:extLst>
                <a:ext uri="{FF2B5EF4-FFF2-40B4-BE49-F238E27FC236}">
                  <a16:creationId xmlns:a16="http://schemas.microsoft.com/office/drawing/2014/main" id="{5970BFE2-8A50-C1A5-A17F-3CE9BF156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4550" y="3676011"/>
              <a:ext cx="3505200" cy="2103120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F6678F9-BFBF-942C-CFF4-24007BB302BD}"/>
                </a:ext>
              </a:extLst>
            </p:cNvPr>
            <p:cNvSpPr txBox="1"/>
            <p:nvPr/>
          </p:nvSpPr>
          <p:spPr>
            <a:xfrm>
              <a:off x="8434070" y="3159135"/>
              <a:ext cx="35661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FF9900"/>
                  </a:solidFill>
                </a:rPr>
                <a:t>CASPI</a:t>
              </a:r>
              <a:endParaRPr lang="en-US" sz="2800" dirty="0"/>
            </a:p>
          </p:txBody>
        </p:sp>
        <p:pic>
          <p:nvPicPr>
            <p:cNvPr id="28" name="Picture 27" descr="A picture containing colorful&#10;&#10;Description automatically generated">
              <a:extLst>
                <a:ext uri="{FF2B5EF4-FFF2-40B4-BE49-F238E27FC236}">
                  <a16:creationId xmlns:a16="http://schemas.microsoft.com/office/drawing/2014/main" id="{896EAFB8-76F1-BEF3-D65A-A8499F02C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0850" y="5420050"/>
              <a:ext cx="1524000" cy="9144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68A8844-7BB9-21AA-6BD3-21A1DD3FC707}"/>
                </a:ext>
              </a:extLst>
            </p:cNvPr>
            <p:cNvSpPr txBox="1"/>
            <p:nvPr/>
          </p:nvSpPr>
          <p:spPr>
            <a:xfrm>
              <a:off x="8464550" y="5440577"/>
              <a:ext cx="10450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Error map</a:t>
              </a:r>
            </a:p>
          </p:txBody>
        </p:sp>
      </p:grp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16A85797-F1F4-1EDE-E795-F12055C29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85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68FE9-2C0B-4458-B765-CC8952C66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LiDAR: </a:t>
            </a:r>
            <a:r>
              <a:rPr lang="en-US" dirty="0">
                <a:solidFill>
                  <a:schemeClr val="tx1"/>
                </a:solidFill>
              </a:rPr>
              <a:t>Varying Signal Flux</a:t>
            </a:r>
            <a:endParaRPr lang="en-US" dirty="0"/>
          </a:p>
        </p:txBody>
      </p:sp>
      <p:pic>
        <p:nvPicPr>
          <p:cNvPr id="14" name="Picture 13" descr="A colorful pixelated face&#10;&#10;Description automatically generated">
            <a:extLst>
              <a:ext uri="{FF2B5EF4-FFF2-40B4-BE49-F238E27FC236}">
                <a16:creationId xmlns:a16="http://schemas.microsoft.com/office/drawing/2014/main" id="{96C4B3CB-AD26-F102-141E-E430D37FD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267" y="6960182"/>
            <a:ext cx="1559859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 descr="A close up of a face&#10;&#10;Description automatically generated">
            <a:extLst>
              <a:ext uri="{FF2B5EF4-FFF2-40B4-BE49-F238E27FC236}">
                <a16:creationId xmlns:a16="http://schemas.microsoft.com/office/drawing/2014/main" id="{F41AE85D-4EF9-501E-3ED5-B5DE00F621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267" y="10120523"/>
            <a:ext cx="1559859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 descr="A screen shot of a person's face&#10;&#10;Description automatically generated">
            <a:extLst>
              <a:ext uri="{FF2B5EF4-FFF2-40B4-BE49-F238E27FC236}">
                <a16:creationId xmlns:a16="http://schemas.microsoft.com/office/drawing/2014/main" id="{FA30659E-0EBF-C81A-5135-B5CD94F0DE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123" y="1554806"/>
            <a:ext cx="1339504" cy="2103120"/>
          </a:xfrm>
          <a:prstGeom prst="rect">
            <a:avLst/>
          </a:prstGeom>
        </p:spPr>
      </p:pic>
      <p:pic>
        <p:nvPicPr>
          <p:cNvPr id="17" name="Picture 16" descr="A screen shot of a screen&#10;&#10;Description automatically generated">
            <a:extLst>
              <a:ext uri="{FF2B5EF4-FFF2-40B4-BE49-F238E27FC236}">
                <a16:creationId xmlns:a16="http://schemas.microsoft.com/office/drawing/2014/main" id="{DFD404E9-3708-026D-990D-B323F8854F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864" y="1554806"/>
            <a:ext cx="1339504" cy="2103120"/>
          </a:xfrm>
          <a:prstGeom prst="rect">
            <a:avLst/>
          </a:prstGeom>
        </p:spPr>
      </p:pic>
      <p:pic>
        <p:nvPicPr>
          <p:cNvPr id="18" name="Picture 17" descr="A screen shot of a screen&#10;&#10;Description automatically generated">
            <a:extLst>
              <a:ext uri="{FF2B5EF4-FFF2-40B4-BE49-F238E27FC236}">
                <a16:creationId xmlns:a16="http://schemas.microsoft.com/office/drawing/2014/main" id="{4137E5C0-69D6-8256-6DC6-FE4A6CE8CB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494" y="1554806"/>
            <a:ext cx="1339504" cy="21031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CABABD2-2D2A-6EFB-150E-2A9B93AA9EF8}"/>
                  </a:ext>
                </a:extLst>
              </p:cNvPr>
              <p:cNvSpPr txBox="1"/>
              <p:nvPr/>
            </p:nvSpPr>
            <p:spPr>
              <a:xfrm>
                <a:off x="7980305" y="1063107"/>
                <a:ext cx="79188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2.4/0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CABABD2-2D2A-6EFB-150E-2A9B93AA9E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0305" y="1063107"/>
                <a:ext cx="791883" cy="369332"/>
              </a:xfrm>
              <a:prstGeom prst="rect">
                <a:avLst/>
              </a:prstGeom>
              <a:blipFill>
                <a:blip r:embed="rId11"/>
                <a:stretch>
                  <a:fillRect l="-8462" r="-10000" b="-34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DE84EF2-FFBD-9B4B-7D89-45B90087F198}"/>
                  </a:ext>
                </a:extLst>
              </p:cNvPr>
              <p:cNvSpPr txBox="1"/>
              <p:nvPr/>
            </p:nvSpPr>
            <p:spPr>
              <a:xfrm>
                <a:off x="9693675" y="1063107"/>
                <a:ext cx="79188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0.8/0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DE84EF2-FFBD-9B4B-7D89-45B90087F1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3675" y="1063107"/>
                <a:ext cx="791883" cy="369332"/>
              </a:xfrm>
              <a:prstGeom prst="rect">
                <a:avLst/>
              </a:prstGeom>
              <a:blipFill>
                <a:blip r:embed="rId12"/>
                <a:stretch>
                  <a:fillRect l="-8462" r="-10000" b="-34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B5DE2F01-3E92-87EC-6587-C6BAB8C07951}"/>
              </a:ext>
            </a:extLst>
          </p:cNvPr>
          <p:cNvSpPr txBox="1"/>
          <p:nvPr/>
        </p:nvSpPr>
        <p:spPr>
          <a:xfrm>
            <a:off x="1522635" y="1897935"/>
            <a:ext cx="1022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Scene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EAACF72-5438-53DE-FAC6-78BDF456FF47}"/>
              </a:ext>
            </a:extLst>
          </p:cNvPr>
          <p:cNvSpPr txBox="1"/>
          <p:nvPr/>
        </p:nvSpPr>
        <p:spPr>
          <a:xfrm>
            <a:off x="2566037" y="1713269"/>
            <a:ext cx="1937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Ground-truth depth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99AE491-03F3-AB30-213D-0605DB855913}"/>
              </a:ext>
            </a:extLst>
          </p:cNvPr>
          <p:cNvSpPr txBox="1"/>
          <p:nvPr/>
        </p:nvSpPr>
        <p:spPr>
          <a:xfrm rot="16200000">
            <a:off x="4836301" y="2375534"/>
            <a:ext cx="1737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Measured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3A8AF96-BB92-56B5-BEF5-C87767D8C5D2}"/>
              </a:ext>
            </a:extLst>
          </p:cNvPr>
          <p:cNvSpPr txBox="1"/>
          <p:nvPr/>
        </p:nvSpPr>
        <p:spPr>
          <a:xfrm>
            <a:off x="5912651" y="1016941"/>
            <a:ext cx="780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SBR: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DF6CAB2-F6A5-3517-148E-2922259C1F53}"/>
                  </a:ext>
                </a:extLst>
              </p:cNvPr>
              <p:cNvSpPr txBox="1"/>
              <p:nvPr/>
            </p:nvSpPr>
            <p:spPr>
              <a:xfrm>
                <a:off x="6611847" y="1063107"/>
                <a:ext cx="72936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24/0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DF6CAB2-F6A5-3517-148E-2922259C1F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1847" y="1063107"/>
                <a:ext cx="729367" cy="369332"/>
              </a:xfrm>
              <a:prstGeom prst="rect">
                <a:avLst/>
              </a:prstGeom>
              <a:blipFill>
                <a:blip r:embed="rId13"/>
                <a:stretch>
                  <a:fillRect l="-10084" r="-10084" b="-34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35" descr="A white bust of a person&#10;&#10;Description automatically generated with medium confidence">
            <a:extLst>
              <a:ext uri="{FF2B5EF4-FFF2-40B4-BE49-F238E27FC236}">
                <a16:creationId xmlns:a16="http://schemas.microsoft.com/office/drawing/2014/main" id="{BD4602A9-81E4-61C7-1A82-AEE96140F1D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363420" y="2519036"/>
            <a:ext cx="1341120" cy="21945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6" name="Picture 45" descr="A close up of a toy&#10;&#10;Description automatically generated with low confidence">
            <a:extLst>
              <a:ext uri="{FF2B5EF4-FFF2-40B4-BE49-F238E27FC236}">
                <a16:creationId xmlns:a16="http://schemas.microsoft.com/office/drawing/2014/main" id="{E1ABE0F7-83E6-5FFA-6F55-7C200DEB840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64436" y="2514926"/>
            <a:ext cx="1341120" cy="21945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6DC5ED-4D42-B155-3611-26BFFF053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76630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lose up of a face&#10;&#10;Description automatically generated">
            <a:extLst>
              <a:ext uri="{FF2B5EF4-FFF2-40B4-BE49-F238E27FC236}">
                <a16:creationId xmlns:a16="http://schemas.microsoft.com/office/drawing/2014/main" id="{13668F5B-94A3-7B86-0B11-96E140B390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588" y="3825266"/>
            <a:ext cx="1344575" cy="2103120"/>
          </a:xfrm>
          <a:prstGeom prst="rect">
            <a:avLst/>
          </a:prstGeom>
        </p:spPr>
      </p:pic>
      <p:pic>
        <p:nvPicPr>
          <p:cNvPr id="24" name="Picture 23" descr="A close up of a head&#10;&#10;Description automatically generated">
            <a:extLst>
              <a:ext uri="{FF2B5EF4-FFF2-40B4-BE49-F238E27FC236}">
                <a16:creationId xmlns:a16="http://schemas.microsoft.com/office/drawing/2014/main" id="{9800B555-E9ED-4110-32A6-5165511881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106" y="3825266"/>
            <a:ext cx="1375021" cy="21031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568FE9-2C0B-4458-B765-CC8952C66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LiDAR: </a:t>
            </a:r>
            <a:r>
              <a:rPr lang="en-US" dirty="0">
                <a:solidFill>
                  <a:schemeClr val="tx1"/>
                </a:solidFill>
              </a:rPr>
              <a:t>Varying Signal Flux</a:t>
            </a:r>
            <a:endParaRPr lang="en-US" dirty="0"/>
          </a:p>
        </p:txBody>
      </p:sp>
      <p:pic>
        <p:nvPicPr>
          <p:cNvPr id="14" name="Picture 13" descr="A colorful pixelated face&#10;&#10;Description automatically generated">
            <a:extLst>
              <a:ext uri="{FF2B5EF4-FFF2-40B4-BE49-F238E27FC236}">
                <a16:creationId xmlns:a16="http://schemas.microsoft.com/office/drawing/2014/main" id="{96C4B3CB-AD26-F102-141E-E430D37FD2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267" y="6960182"/>
            <a:ext cx="1559859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 descr="A close up of a face&#10;&#10;Description automatically generated">
            <a:extLst>
              <a:ext uri="{FF2B5EF4-FFF2-40B4-BE49-F238E27FC236}">
                <a16:creationId xmlns:a16="http://schemas.microsoft.com/office/drawing/2014/main" id="{F41AE85D-4EF9-501E-3ED5-B5DE00F621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267" y="10120523"/>
            <a:ext cx="1559859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 descr="A close up of a face&#10;&#10;Description automatically generated">
            <a:extLst>
              <a:ext uri="{FF2B5EF4-FFF2-40B4-BE49-F238E27FC236}">
                <a16:creationId xmlns:a16="http://schemas.microsoft.com/office/drawing/2014/main" id="{311DA0D4-DD40-ED31-581C-3771A98C6F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662" y="3825266"/>
            <a:ext cx="1369945" cy="2103120"/>
          </a:xfrm>
          <a:prstGeom prst="rect">
            <a:avLst/>
          </a:prstGeom>
        </p:spPr>
      </p:pic>
      <p:pic>
        <p:nvPicPr>
          <p:cNvPr id="19" name="Picture 18" descr="A screen shot of a person's face&#10;&#10;Description automatically generated">
            <a:extLst>
              <a:ext uri="{FF2B5EF4-FFF2-40B4-BE49-F238E27FC236}">
                <a16:creationId xmlns:a16="http://schemas.microsoft.com/office/drawing/2014/main" id="{D98F1137-9AE4-E204-9E92-15213F18A4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123" y="1554806"/>
            <a:ext cx="1339504" cy="2103120"/>
          </a:xfrm>
          <a:prstGeom prst="rect">
            <a:avLst/>
          </a:prstGeom>
        </p:spPr>
      </p:pic>
      <p:pic>
        <p:nvPicPr>
          <p:cNvPr id="23" name="Picture 22" descr="A screen shot of a screen&#10;&#10;Description automatically generated">
            <a:extLst>
              <a:ext uri="{FF2B5EF4-FFF2-40B4-BE49-F238E27FC236}">
                <a16:creationId xmlns:a16="http://schemas.microsoft.com/office/drawing/2014/main" id="{25F58DCF-3B70-4E67-20E5-3920B2BC4C1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864" y="1554806"/>
            <a:ext cx="1339504" cy="2103120"/>
          </a:xfrm>
          <a:prstGeom prst="rect">
            <a:avLst/>
          </a:prstGeom>
        </p:spPr>
      </p:pic>
      <p:pic>
        <p:nvPicPr>
          <p:cNvPr id="21" name="Picture 20" descr="A screen shot of a screen&#10;&#10;Description automatically generated">
            <a:extLst>
              <a:ext uri="{FF2B5EF4-FFF2-40B4-BE49-F238E27FC236}">
                <a16:creationId xmlns:a16="http://schemas.microsoft.com/office/drawing/2014/main" id="{EF45B754-A44D-096B-A412-5BEC52A4C6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494" y="1554806"/>
            <a:ext cx="1339504" cy="21031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D090104-2BB3-5E36-3DC8-1FE40A396590}"/>
                  </a:ext>
                </a:extLst>
              </p:cNvPr>
              <p:cNvSpPr txBox="1"/>
              <p:nvPr/>
            </p:nvSpPr>
            <p:spPr>
              <a:xfrm>
                <a:off x="7980305" y="1063107"/>
                <a:ext cx="79188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2.4/0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D090104-2BB3-5E36-3DC8-1FE40A3965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0305" y="1063107"/>
                <a:ext cx="791883" cy="369332"/>
              </a:xfrm>
              <a:prstGeom prst="rect">
                <a:avLst/>
              </a:prstGeom>
              <a:blipFill>
                <a:blip r:embed="rId17"/>
                <a:stretch>
                  <a:fillRect l="-8462" r="-10000" b="-34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73AC013-60E6-CBC6-A5BA-C86E95E3B56A}"/>
                  </a:ext>
                </a:extLst>
              </p:cNvPr>
              <p:cNvSpPr txBox="1"/>
              <p:nvPr/>
            </p:nvSpPr>
            <p:spPr>
              <a:xfrm>
                <a:off x="9693675" y="1063107"/>
                <a:ext cx="79188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0.8/0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73AC013-60E6-CBC6-A5BA-C86E95E3B5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3675" y="1063107"/>
                <a:ext cx="791883" cy="369332"/>
              </a:xfrm>
              <a:prstGeom prst="rect">
                <a:avLst/>
              </a:prstGeom>
              <a:blipFill>
                <a:blip r:embed="rId18"/>
                <a:stretch>
                  <a:fillRect l="-8462" r="-10000" b="-34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EAC09563-73EE-C801-C304-08A5445E3DE3}"/>
              </a:ext>
            </a:extLst>
          </p:cNvPr>
          <p:cNvSpPr txBox="1"/>
          <p:nvPr/>
        </p:nvSpPr>
        <p:spPr>
          <a:xfrm>
            <a:off x="1522635" y="1897935"/>
            <a:ext cx="1022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Scene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F5D086D-D4B2-80A9-5F39-E2E7F2B6822E}"/>
              </a:ext>
            </a:extLst>
          </p:cNvPr>
          <p:cNvSpPr txBox="1"/>
          <p:nvPr/>
        </p:nvSpPr>
        <p:spPr>
          <a:xfrm>
            <a:off x="2566037" y="1713269"/>
            <a:ext cx="1937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Ground-truth depth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F532EA2-F399-16DC-B66D-A8C2953C7DCC}"/>
              </a:ext>
            </a:extLst>
          </p:cNvPr>
          <p:cNvSpPr txBox="1"/>
          <p:nvPr/>
        </p:nvSpPr>
        <p:spPr>
          <a:xfrm rot="16200000">
            <a:off x="4836301" y="2375534"/>
            <a:ext cx="1737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Measured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A660F51-A28A-B58A-F526-7A15FEAEA9F4}"/>
              </a:ext>
            </a:extLst>
          </p:cNvPr>
          <p:cNvSpPr txBox="1"/>
          <p:nvPr/>
        </p:nvSpPr>
        <p:spPr>
          <a:xfrm rot="16200000">
            <a:off x="4836301" y="4645994"/>
            <a:ext cx="1737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5050"/>
                </a:solidFill>
              </a:rPr>
              <a:t>CASPI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6CC15E-6FDB-9099-9D3C-392532D97B80}"/>
              </a:ext>
            </a:extLst>
          </p:cNvPr>
          <p:cNvSpPr txBox="1"/>
          <p:nvPr/>
        </p:nvSpPr>
        <p:spPr>
          <a:xfrm>
            <a:off x="5912651" y="1016941"/>
            <a:ext cx="780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SBR: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B7C3184-77A2-7FE8-464B-ADE8431045D8}"/>
                  </a:ext>
                </a:extLst>
              </p:cNvPr>
              <p:cNvSpPr txBox="1"/>
              <p:nvPr/>
            </p:nvSpPr>
            <p:spPr>
              <a:xfrm>
                <a:off x="6611847" y="1063107"/>
                <a:ext cx="72936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24/0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B7C3184-77A2-7FE8-464B-ADE8431045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1847" y="1063107"/>
                <a:ext cx="729367" cy="369332"/>
              </a:xfrm>
              <a:prstGeom prst="rect">
                <a:avLst/>
              </a:prstGeom>
              <a:blipFill>
                <a:blip r:embed="rId19"/>
                <a:stretch>
                  <a:fillRect l="-10084" r="-10084" b="-34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white bust of a person&#10;&#10;Description automatically generated with medium confidence">
            <a:extLst>
              <a:ext uri="{FF2B5EF4-FFF2-40B4-BE49-F238E27FC236}">
                <a16:creationId xmlns:a16="http://schemas.microsoft.com/office/drawing/2014/main" id="{F5F1D176-75D4-56FE-2DE8-8EFADB54F8D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flipH="1">
            <a:off x="1363420" y="2519036"/>
            <a:ext cx="1341120" cy="21945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" name="Picture 7" descr="A close up of a toy&#10;&#10;Description automatically generated with low confidence">
            <a:extLst>
              <a:ext uri="{FF2B5EF4-FFF2-40B4-BE49-F238E27FC236}">
                <a16:creationId xmlns:a16="http://schemas.microsoft.com/office/drawing/2014/main" id="{A63AC663-D57B-0D47-40F9-C75138B431E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864436" y="2514926"/>
            <a:ext cx="1341120" cy="21945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068190-DE8B-AA5C-5A62-3C6C319C9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lose up of a face&#10;&#10;Description automatically generated">
            <a:extLst>
              <a:ext uri="{FF2B5EF4-FFF2-40B4-BE49-F238E27FC236}">
                <a16:creationId xmlns:a16="http://schemas.microsoft.com/office/drawing/2014/main" id="{13668F5B-94A3-7B86-0B11-96E140B390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588" y="3825266"/>
            <a:ext cx="1344575" cy="2103120"/>
          </a:xfrm>
          <a:prstGeom prst="rect">
            <a:avLst/>
          </a:prstGeom>
        </p:spPr>
      </p:pic>
      <p:pic>
        <p:nvPicPr>
          <p:cNvPr id="24" name="Picture 23" descr="A close up of a head&#10;&#10;Description automatically generated">
            <a:extLst>
              <a:ext uri="{FF2B5EF4-FFF2-40B4-BE49-F238E27FC236}">
                <a16:creationId xmlns:a16="http://schemas.microsoft.com/office/drawing/2014/main" id="{9800B555-E9ED-4110-32A6-5165511881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106" y="3825266"/>
            <a:ext cx="1375021" cy="21031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568FE9-2C0B-4458-B765-CC8952C66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LiDAR: </a:t>
            </a:r>
            <a:r>
              <a:rPr lang="en-US" dirty="0">
                <a:solidFill>
                  <a:schemeClr val="tx1"/>
                </a:solidFill>
              </a:rPr>
              <a:t>Varying Signal Flux</a:t>
            </a:r>
            <a:endParaRPr lang="en-US" dirty="0"/>
          </a:p>
        </p:txBody>
      </p:sp>
      <p:pic>
        <p:nvPicPr>
          <p:cNvPr id="22" name="Picture 21" descr="A close up of a face&#10;&#10;Description automatically generated">
            <a:extLst>
              <a:ext uri="{FF2B5EF4-FFF2-40B4-BE49-F238E27FC236}">
                <a16:creationId xmlns:a16="http://schemas.microsoft.com/office/drawing/2014/main" id="{311DA0D4-DD40-ED31-581C-3771A98C6F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662" y="3825266"/>
            <a:ext cx="1369945" cy="2103120"/>
          </a:xfrm>
          <a:prstGeom prst="rect">
            <a:avLst/>
          </a:prstGeom>
        </p:spPr>
      </p:pic>
      <p:pic>
        <p:nvPicPr>
          <p:cNvPr id="19" name="Picture 18" descr="A screen shot of a person's face&#10;&#10;Description automatically generated">
            <a:extLst>
              <a:ext uri="{FF2B5EF4-FFF2-40B4-BE49-F238E27FC236}">
                <a16:creationId xmlns:a16="http://schemas.microsoft.com/office/drawing/2014/main" id="{D98F1137-9AE4-E204-9E92-15213F18A4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123" y="1554806"/>
            <a:ext cx="1339504" cy="2103120"/>
          </a:xfrm>
          <a:prstGeom prst="rect">
            <a:avLst/>
          </a:prstGeom>
        </p:spPr>
      </p:pic>
      <p:pic>
        <p:nvPicPr>
          <p:cNvPr id="23" name="Picture 22" descr="A screen shot of a screen&#10;&#10;Description automatically generated">
            <a:extLst>
              <a:ext uri="{FF2B5EF4-FFF2-40B4-BE49-F238E27FC236}">
                <a16:creationId xmlns:a16="http://schemas.microsoft.com/office/drawing/2014/main" id="{25F58DCF-3B70-4E67-20E5-3920B2BC4C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864" y="1554806"/>
            <a:ext cx="1339504" cy="2103120"/>
          </a:xfrm>
          <a:prstGeom prst="rect">
            <a:avLst/>
          </a:prstGeom>
        </p:spPr>
      </p:pic>
      <p:pic>
        <p:nvPicPr>
          <p:cNvPr id="21" name="Picture 20" descr="A screen shot of a screen&#10;&#10;Description automatically generated">
            <a:extLst>
              <a:ext uri="{FF2B5EF4-FFF2-40B4-BE49-F238E27FC236}">
                <a16:creationId xmlns:a16="http://schemas.microsoft.com/office/drawing/2014/main" id="{EF45B754-A44D-096B-A412-5BEC52A4C6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494" y="1554806"/>
            <a:ext cx="1339504" cy="21031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D090104-2BB3-5E36-3DC8-1FE40A396590}"/>
                  </a:ext>
                </a:extLst>
              </p:cNvPr>
              <p:cNvSpPr txBox="1"/>
              <p:nvPr/>
            </p:nvSpPr>
            <p:spPr>
              <a:xfrm>
                <a:off x="7980305" y="1063107"/>
                <a:ext cx="79188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2.4/0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D090104-2BB3-5E36-3DC8-1FE40A3965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0305" y="1063107"/>
                <a:ext cx="791883" cy="369332"/>
              </a:xfrm>
              <a:prstGeom prst="rect">
                <a:avLst/>
              </a:prstGeom>
              <a:blipFill>
                <a:blip r:embed="rId15"/>
                <a:stretch>
                  <a:fillRect l="-8462" r="-10000" b="-34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73AC013-60E6-CBC6-A5BA-C86E95E3B56A}"/>
                  </a:ext>
                </a:extLst>
              </p:cNvPr>
              <p:cNvSpPr txBox="1"/>
              <p:nvPr/>
            </p:nvSpPr>
            <p:spPr>
              <a:xfrm>
                <a:off x="9693675" y="1063107"/>
                <a:ext cx="79188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0.8/0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73AC013-60E6-CBC6-A5BA-C86E95E3B5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3675" y="1063107"/>
                <a:ext cx="791883" cy="369332"/>
              </a:xfrm>
              <a:prstGeom prst="rect">
                <a:avLst/>
              </a:prstGeom>
              <a:blipFill>
                <a:blip r:embed="rId16"/>
                <a:stretch>
                  <a:fillRect l="-8462" r="-10000" b="-34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EAC09563-73EE-C801-C304-08A5445E3DE3}"/>
              </a:ext>
            </a:extLst>
          </p:cNvPr>
          <p:cNvSpPr txBox="1"/>
          <p:nvPr/>
        </p:nvSpPr>
        <p:spPr>
          <a:xfrm>
            <a:off x="1522635" y="1897935"/>
            <a:ext cx="1022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Scene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F5D086D-D4B2-80A9-5F39-E2E7F2B6822E}"/>
              </a:ext>
            </a:extLst>
          </p:cNvPr>
          <p:cNvSpPr txBox="1"/>
          <p:nvPr/>
        </p:nvSpPr>
        <p:spPr>
          <a:xfrm>
            <a:off x="2566037" y="1713269"/>
            <a:ext cx="1937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Ground-truth depth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F532EA2-F399-16DC-B66D-A8C2953C7DCC}"/>
              </a:ext>
            </a:extLst>
          </p:cNvPr>
          <p:cNvSpPr txBox="1"/>
          <p:nvPr/>
        </p:nvSpPr>
        <p:spPr>
          <a:xfrm rot="16200000">
            <a:off x="4836301" y="2375534"/>
            <a:ext cx="1737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Measured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A660F51-A28A-B58A-F526-7A15FEAEA9F4}"/>
              </a:ext>
            </a:extLst>
          </p:cNvPr>
          <p:cNvSpPr txBox="1"/>
          <p:nvPr/>
        </p:nvSpPr>
        <p:spPr>
          <a:xfrm rot="16200000">
            <a:off x="4836301" y="4645994"/>
            <a:ext cx="1737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5050"/>
                </a:solidFill>
              </a:rPr>
              <a:t>CASPI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6CC15E-6FDB-9099-9D3C-392532D97B80}"/>
              </a:ext>
            </a:extLst>
          </p:cNvPr>
          <p:cNvSpPr txBox="1"/>
          <p:nvPr/>
        </p:nvSpPr>
        <p:spPr>
          <a:xfrm>
            <a:off x="5912651" y="1016941"/>
            <a:ext cx="780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SBR: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B7C3184-77A2-7FE8-464B-ADE8431045D8}"/>
                  </a:ext>
                </a:extLst>
              </p:cNvPr>
              <p:cNvSpPr txBox="1"/>
              <p:nvPr/>
            </p:nvSpPr>
            <p:spPr>
              <a:xfrm>
                <a:off x="6611847" y="1063107"/>
                <a:ext cx="72936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24/0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B7C3184-77A2-7FE8-464B-ADE8431045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1847" y="1063107"/>
                <a:ext cx="729367" cy="369332"/>
              </a:xfrm>
              <a:prstGeom prst="rect">
                <a:avLst/>
              </a:prstGeom>
              <a:blipFill>
                <a:blip r:embed="rId17"/>
                <a:stretch>
                  <a:fillRect l="-10084" r="-10084" b="-34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white bust of a person&#10;&#10;Description automatically generated with medium confidence">
            <a:extLst>
              <a:ext uri="{FF2B5EF4-FFF2-40B4-BE49-F238E27FC236}">
                <a16:creationId xmlns:a16="http://schemas.microsoft.com/office/drawing/2014/main" id="{F5F1D176-75D4-56FE-2DE8-8EFADB54F8D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1363420" y="2519036"/>
            <a:ext cx="1341120" cy="21945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" name="Picture 7" descr="A close up of a toy&#10;&#10;Description automatically generated with low confidence">
            <a:extLst>
              <a:ext uri="{FF2B5EF4-FFF2-40B4-BE49-F238E27FC236}">
                <a16:creationId xmlns:a16="http://schemas.microsoft.com/office/drawing/2014/main" id="{A63AC663-D57B-0D47-40F9-C75138B431E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64436" y="2514926"/>
            <a:ext cx="1341120" cy="21945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A close up of a face&#10;&#10;Description automatically generated">
            <a:extLst>
              <a:ext uri="{FF2B5EF4-FFF2-40B4-BE49-F238E27FC236}">
                <a16:creationId xmlns:a16="http://schemas.microsoft.com/office/drawing/2014/main" id="{1B8B3ED0-8292-71E0-6DE9-1791A6DCFAE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795" y="1554806"/>
            <a:ext cx="1288161" cy="210312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4" name="Picture 3" descr="A close up of a face&#10;&#10;Description automatically generated">
            <a:extLst>
              <a:ext uri="{FF2B5EF4-FFF2-40B4-BE49-F238E27FC236}">
                <a16:creationId xmlns:a16="http://schemas.microsoft.com/office/drawing/2014/main" id="{5D239CEA-D20B-06E0-F67B-C9D2A198DE1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795" y="3825266"/>
            <a:ext cx="1288161" cy="210312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9" name="Picture 8" descr="A colorful pixelated face&#10;&#10;Description automatically generated">
            <a:extLst>
              <a:ext uri="{FF2B5EF4-FFF2-40B4-BE49-F238E27FC236}">
                <a16:creationId xmlns:a16="http://schemas.microsoft.com/office/drawing/2014/main" id="{83FB787F-F4AE-6C84-9BD5-42819F7F2E2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166" y="1554806"/>
            <a:ext cx="1288161" cy="210312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0" name="Picture 9" descr="A close up of a face&#10;&#10;Description automatically generated">
            <a:extLst>
              <a:ext uri="{FF2B5EF4-FFF2-40B4-BE49-F238E27FC236}">
                <a16:creationId xmlns:a16="http://schemas.microsoft.com/office/drawing/2014/main" id="{14C21981-3765-F736-07C4-1761ED46512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166" y="3825266"/>
            <a:ext cx="1288161" cy="210312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1" name="Picture 10" descr="A close up of a face&#10;&#10;Description automatically generated">
            <a:extLst>
              <a:ext uri="{FF2B5EF4-FFF2-40B4-BE49-F238E27FC236}">
                <a16:creationId xmlns:a16="http://schemas.microsoft.com/office/drawing/2014/main" id="{F18210E0-36B5-9C9B-AE51-FD2C89FD053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536" y="3825266"/>
            <a:ext cx="1288161" cy="210312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2" name="Picture 11" descr="A colorful dots on a pink background&#10;&#10;Description automatically generated">
            <a:extLst>
              <a:ext uri="{FF2B5EF4-FFF2-40B4-BE49-F238E27FC236}">
                <a16:creationId xmlns:a16="http://schemas.microsoft.com/office/drawing/2014/main" id="{A86E83B5-59DC-37A1-ED40-949CCAACE2C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536" y="1554806"/>
            <a:ext cx="1288161" cy="210312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BBA2904-FFFB-5CBC-4136-EB9915ECF12C}"/>
              </a:ext>
            </a:extLst>
          </p:cNvPr>
          <p:cNvSpPr txBox="1"/>
          <p:nvPr/>
        </p:nvSpPr>
        <p:spPr>
          <a:xfrm>
            <a:off x="2085975" y="6036682"/>
            <a:ext cx="8020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Can recover 3D geometry even in sub-photon regime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81C02B8E-5DF0-2C21-10ED-A1D8DF313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77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 descr="A close up of a face&#10;&#10;Description automatically generated">
            <a:extLst>
              <a:ext uri="{FF2B5EF4-FFF2-40B4-BE49-F238E27FC236}">
                <a16:creationId xmlns:a16="http://schemas.microsoft.com/office/drawing/2014/main" id="{AD748B10-C0CE-6215-5DDD-DE55F08824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418" y="3702719"/>
            <a:ext cx="1369945" cy="2103120"/>
          </a:xfrm>
          <a:prstGeom prst="rect">
            <a:avLst/>
          </a:prstGeom>
        </p:spPr>
      </p:pic>
      <p:pic>
        <p:nvPicPr>
          <p:cNvPr id="61" name="Picture 60" descr="A screen shot of a screen&#10;&#10;Description automatically generated">
            <a:extLst>
              <a:ext uri="{FF2B5EF4-FFF2-40B4-BE49-F238E27FC236}">
                <a16:creationId xmlns:a16="http://schemas.microsoft.com/office/drawing/2014/main" id="{3E8BCEDE-0ABE-10E5-F4B6-BBBC648F78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418" y="1291916"/>
            <a:ext cx="1339504" cy="21031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568FE9-2C0B-4458-B765-CC8952C66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LiDAR: </a:t>
            </a:r>
            <a:r>
              <a:rPr lang="en-US" dirty="0">
                <a:solidFill>
                  <a:schemeClr val="tx1"/>
                </a:solidFill>
              </a:rPr>
              <a:t>Recover Non-Gaussian Pulse</a:t>
            </a:r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F532EA2-F399-16DC-B66D-A8C2953C7DCC}"/>
              </a:ext>
            </a:extLst>
          </p:cNvPr>
          <p:cNvSpPr txBox="1"/>
          <p:nvPr/>
        </p:nvSpPr>
        <p:spPr>
          <a:xfrm rot="16200000">
            <a:off x="930127" y="2112644"/>
            <a:ext cx="1737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Measured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A660F51-A28A-B58A-F526-7A15FEAEA9F4}"/>
              </a:ext>
            </a:extLst>
          </p:cNvPr>
          <p:cNvSpPr txBox="1"/>
          <p:nvPr/>
        </p:nvSpPr>
        <p:spPr>
          <a:xfrm rot="16200000">
            <a:off x="930127" y="4523447"/>
            <a:ext cx="1737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5050"/>
                </a:solidFill>
              </a:rPr>
              <a:t>CASPI</a:t>
            </a:r>
          </a:p>
        </p:txBody>
      </p:sp>
      <p:sp>
        <p:nvSpPr>
          <p:cNvPr id="41" name="Cube 40">
            <a:extLst>
              <a:ext uri="{FF2B5EF4-FFF2-40B4-BE49-F238E27FC236}">
                <a16:creationId xmlns:a16="http://schemas.microsoft.com/office/drawing/2014/main" id="{CB559603-7FE8-1275-02D1-3D8E1448B67C}"/>
              </a:ext>
            </a:extLst>
          </p:cNvPr>
          <p:cNvSpPr/>
          <p:nvPr/>
        </p:nvSpPr>
        <p:spPr>
          <a:xfrm>
            <a:off x="2727127" y="4477076"/>
            <a:ext cx="347626" cy="536433"/>
          </a:xfrm>
          <a:prstGeom prst="cube">
            <a:avLst>
              <a:gd name="adj" fmla="val 80907"/>
            </a:avLst>
          </a:prstGeom>
          <a:solidFill>
            <a:srgbClr val="00FF00">
              <a:alpha val="29804"/>
            </a:srgbClr>
          </a:solidFill>
          <a:ln w="19050">
            <a:solidFill>
              <a:srgbClr val="00CC00"/>
            </a:solidFill>
          </a:ln>
          <a:scene3d>
            <a:camera prst="isometricOffAxis2Left">
              <a:rot lat="456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Cube 45">
            <a:extLst>
              <a:ext uri="{FF2B5EF4-FFF2-40B4-BE49-F238E27FC236}">
                <a16:creationId xmlns:a16="http://schemas.microsoft.com/office/drawing/2014/main" id="{8C6E5132-7CB1-D59F-F037-98EB64C68DE2}"/>
              </a:ext>
            </a:extLst>
          </p:cNvPr>
          <p:cNvSpPr/>
          <p:nvPr/>
        </p:nvSpPr>
        <p:spPr>
          <a:xfrm>
            <a:off x="2727127" y="2066273"/>
            <a:ext cx="347626" cy="536433"/>
          </a:xfrm>
          <a:prstGeom prst="cube">
            <a:avLst>
              <a:gd name="adj" fmla="val 80907"/>
            </a:avLst>
          </a:prstGeom>
          <a:solidFill>
            <a:srgbClr val="00FF00">
              <a:alpha val="29804"/>
            </a:srgbClr>
          </a:solidFill>
          <a:ln w="19050">
            <a:solidFill>
              <a:srgbClr val="00CC00"/>
            </a:solidFill>
          </a:ln>
          <a:scene3d>
            <a:camera prst="isometricOffAxis2Left">
              <a:rot lat="456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326C5BC-B6E6-BFEF-2717-8FD1017C29EB}"/>
              </a:ext>
            </a:extLst>
          </p:cNvPr>
          <p:cNvGrpSpPr/>
          <p:nvPr/>
        </p:nvGrpSpPr>
        <p:grpSpPr>
          <a:xfrm>
            <a:off x="4230798" y="1154756"/>
            <a:ext cx="3002241" cy="2386634"/>
            <a:chOff x="4268918" y="1646246"/>
            <a:chExt cx="3002241" cy="2386634"/>
          </a:xfrm>
        </p:grpSpPr>
        <p:pic>
          <p:nvPicPr>
            <p:cNvPr id="33" name="Picture 32" descr="A graph with a green line&#10;&#10;Description automatically generated">
              <a:extLst>
                <a:ext uri="{FF2B5EF4-FFF2-40B4-BE49-F238E27FC236}">
                  <a16:creationId xmlns:a16="http://schemas.microsoft.com/office/drawing/2014/main" id="{7A62BC9D-DF75-DF21-E42D-8151F419C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079" y="1646246"/>
              <a:ext cx="2926080" cy="2194560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3076DB2-4973-1439-1575-AE6E2AB51957}"/>
                </a:ext>
              </a:extLst>
            </p:cNvPr>
            <p:cNvSpPr txBox="1"/>
            <p:nvPr/>
          </p:nvSpPr>
          <p:spPr>
            <a:xfrm>
              <a:off x="5303870" y="3632770"/>
              <a:ext cx="10972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92C6CD8-F02E-723E-5FC8-50B51B52B710}"/>
                </a:ext>
              </a:extLst>
            </p:cNvPr>
            <p:cNvSpPr txBox="1"/>
            <p:nvPr/>
          </p:nvSpPr>
          <p:spPr>
            <a:xfrm rot="16200000">
              <a:off x="3920333" y="2503526"/>
              <a:ext cx="10972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Intensity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016354F-E3AB-CA87-59B0-537A2FA95EF8}"/>
              </a:ext>
            </a:extLst>
          </p:cNvPr>
          <p:cNvGrpSpPr/>
          <p:nvPr/>
        </p:nvGrpSpPr>
        <p:grpSpPr>
          <a:xfrm>
            <a:off x="4230798" y="3565559"/>
            <a:ext cx="3002241" cy="2386634"/>
            <a:chOff x="7969440" y="3840806"/>
            <a:chExt cx="3002241" cy="2386634"/>
          </a:xfrm>
        </p:grpSpPr>
        <p:pic>
          <p:nvPicPr>
            <p:cNvPr id="29" name="Picture 28" descr="A green line graph on a black background&#10;&#10;Description automatically generated">
              <a:extLst>
                <a:ext uri="{FF2B5EF4-FFF2-40B4-BE49-F238E27FC236}">
                  <a16:creationId xmlns:a16="http://schemas.microsoft.com/office/drawing/2014/main" id="{CD3FF1F2-8652-5790-9FF4-4D21628BB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5601" y="3840806"/>
              <a:ext cx="2926080" cy="2194560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A64C41D-FD7B-6227-C65E-E8764B3C4592}"/>
                </a:ext>
              </a:extLst>
            </p:cNvPr>
            <p:cNvSpPr txBox="1"/>
            <p:nvPr/>
          </p:nvSpPr>
          <p:spPr>
            <a:xfrm>
              <a:off x="9004392" y="5827330"/>
              <a:ext cx="10972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5349660-D859-3CAF-2716-6E1B54EA3387}"/>
                </a:ext>
              </a:extLst>
            </p:cNvPr>
            <p:cNvSpPr txBox="1"/>
            <p:nvPr/>
          </p:nvSpPr>
          <p:spPr>
            <a:xfrm rot="16200000">
              <a:off x="7620855" y="4698086"/>
              <a:ext cx="10972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Intensity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ECA011E-9DBA-558A-D2CD-C235E2A8C47B}"/>
              </a:ext>
            </a:extLst>
          </p:cNvPr>
          <p:cNvGrpSpPr/>
          <p:nvPr/>
        </p:nvGrpSpPr>
        <p:grpSpPr>
          <a:xfrm>
            <a:off x="8259048" y="1895212"/>
            <a:ext cx="3002241" cy="2748577"/>
            <a:chOff x="8259048" y="1895212"/>
            <a:chExt cx="3002241" cy="2748577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31A5578E-13FC-ED3F-C857-F2ED84DE37B5}"/>
                </a:ext>
              </a:extLst>
            </p:cNvPr>
            <p:cNvGrpSpPr/>
            <p:nvPr/>
          </p:nvGrpSpPr>
          <p:grpSpPr>
            <a:xfrm>
              <a:off x="8259048" y="2257155"/>
              <a:ext cx="3002241" cy="2386634"/>
              <a:chOff x="9354423" y="567845"/>
              <a:chExt cx="3002241" cy="2386634"/>
            </a:xfrm>
          </p:grpSpPr>
          <p:pic>
            <p:nvPicPr>
              <p:cNvPr id="27" name="Picture 26" descr="A green line graph on a black background&#10;&#10;Description automatically generated">
                <a:extLst>
                  <a:ext uri="{FF2B5EF4-FFF2-40B4-BE49-F238E27FC236}">
                    <a16:creationId xmlns:a16="http://schemas.microsoft.com/office/drawing/2014/main" id="{56996680-FA9E-31CA-4655-FAD351C663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30584" y="567845"/>
                <a:ext cx="2926080" cy="2194560"/>
              </a:xfrm>
              <a:prstGeom prst="rect">
                <a:avLst/>
              </a:prstGeom>
            </p:spPr>
          </p:pic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AE65CB4C-68A6-8277-B213-D92D36527C6B}"/>
                  </a:ext>
                </a:extLst>
              </p:cNvPr>
              <p:cNvSpPr txBox="1"/>
              <p:nvPr/>
            </p:nvSpPr>
            <p:spPr>
              <a:xfrm>
                <a:off x="10389375" y="2554369"/>
                <a:ext cx="109728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Time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A5D050-9D1B-8C82-420F-0E6851F5F225}"/>
                  </a:ext>
                </a:extLst>
              </p:cNvPr>
              <p:cNvSpPr txBox="1"/>
              <p:nvPr/>
            </p:nvSpPr>
            <p:spPr>
              <a:xfrm rot="16200000">
                <a:off x="9005838" y="1425125"/>
                <a:ext cx="109728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Intensity</a:t>
                </a:r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1C66B12C-0002-F252-9D49-1AEC14ADE36E}"/>
                </a:ext>
              </a:extLst>
            </p:cNvPr>
            <p:cNvSpPr txBox="1"/>
            <p:nvPr/>
          </p:nvSpPr>
          <p:spPr>
            <a:xfrm>
              <a:off x="8680590" y="1895212"/>
              <a:ext cx="23241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Ground-truth IRF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2799B415-895A-E867-7A5B-D7043B071979}"/>
              </a:ext>
            </a:extLst>
          </p:cNvPr>
          <p:cNvSpPr txBox="1"/>
          <p:nvPr/>
        </p:nvSpPr>
        <p:spPr>
          <a:xfrm>
            <a:off x="2085975" y="6036682"/>
            <a:ext cx="8020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Can recover non-Gaussian pulse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78870E-111F-3B11-0C24-C4F1E0CC3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108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6" grpId="0" animBg="1"/>
      <p:bldP spid="6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EE080-C3D6-A3C0-7C60-8932B5945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LiDAR: </a:t>
            </a:r>
            <a:r>
              <a:rPr lang="en-US" dirty="0">
                <a:solidFill>
                  <a:schemeClr val="tx1"/>
                </a:solidFill>
              </a:rPr>
              <a:t>Recover Non-Gaussian Pulse</a:t>
            </a:r>
            <a:endParaRPr lang="en-US" dirty="0"/>
          </a:p>
        </p:txBody>
      </p:sp>
      <p:pic>
        <p:nvPicPr>
          <p:cNvPr id="15" name="Picture 14" descr="A close up of a face&#10;&#10;Description automatically generated">
            <a:extLst>
              <a:ext uri="{FF2B5EF4-FFF2-40B4-BE49-F238E27FC236}">
                <a16:creationId xmlns:a16="http://schemas.microsoft.com/office/drawing/2014/main" id="{F772FC85-86D2-F033-3A94-600CC8E8AC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556" y="1847349"/>
            <a:ext cx="1403871" cy="246888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7" name="Picture 16" descr="A colorful image of a person&#10;&#10;Description automatically generated">
            <a:extLst>
              <a:ext uri="{FF2B5EF4-FFF2-40B4-BE49-F238E27FC236}">
                <a16:creationId xmlns:a16="http://schemas.microsoft.com/office/drawing/2014/main" id="{AC5B4D29-410C-85B3-4672-45455643C9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463" y="1847349"/>
            <a:ext cx="1403871" cy="24688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 descr="A colorful background with many small spots&#10;&#10;Description automatically generated">
            <a:extLst>
              <a:ext uri="{FF2B5EF4-FFF2-40B4-BE49-F238E27FC236}">
                <a16:creationId xmlns:a16="http://schemas.microsoft.com/office/drawing/2014/main" id="{DB2DB38D-5288-F7D1-945E-52D94EC9AB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370" y="1847349"/>
            <a:ext cx="1403871" cy="24688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 descr="A close up of a toy&#10;&#10;Description automatically generated with low confidence">
            <a:extLst>
              <a:ext uri="{FF2B5EF4-FFF2-40B4-BE49-F238E27FC236}">
                <a16:creationId xmlns:a16="http://schemas.microsoft.com/office/drawing/2014/main" id="{B17D60E5-A881-7B6E-FBD6-B0E4C8DB1B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3760" y="1847349"/>
            <a:ext cx="1508760" cy="246888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C0F509E-EA9F-4945-F328-AFD5B65679BD}"/>
              </a:ext>
            </a:extLst>
          </p:cNvPr>
          <p:cNvSpPr txBox="1"/>
          <p:nvPr/>
        </p:nvSpPr>
        <p:spPr>
          <a:xfrm>
            <a:off x="1350297" y="1321918"/>
            <a:ext cx="2735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Ground-truth depth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97D850-ABD1-C145-D3B8-D15D9BF15126}"/>
              </a:ext>
            </a:extLst>
          </p:cNvPr>
          <p:cNvSpPr txBox="1"/>
          <p:nvPr/>
        </p:nvSpPr>
        <p:spPr>
          <a:xfrm>
            <a:off x="4053532" y="1321918"/>
            <a:ext cx="1937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5050"/>
                </a:solidFill>
              </a:rPr>
              <a:t>CASPI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ECADE9-8029-5404-F496-E7B2ADD22E49}"/>
              </a:ext>
            </a:extLst>
          </p:cNvPr>
          <p:cNvSpPr txBox="1"/>
          <p:nvPr/>
        </p:nvSpPr>
        <p:spPr>
          <a:xfrm>
            <a:off x="6125353" y="1321918"/>
            <a:ext cx="2298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Learning-based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E5C8C69-3313-36CB-C8AD-591213A2D22D}"/>
              </a:ext>
            </a:extLst>
          </p:cNvPr>
          <p:cNvSpPr txBox="1"/>
          <p:nvPr/>
        </p:nvSpPr>
        <p:spPr>
          <a:xfrm>
            <a:off x="8557346" y="1321918"/>
            <a:ext cx="1937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Statistical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4771D1-7B66-7F76-3BF2-3F6688A375DD}"/>
              </a:ext>
            </a:extLst>
          </p:cNvPr>
          <p:cNvSpPr txBox="1"/>
          <p:nvPr/>
        </p:nvSpPr>
        <p:spPr>
          <a:xfrm>
            <a:off x="2503096" y="5396601"/>
            <a:ext cx="71858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Conventional approaches assuming Gaussian IRF can fail with non-Gaussian IRF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299B67C-0406-03E9-9227-AF69B4B5DDBD}"/>
              </a:ext>
            </a:extLst>
          </p:cNvPr>
          <p:cNvSpPr txBox="1"/>
          <p:nvPr/>
        </p:nvSpPr>
        <p:spPr>
          <a:xfrm>
            <a:off x="6686517" y="4618598"/>
            <a:ext cx="342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Assume Gaussian pulse</a:t>
            </a:r>
          </a:p>
        </p:txBody>
      </p:sp>
      <p:sp>
        <p:nvSpPr>
          <p:cNvPr id="28" name="Left Brace 27">
            <a:extLst>
              <a:ext uri="{FF2B5EF4-FFF2-40B4-BE49-F238E27FC236}">
                <a16:creationId xmlns:a16="http://schemas.microsoft.com/office/drawing/2014/main" id="{3ACE98BF-8E4B-321E-A035-9C650F050701}"/>
              </a:ext>
            </a:extLst>
          </p:cNvPr>
          <p:cNvSpPr/>
          <p:nvPr/>
        </p:nvSpPr>
        <p:spPr>
          <a:xfrm rot="16200000">
            <a:off x="8312596" y="2669055"/>
            <a:ext cx="175511" cy="3655778"/>
          </a:xfrm>
          <a:prstGeom prst="leftBrace">
            <a:avLst>
              <a:gd name="adj1" fmla="val 102083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736B38-B773-4FC2-955E-0B5E24E05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10180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3EBCE-CB20-1393-EB2A-23D25B6C3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LiDAR: </a:t>
            </a:r>
            <a:r>
              <a:rPr lang="en-US" dirty="0">
                <a:solidFill>
                  <a:schemeClr val="tx1"/>
                </a:solidFill>
              </a:rPr>
              <a:t>High Background</a:t>
            </a:r>
          </a:p>
        </p:txBody>
      </p:sp>
      <p:pic>
        <p:nvPicPr>
          <p:cNvPr id="21" name="Picture 20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BE998D69-D7EC-5CE2-9F00-0E871C288B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7388" y="2600726"/>
            <a:ext cx="2151530" cy="22860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ECD079A-8B02-A768-CA64-CBD02C2B9B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0235" y="2600726"/>
            <a:ext cx="2151530" cy="22860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4" name="Picture 23" descr="Background pattern&#10;&#10;Description automatically generated">
            <a:extLst>
              <a:ext uri="{FF2B5EF4-FFF2-40B4-BE49-F238E27FC236}">
                <a16:creationId xmlns:a16="http://schemas.microsoft.com/office/drawing/2014/main" id="{290F8FC0-1AB8-5F6C-410E-89A2CD73BD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3082" y="2600726"/>
            <a:ext cx="2151530" cy="22860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6" name="Picture 25" descr="A picture containing light&#10;&#10;Description automatically generated">
            <a:extLst>
              <a:ext uri="{FF2B5EF4-FFF2-40B4-BE49-F238E27FC236}">
                <a16:creationId xmlns:a16="http://schemas.microsoft.com/office/drawing/2014/main" id="{650A2A8C-5105-F2CF-A254-C0D2A5C805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3082" y="2600726"/>
            <a:ext cx="2151532" cy="22860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2B48860-C72C-4674-92DC-5F11B15AD61D}"/>
              </a:ext>
            </a:extLst>
          </p:cNvPr>
          <p:cNvSpPr/>
          <p:nvPr/>
        </p:nvSpPr>
        <p:spPr>
          <a:xfrm>
            <a:off x="1151452" y="1547261"/>
            <a:ext cx="731520" cy="731520"/>
          </a:xfrm>
          <a:prstGeom prst="ellipse">
            <a:avLst/>
          </a:prstGeom>
          <a:solidFill>
            <a:schemeClr val="tx1"/>
          </a:solidFill>
          <a:effectLst>
            <a:glow rad="6350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6431E2-898F-0866-3A93-D4B68F922844}"/>
              </a:ext>
            </a:extLst>
          </p:cNvPr>
          <p:cNvSpPr txBox="1"/>
          <p:nvPr/>
        </p:nvSpPr>
        <p:spPr>
          <a:xfrm>
            <a:off x="3061808" y="2105699"/>
            <a:ext cx="1022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Scene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FB0BEA-63C1-4B48-B570-BCC0FCC8E641}"/>
              </a:ext>
            </a:extLst>
          </p:cNvPr>
          <p:cNvSpPr txBox="1"/>
          <p:nvPr/>
        </p:nvSpPr>
        <p:spPr>
          <a:xfrm>
            <a:off x="4754538" y="2105699"/>
            <a:ext cx="2682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Ground-truth depth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DFDF7B-7C60-4E07-D55F-AABD63F3A261}"/>
              </a:ext>
            </a:extLst>
          </p:cNvPr>
          <p:cNvSpPr txBox="1"/>
          <p:nvPr/>
        </p:nvSpPr>
        <p:spPr>
          <a:xfrm>
            <a:off x="7887327" y="2105699"/>
            <a:ext cx="1463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Measured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77D01DD-EE95-ED4A-0D87-C4E0EDA92CD1}"/>
              </a:ext>
            </a:extLst>
          </p:cNvPr>
          <p:cNvCxnSpPr>
            <a:cxnSpLocks/>
          </p:cNvCxnSpPr>
          <p:nvPr/>
        </p:nvCxnSpPr>
        <p:spPr>
          <a:xfrm rot="-1800000">
            <a:off x="1930191" y="2372126"/>
            <a:ext cx="0" cy="457200"/>
          </a:xfrm>
          <a:prstGeom prst="straightConnector1">
            <a:avLst/>
          </a:prstGeom>
          <a:ln w="1905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845FD68-3485-FC9D-F834-552B6D681520}"/>
              </a:ext>
            </a:extLst>
          </p:cNvPr>
          <p:cNvCxnSpPr>
            <a:cxnSpLocks/>
          </p:cNvCxnSpPr>
          <p:nvPr/>
        </p:nvCxnSpPr>
        <p:spPr>
          <a:xfrm rot="-3000000">
            <a:off x="2083088" y="2197122"/>
            <a:ext cx="0" cy="457200"/>
          </a:xfrm>
          <a:prstGeom prst="straightConnector1">
            <a:avLst/>
          </a:prstGeom>
          <a:ln w="1905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9928D2C-3830-F992-F1A4-E8DA9165FFC7}"/>
              </a:ext>
            </a:extLst>
          </p:cNvPr>
          <p:cNvCxnSpPr>
            <a:cxnSpLocks/>
          </p:cNvCxnSpPr>
          <p:nvPr/>
        </p:nvCxnSpPr>
        <p:spPr>
          <a:xfrm rot="-4200000">
            <a:off x="2236730" y="2013602"/>
            <a:ext cx="0" cy="457200"/>
          </a:xfrm>
          <a:prstGeom prst="straightConnector1">
            <a:avLst/>
          </a:prstGeom>
          <a:ln w="1905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93ACA77-5599-104A-8DBC-1E02FF02A998}"/>
              </a:ext>
            </a:extLst>
          </p:cNvPr>
          <p:cNvSpPr txBox="1"/>
          <p:nvPr/>
        </p:nvSpPr>
        <p:spPr>
          <a:xfrm>
            <a:off x="7887327" y="2105699"/>
            <a:ext cx="146304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5050"/>
                </a:solidFill>
              </a:rPr>
              <a:t>CASPI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54F0FA-91B8-3D79-3E60-AFEBCF93EF53}"/>
              </a:ext>
            </a:extLst>
          </p:cNvPr>
          <p:cNvSpPr txBox="1"/>
          <p:nvPr/>
        </p:nvSpPr>
        <p:spPr>
          <a:xfrm>
            <a:off x="2024865" y="5676736"/>
            <a:ext cx="8142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Can handle pileup distortion successfully in practice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D7C9F5-B8BF-8062-1E87-C2C5D7331BF6}"/>
              </a:ext>
            </a:extLst>
          </p:cNvPr>
          <p:cNvSpPr txBox="1"/>
          <p:nvPr/>
        </p:nvSpPr>
        <p:spPr>
          <a:xfrm>
            <a:off x="1755191" y="1085596"/>
            <a:ext cx="30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High background light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FBAA5A9-B28E-19C4-CE48-4BEBE1EF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61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F86AE-07B3-4E4D-B8DC-97F903DA8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FLIM with 10 Photons/Pixel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27050A-6417-46D6-B72C-49D822A6D10A}"/>
              </a:ext>
            </a:extLst>
          </p:cNvPr>
          <p:cNvSpPr txBox="1"/>
          <p:nvPr/>
        </p:nvSpPr>
        <p:spPr>
          <a:xfrm>
            <a:off x="381736" y="937510"/>
            <a:ext cx="365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Spatial binning + MLE + BM3D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4F779B2-21FE-454A-8063-7BB4E04AF0A5}"/>
              </a:ext>
            </a:extLst>
          </p:cNvPr>
          <p:cNvGrpSpPr/>
          <p:nvPr/>
        </p:nvGrpSpPr>
        <p:grpSpPr>
          <a:xfrm>
            <a:off x="381736" y="1389848"/>
            <a:ext cx="3657600" cy="4161325"/>
            <a:chOff x="381736" y="1389848"/>
            <a:chExt cx="3657600" cy="4161325"/>
          </a:xfrm>
        </p:grpSpPr>
        <p:pic>
          <p:nvPicPr>
            <p:cNvPr id="3" name="Picture 2" descr="A picture containing reef, ocean floor&#10;&#10;Description automatically generated">
              <a:extLst>
                <a:ext uri="{FF2B5EF4-FFF2-40B4-BE49-F238E27FC236}">
                  <a16:creationId xmlns:a16="http://schemas.microsoft.com/office/drawing/2014/main" id="{EBB8CD73-8E7B-44F7-ABF7-F83E4416F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736" y="1389848"/>
              <a:ext cx="3657600" cy="3657600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D5EC52A-D6BC-44F1-B69C-A9D5594ED7A3}"/>
                </a:ext>
              </a:extLst>
            </p:cNvPr>
            <p:cNvGrpSpPr/>
            <p:nvPr/>
          </p:nvGrpSpPr>
          <p:grpSpPr>
            <a:xfrm>
              <a:off x="381736" y="5163352"/>
              <a:ext cx="3657600" cy="387821"/>
              <a:chOff x="381736" y="5163352"/>
              <a:chExt cx="3657600" cy="387821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CD483F47-46F6-4A22-9D5F-A4CAC93EE5C9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5400000">
                <a:off x="2146528" y="3687882"/>
                <a:ext cx="128016" cy="3078956"/>
              </a:xfrm>
              <a:prstGeom prst="rect">
                <a:avLst/>
              </a:prstGeom>
              <a:ln w="6350">
                <a:solidFill>
                  <a:schemeClr val="tx1"/>
                </a:solidFill>
              </a:ln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01DF4582-5F27-4ED6-8E80-BBB42BC46603}"/>
                      </a:ext>
                    </a:extLst>
                  </p:cNvPr>
                  <p:cNvSpPr txBox="1"/>
                  <p:nvPr/>
                </p:nvSpPr>
                <p:spPr>
                  <a:xfrm>
                    <a:off x="3465461" y="5304952"/>
                    <a:ext cx="573875" cy="24622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right"/>
                        </m:oMathParaPr>
                        <m:oMath xmlns:m="http://schemas.openxmlformats.org/officeDocument/2006/math"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3.4</m:t>
                          </m:r>
                          <m:r>
                            <a:rPr lang="en-US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ns</m:t>
                          </m:r>
                        </m:oMath>
                      </m:oMathPara>
                    </a14:m>
                    <a:endParaRPr lang="en-US" sz="16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01DF4582-5F27-4ED6-8E80-BBB42BC4660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65461" y="5304952"/>
                    <a:ext cx="573875" cy="24622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053" r="-7368" b="-731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E87CB00C-E7B9-49A1-BC3C-0DE44648DF27}"/>
                      </a:ext>
                    </a:extLst>
                  </p:cNvPr>
                  <p:cNvSpPr txBox="1"/>
                  <p:nvPr/>
                </p:nvSpPr>
                <p:spPr>
                  <a:xfrm>
                    <a:off x="381736" y="5304952"/>
                    <a:ext cx="573875" cy="24622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1.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5 </m:t>
                          </m:r>
                          <m:r>
                            <m:rPr>
                              <m:sty m:val="p"/>
                            </m:rPr>
                            <a:rPr lang="en-US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ns</m:t>
                          </m:r>
                        </m:oMath>
                      </m:oMathPara>
                    </a14:m>
                    <a:endParaRPr lang="en-US" sz="16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E87CB00C-E7B9-49A1-BC3C-0DE44648DF2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1736" y="5304952"/>
                    <a:ext cx="573875" cy="24622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2766" b="-731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48" name="Picture 47" descr="A picture containing reef, ocean floor&#10;&#10;Description automatically generated">
            <a:extLst>
              <a:ext uri="{FF2B5EF4-FFF2-40B4-BE49-F238E27FC236}">
                <a16:creationId xmlns:a16="http://schemas.microsoft.com/office/drawing/2014/main" id="{3928C3EB-33A1-473F-8EF7-069754B32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736" y="1389848"/>
            <a:ext cx="3657600" cy="36576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998A67-9AA4-11EF-55E2-81A0EC733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10088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F86AE-07B3-4E4D-B8DC-97F903DA8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FLIM with 10 Photons/Pixel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27050A-6417-46D6-B72C-49D822A6D10A}"/>
              </a:ext>
            </a:extLst>
          </p:cNvPr>
          <p:cNvSpPr txBox="1"/>
          <p:nvPr/>
        </p:nvSpPr>
        <p:spPr>
          <a:xfrm>
            <a:off x="381736" y="937510"/>
            <a:ext cx="365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Spatial binning + MLE + BM3D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A5D3BB-3048-4529-9E13-C0298E9CC201}"/>
              </a:ext>
            </a:extLst>
          </p:cNvPr>
          <p:cNvSpPr txBox="1"/>
          <p:nvPr/>
        </p:nvSpPr>
        <p:spPr>
          <a:xfrm>
            <a:off x="4267200" y="845177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9900"/>
                </a:solidFill>
              </a:rPr>
              <a:t>CASPI</a:t>
            </a:r>
            <a:endParaRPr lang="en-US" sz="28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6FEE4BC-CBE3-4704-9BC2-D710F1DBE373}"/>
              </a:ext>
            </a:extLst>
          </p:cNvPr>
          <p:cNvGrpSpPr/>
          <p:nvPr/>
        </p:nvGrpSpPr>
        <p:grpSpPr>
          <a:xfrm>
            <a:off x="381736" y="1389848"/>
            <a:ext cx="3657600" cy="4161325"/>
            <a:chOff x="381736" y="1389848"/>
            <a:chExt cx="3657600" cy="4161325"/>
          </a:xfrm>
        </p:grpSpPr>
        <p:pic>
          <p:nvPicPr>
            <p:cNvPr id="3" name="Picture 2" descr="A picture containing reef, ocean floor&#10;&#10;Description automatically generated">
              <a:extLst>
                <a:ext uri="{FF2B5EF4-FFF2-40B4-BE49-F238E27FC236}">
                  <a16:creationId xmlns:a16="http://schemas.microsoft.com/office/drawing/2014/main" id="{EBB8CD73-8E7B-44F7-ABF7-F83E4416F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736" y="1389848"/>
              <a:ext cx="3657600" cy="3657600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D5EC52A-D6BC-44F1-B69C-A9D5594ED7A3}"/>
                </a:ext>
              </a:extLst>
            </p:cNvPr>
            <p:cNvGrpSpPr/>
            <p:nvPr/>
          </p:nvGrpSpPr>
          <p:grpSpPr>
            <a:xfrm>
              <a:off x="381736" y="5163352"/>
              <a:ext cx="3657600" cy="387821"/>
              <a:chOff x="381736" y="5163352"/>
              <a:chExt cx="3657600" cy="387821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CD483F47-46F6-4A22-9D5F-A4CAC93EE5C9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5400000">
                <a:off x="2146528" y="3687882"/>
                <a:ext cx="128016" cy="3078956"/>
              </a:xfrm>
              <a:prstGeom prst="rect">
                <a:avLst/>
              </a:prstGeom>
              <a:ln w="6350">
                <a:solidFill>
                  <a:schemeClr val="tx1"/>
                </a:solidFill>
              </a:ln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01DF4582-5F27-4ED6-8E80-BBB42BC46603}"/>
                      </a:ext>
                    </a:extLst>
                  </p:cNvPr>
                  <p:cNvSpPr txBox="1"/>
                  <p:nvPr/>
                </p:nvSpPr>
                <p:spPr>
                  <a:xfrm>
                    <a:off x="3465461" y="5304952"/>
                    <a:ext cx="573875" cy="24622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right"/>
                        </m:oMathParaPr>
                        <m:oMath xmlns:m="http://schemas.openxmlformats.org/officeDocument/2006/math"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3.4</m:t>
                          </m:r>
                          <m:r>
                            <a:rPr lang="en-US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ns</m:t>
                          </m:r>
                        </m:oMath>
                      </m:oMathPara>
                    </a14:m>
                    <a:endParaRPr lang="en-US" sz="16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01DF4582-5F27-4ED6-8E80-BBB42BC4660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65461" y="5304952"/>
                    <a:ext cx="573875" cy="24622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053" r="-7368" b="-731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E87CB00C-E7B9-49A1-BC3C-0DE44648DF27}"/>
                      </a:ext>
                    </a:extLst>
                  </p:cNvPr>
                  <p:cNvSpPr txBox="1"/>
                  <p:nvPr/>
                </p:nvSpPr>
                <p:spPr>
                  <a:xfrm>
                    <a:off x="381736" y="5304952"/>
                    <a:ext cx="573875" cy="24622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1.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5 </m:t>
                          </m:r>
                          <m:r>
                            <m:rPr>
                              <m:sty m:val="p"/>
                            </m:rPr>
                            <a:rPr lang="en-US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ns</m:t>
                          </m:r>
                        </m:oMath>
                      </m:oMathPara>
                    </a14:m>
                    <a:endParaRPr lang="en-US" sz="16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E87CB00C-E7B9-49A1-BC3C-0DE44648DF2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1736" y="5304952"/>
                    <a:ext cx="573875" cy="24622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2766" b="-731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F1181C9-C77C-497A-B69A-4879A64978F1}"/>
              </a:ext>
            </a:extLst>
          </p:cNvPr>
          <p:cNvGrpSpPr/>
          <p:nvPr/>
        </p:nvGrpSpPr>
        <p:grpSpPr>
          <a:xfrm>
            <a:off x="8152664" y="937510"/>
            <a:ext cx="3657600" cy="4613663"/>
            <a:chOff x="8152664" y="937510"/>
            <a:chExt cx="3657600" cy="4613663"/>
          </a:xfrm>
        </p:grpSpPr>
        <p:pic>
          <p:nvPicPr>
            <p:cNvPr id="5" name="Picture 4" descr="A picture containing dark, ocean floor&#10;&#10;Description automatically generated">
              <a:extLst>
                <a:ext uri="{FF2B5EF4-FFF2-40B4-BE49-F238E27FC236}">
                  <a16:creationId xmlns:a16="http://schemas.microsoft.com/office/drawing/2014/main" id="{96AEA3E2-4DAE-40E2-B582-E94D52F44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52664" y="1389848"/>
              <a:ext cx="3657600" cy="3657600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F4F732A-6DF5-411D-8D02-8BE2A85B387C}"/>
                </a:ext>
              </a:extLst>
            </p:cNvPr>
            <p:cNvSpPr txBox="1"/>
            <p:nvPr/>
          </p:nvSpPr>
          <p:spPr>
            <a:xfrm>
              <a:off x="8152664" y="937510"/>
              <a:ext cx="36576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Ground-truth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BDCE12E-BFED-4DA3-9A56-39683284E900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9917456" y="3687882"/>
              <a:ext cx="128016" cy="3078956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F9CB42A6-EED3-418C-8DB2-00354485F1EA}"/>
                    </a:ext>
                  </a:extLst>
                </p:cNvPr>
                <p:cNvSpPr txBox="1"/>
                <p:nvPr/>
              </p:nvSpPr>
              <p:spPr>
                <a:xfrm>
                  <a:off x="11236389" y="5304952"/>
                  <a:ext cx="573875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3.4</m:t>
                        </m:r>
                        <m:r>
                          <a:rPr lang="en-US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ns</m:t>
                        </m:r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F9CB42A6-EED3-418C-8DB2-00354485F1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36389" y="5304952"/>
                  <a:ext cx="573875" cy="246221"/>
                </a:xfrm>
                <a:prstGeom prst="rect">
                  <a:avLst/>
                </a:prstGeom>
                <a:blipFill>
                  <a:blip r:embed="rId8"/>
                  <a:stretch>
                    <a:fillRect l="-1064" r="-8511" b="-73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7A711FC-EE2B-4BED-8A6F-8C8DCB40C82C}"/>
                    </a:ext>
                  </a:extLst>
                </p:cNvPr>
                <p:cNvSpPr txBox="1"/>
                <p:nvPr/>
              </p:nvSpPr>
              <p:spPr>
                <a:xfrm>
                  <a:off x="8152664" y="5304952"/>
                  <a:ext cx="573875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1.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5 </m:t>
                        </m:r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ns</m:t>
                        </m:r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7A711FC-EE2B-4BED-8A6F-8C8DCB40C8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52664" y="5304952"/>
                  <a:ext cx="573875" cy="246221"/>
                </a:xfrm>
                <a:prstGeom prst="rect">
                  <a:avLst/>
                </a:prstGeom>
                <a:blipFill>
                  <a:blip r:embed="rId9"/>
                  <a:stretch>
                    <a:fillRect l="-11579" b="-73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A478B0C-B895-4ED5-9B83-E482ACE54FFA}"/>
              </a:ext>
            </a:extLst>
          </p:cNvPr>
          <p:cNvGrpSpPr/>
          <p:nvPr/>
        </p:nvGrpSpPr>
        <p:grpSpPr>
          <a:xfrm>
            <a:off x="4267200" y="5163352"/>
            <a:ext cx="3657600" cy="387821"/>
            <a:chOff x="381736" y="5163352"/>
            <a:chExt cx="3657600" cy="387821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C9E50D1-6A3D-45CB-92FC-5115AAC254A2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2146528" y="3687882"/>
              <a:ext cx="128016" cy="3078956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16B9C294-2777-4CA8-A27E-CAECDE1086FA}"/>
                    </a:ext>
                  </a:extLst>
                </p:cNvPr>
                <p:cNvSpPr txBox="1"/>
                <p:nvPr/>
              </p:nvSpPr>
              <p:spPr>
                <a:xfrm>
                  <a:off x="3465461" y="5304952"/>
                  <a:ext cx="573875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3.4</m:t>
                        </m:r>
                        <m:r>
                          <a:rPr lang="en-US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ns</m:t>
                        </m:r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16B9C294-2777-4CA8-A27E-CAECDE1086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65461" y="5304952"/>
                  <a:ext cx="573875" cy="246221"/>
                </a:xfrm>
                <a:prstGeom prst="rect">
                  <a:avLst/>
                </a:prstGeom>
                <a:blipFill>
                  <a:blip r:embed="rId11"/>
                  <a:stretch>
                    <a:fillRect l="-2128" r="-7447" b="-73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4E24B230-138C-45B5-9335-16DF0B59043C}"/>
                    </a:ext>
                  </a:extLst>
                </p:cNvPr>
                <p:cNvSpPr txBox="1"/>
                <p:nvPr/>
              </p:nvSpPr>
              <p:spPr>
                <a:xfrm>
                  <a:off x="381736" y="5304952"/>
                  <a:ext cx="573875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1.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5 </m:t>
                        </m:r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ns</m:t>
                        </m:r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4E24B230-138C-45B5-9335-16DF0B5904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736" y="5304952"/>
                  <a:ext cx="573875" cy="246221"/>
                </a:xfrm>
                <a:prstGeom prst="rect">
                  <a:avLst/>
                </a:prstGeom>
                <a:blipFill>
                  <a:blip r:embed="rId12"/>
                  <a:stretch>
                    <a:fillRect l="-11702" b="-73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3" name="Picture 22" descr="A picture containing reef, ocean floor&#10;&#10;Description automatically generated">
            <a:extLst>
              <a:ext uri="{FF2B5EF4-FFF2-40B4-BE49-F238E27FC236}">
                <a16:creationId xmlns:a16="http://schemas.microsoft.com/office/drawing/2014/main" id="{8B4898A4-6CBA-4DB7-8A4E-B4A33E628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389848"/>
            <a:ext cx="3657600" cy="36576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4" name="Picture 3" descr="A close-up of a plant&#10;&#10;Description automatically generated with low confidence">
            <a:extLst>
              <a:ext uri="{FF2B5EF4-FFF2-40B4-BE49-F238E27FC236}">
                <a16:creationId xmlns:a16="http://schemas.microsoft.com/office/drawing/2014/main" id="{B5CD2791-ABCA-4E43-996A-EB0A20A46D7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67200" y="1389848"/>
            <a:ext cx="3657600" cy="36576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556FCA9-6478-E7D3-2F2B-4AF516694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93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D25BD-2EDE-EF3D-5E20-5FDD20BC6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Various Active Single-Photon Applications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4EF1D1D-2E0A-C89F-3DFD-384A2E0065E3}"/>
              </a:ext>
            </a:extLst>
          </p:cNvPr>
          <p:cNvGrpSpPr/>
          <p:nvPr/>
        </p:nvGrpSpPr>
        <p:grpSpPr>
          <a:xfrm>
            <a:off x="242316" y="1502635"/>
            <a:ext cx="2743200" cy="2103120"/>
            <a:chOff x="143853" y="1035314"/>
            <a:chExt cx="2935077" cy="2286000"/>
          </a:xfrm>
        </p:grpSpPr>
        <p:pic>
          <p:nvPicPr>
            <p:cNvPr id="21" name="Picture 20" descr="A car on a circular road&#10;&#10;Description automatically generated">
              <a:extLst>
                <a:ext uri="{FF2B5EF4-FFF2-40B4-BE49-F238E27FC236}">
                  <a16:creationId xmlns:a16="http://schemas.microsoft.com/office/drawing/2014/main" id="{2BCC1B22-8004-E848-925F-D1219BB21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853" y="1035314"/>
              <a:ext cx="2912550" cy="22860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18310E1-0EEE-6B3A-C42F-12C169AE420A}"/>
                </a:ext>
              </a:extLst>
            </p:cNvPr>
            <p:cNvSpPr txBox="1"/>
            <p:nvPr/>
          </p:nvSpPr>
          <p:spPr>
            <a:xfrm>
              <a:off x="143853" y="3121259"/>
              <a:ext cx="2935077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700" dirty="0">
                  <a:solidFill>
                    <a:schemeClr val="bg1">
                      <a:lumMod val="50000"/>
                      <a:lumOff val="50000"/>
                    </a:schemeClr>
                  </a:solidFill>
                  <a:latin typeface="+mj-lt"/>
                  <a:cs typeface="Arial" panose="020B0604020202020204" pitchFamily="34" charset="0"/>
                </a:rPr>
                <a:t>https://denso-x.com/stories/how-lidar-technology-is-shaping-our-lives/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2CEE8DF-D5E3-35A6-5A6C-4A14528DD1EE}"/>
              </a:ext>
            </a:extLst>
          </p:cNvPr>
          <p:cNvGrpSpPr/>
          <p:nvPr/>
        </p:nvGrpSpPr>
        <p:grpSpPr>
          <a:xfrm>
            <a:off x="3230372" y="1502635"/>
            <a:ext cx="2743200" cy="2103120"/>
            <a:chOff x="3143061" y="950166"/>
            <a:chExt cx="2763398" cy="2286000"/>
          </a:xfrm>
        </p:grpSpPr>
        <p:pic>
          <p:nvPicPr>
            <p:cNvPr id="19" name="Picture 18" descr="A green cell with blue and red dots&#10;&#10;Description automatically generated">
              <a:extLst>
                <a:ext uri="{FF2B5EF4-FFF2-40B4-BE49-F238E27FC236}">
                  <a16:creationId xmlns:a16="http://schemas.microsoft.com/office/drawing/2014/main" id="{7A554227-28F8-5262-0698-9042D0FEB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3061" y="950166"/>
              <a:ext cx="2763398" cy="22860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735360B-4DA0-1813-1C74-D47FBDB27133}"/>
                </a:ext>
              </a:extLst>
            </p:cNvPr>
            <p:cNvSpPr txBox="1"/>
            <p:nvPr/>
          </p:nvSpPr>
          <p:spPr>
            <a:xfrm>
              <a:off x="3143061" y="2928389"/>
              <a:ext cx="27432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700" dirty="0">
                  <a:solidFill>
                    <a:schemeClr val="bg1">
                      <a:lumMod val="50000"/>
                      <a:lumOff val="50000"/>
                    </a:schemeClr>
                  </a:solidFill>
                  <a:latin typeface="+mj-lt"/>
                  <a:cs typeface="Arial" panose="020B0604020202020204" pitchFamily="34" charset="0"/>
                </a:rPr>
                <a:t>https://micro.magnet.fsu.edu/primer/techniques/fluorescence/gallery/cells/a549/a549cells.html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79A17D5-8EF3-B95E-E9C1-6E8FF22C7274}"/>
              </a:ext>
            </a:extLst>
          </p:cNvPr>
          <p:cNvGrpSpPr/>
          <p:nvPr/>
        </p:nvGrpSpPr>
        <p:grpSpPr>
          <a:xfrm>
            <a:off x="9206484" y="1502635"/>
            <a:ext cx="2743200" cy="2103120"/>
            <a:chOff x="6071579" y="961560"/>
            <a:chExt cx="3032910" cy="2286000"/>
          </a:xfrm>
        </p:grpSpPr>
        <p:pic>
          <p:nvPicPr>
            <p:cNvPr id="26" name="Picture 25" descr="A blue surface with a car in the background&#10;&#10;Description automatically generated">
              <a:extLst>
                <a:ext uri="{FF2B5EF4-FFF2-40B4-BE49-F238E27FC236}">
                  <a16:creationId xmlns:a16="http://schemas.microsoft.com/office/drawing/2014/main" id="{6DF21A1F-9BFA-ED5F-6AF5-953C59D5B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1579" y="961560"/>
              <a:ext cx="3032910" cy="22860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610C993-5D8F-869F-CBBC-26893C053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71579" y="2029185"/>
              <a:ext cx="1895569" cy="121837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8FF31EC-A197-65D6-3C04-5BAF9283A012}"/>
                </a:ext>
              </a:extLst>
            </p:cNvPr>
            <p:cNvSpPr txBox="1"/>
            <p:nvPr/>
          </p:nvSpPr>
          <p:spPr>
            <a:xfrm>
              <a:off x="6629069" y="961560"/>
              <a:ext cx="2475420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700" dirty="0">
                  <a:solidFill>
                    <a:schemeClr val="bg1">
                      <a:lumMod val="50000"/>
                      <a:lumOff val="50000"/>
                    </a:schemeClr>
                  </a:solidFill>
                  <a:latin typeface="+mj-lt"/>
                  <a:cs typeface="Arial" panose="020B0604020202020204" pitchFamily="34" charset="0"/>
                </a:rPr>
                <a:t>https://waymo.com/blog/2021/11/a-fog-blog.html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2FBAB54-B436-3871-6D95-8901659C9E9C}"/>
              </a:ext>
            </a:extLst>
          </p:cNvPr>
          <p:cNvGrpSpPr/>
          <p:nvPr/>
        </p:nvGrpSpPr>
        <p:grpSpPr>
          <a:xfrm>
            <a:off x="6218428" y="1502635"/>
            <a:ext cx="2743200" cy="2103120"/>
            <a:chOff x="9104489" y="935286"/>
            <a:chExt cx="3032910" cy="228600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7C02902-0F72-570D-7527-8543E56E66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04489" y="935286"/>
              <a:ext cx="3032910" cy="22860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A878DA2-D80B-81A0-5094-EC471374D11C}"/>
                </a:ext>
              </a:extLst>
            </p:cNvPr>
            <p:cNvSpPr txBox="1"/>
            <p:nvPr/>
          </p:nvSpPr>
          <p:spPr>
            <a:xfrm>
              <a:off x="9104489" y="2913509"/>
              <a:ext cx="301752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700" dirty="0">
                  <a:solidFill>
                    <a:schemeClr val="bg1">
                      <a:lumMod val="50000"/>
                      <a:lumOff val="50000"/>
                    </a:schemeClr>
                  </a:solidFill>
                  <a:latin typeface="+mj-lt"/>
                  <a:cs typeface="Arial" panose="020B0604020202020204" pitchFamily="34" charset="0"/>
                </a:rPr>
                <a:t>https://news.stanford.edu/2018/03/05/technique-can-see-objects-hidden-around-corners/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7701496-EA0D-F3B3-F19C-2F23926656EB}"/>
              </a:ext>
            </a:extLst>
          </p:cNvPr>
          <p:cNvSpPr txBox="1"/>
          <p:nvPr/>
        </p:nvSpPr>
        <p:spPr>
          <a:xfrm>
            <a:off x="0" y="1055803"/>
            <a:ext cx="32278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LiDAR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D77879-ABCE-1C5C-C216-2EBA293D4A1F}"/>
              </a:ext>
            </a:extLst>
          </p:cNvPr>
          <p:cNvSpPr txBox="1"/>
          <p:nvPr/>
        </p:nvSpPr>
        <p:spPr>
          <a:xfrm>
            <a:off x="8964168" y="1055803"/>
            <a:ext cx="32278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Imaging through scattering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7978CD-FD3B-0EA8-4E31-E71097AE60C5}"/>
              </a:ext>
            </a:extLst>
          </p:cNvPr>
          <p:cNvSpPr txBox="1"/>
          <p:nvPr/>
        </p:nvSpPr>
        <p:spPr>
          <a:xfrm>
            <a:off x="2988056" y="1055803"/>
            <a:ext cx="32278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Fluorescence microscopy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F0D9CEF-60AB-D7FA-2B92-1D49CA88F087}"/>
              </a:ext>
            </a:extLst>
          </p:cNvPr>
          <p:cNvSpPr txBox="1"/>
          <p:nvPr/>
        </p:nvSpPr>
        <p:spPr>
          <a:xfrm>
            <a:off x="5976112" y="1055803"/>
            <a:ext cx="32278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NLOS imaging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2A0620E-89E1-5444-F0AC-45012D629646}"/>
              </a:ext>
            </a:extLst>
          </p:cNvPr>
          <p:cNvSpPr txBox="1"/>
          <p:nvPr/>
        </p:nvSpPr>
        <p:spPr>
          <a:xfrm>
            <a:off x="1320200" y="5296306"/>
            <a:ext cx="8229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C98D8B1-2B6D-5532-0350-31264F8C1371}"/>
              </a:ext>
            </a:extLst>
          </p:cNvPr>
          <p:cNvSpPr txBox="1"/>
          <p:nvPr/>
        </p:nvSpPr>
        <p:spPr>
          <a:xfrm rot="16200000">
            <a:off x="-235314" y="4333658"/>
            <a:ext cx="12801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cs typeface="Arial" panose="020B0604020202020204" pitchFamily="34" charset="0"/>
              </a:rPr>
              <a:t>Intensity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C0EB-3239-CA07-AB06-D8A5ED20EAC5}"/>
              </a:ext>
            </a:extLst>
          </p:cNvPr>
          <p:cNvCxnSpPr>
            <a:cxnSpLocks/>
          </p:cNvCxnSpPr>
          <p:nvPr/>
        </p:nvCxnSpPr>
        <p:spPr>
          <a:xfrm>
            <a:off x="634400" y="5280621"/>
            <a:ext cx="2194560" cy="0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9C505ED-E27F-C8E1-E971-EBFCC2B629C6}"/>
              </a:ext>
            </a:extLst>
          </p:cNvPr>
          <p:cNvCxnSpPr>
            <a:cxnSpLocks/>
          </p:cNvCxnSpPr>
          <p:nvPr/>
        </p:nvCxnSpPr>
        <p:spPr>
          <a:xfrm rot="16200000">
            <a:off x="-97119" y="4549101"/>
            <a:ext cx="1463040" cy="0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61" name="Group 1060">
            <a:extLst>
              <a:ext uri="{FF2B5EF4-FFF2-40B4-BE49-F238E27FC236}">
                <a16:creationId xmlns:a16="http://schemas.microsoft.com/office/drawing/2014/main" id="{63250C37-B55E-AF4D-4F83-0B938C27DA4E}"/>
              </a:ext>
            </a:extLst>
          </p:cNvPr>
          <p:cNvGrpSpPr/>
          <p:nvPr/>
        </p:nvGrpSpPr>
        <p:grpSpPr>
          <a:xfrm>
            <a:off x="634400" y="4179929"/>
            <a:ext cx="1963697" cy="928567"/>
            <a:chOff x="739175" y="4258234"/>
            <a:chExt cx="1963697" cy="928567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BDDE8E2-6497-4B61-35E2-43F4C95F7B17}"/>
                </a:ext>
              </a:extLst>
            </p:cNvPr>
            <p:cNvSpPr/>
            <p:nvPr/>
          </p:nvSpPr>
          <p:spPr>
            <a:xfrm>
              <a:off x="2013939" y="4686740"/>
              <a:ext cx="156320" cy="500061"/>
            </a:xfrm>
            <a:custGeom>
              <a:avLst/>
              <a:gdLst>
                <a:gd name="connsiteX0" fmla="*/ 0 w 323850"/>
                <a:gd name="connsiteY0" fmla="*/ 1238250 h 1238250"/>
                <a:gd name="connsiteX1" fmla="*/ 219075 w 323850"/>
                <a:gd name="connsiteY1" fmla="*/ 981075 h 1238250"/>
                <a:gd name="connsiteX2" fmla="*/ 323850 w 323850"/>
                <a:gd name="connsiteY2" fmla="*/ 0 h 123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3850" h="1238250">
                  <a:moveTo>
                    <a:pt x="0" y="1238250"/>
                  </a:moveTo>
                  <a:cubicBezTo>
                    <a:pt x="82550" y="1212850"/>
                    <a:pt x="165100" y="1187450"/>
                    <a:pt x="219075" y="981075"/>
                  </a:cubicBezTo>
                  <a:cubicBezTo>
                    <a:pt x="273050" y="774700"/>
                    <a:pt x="298450" y="387350"/>
                    <a:pt x="323850" y="0"/>
                  </a:cubicBezTo>
                </a:path>
              </a:pathLst>
            </a:custGeom>
            <a:noFill/>
            <a:ln w="38100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00F55F2F-126E-E77A-589D-BDC7D51D0D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9175" y="5186801"/>
              <a:ext cx="1280160" cy="0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1F54B9F3-AB29-F5E8-DC52-28A9B17C256F}"/>
                </a:ext>
              </a:extLst>
            </p:cNvPr>
            <p:cNvSpPr/>
            <p:nvPr/>
          </p:nvSpPr>
          <p:spPr>
            <a:xfrm>
              <a:off x="2169838" y="4258234"/>
              <a:ext cx="107156" cy="430887"/>
            </a:xfrm>
            <a:custGeom>
              <a:avLst/>
              <a:gdLst>
                <a:gd name="connsiteX0" fmla="*/ 0 w 154781"/>
                <a:gd name="connsiteY0" fmla="*/ 666751 h 671514"/>
                <a:gd name="connsiteX1" fmla="*/ 78581 w 154781"/>
                <a:gd name="connsiteY1" fmla="*/ 1 h 671514"/>
                <a:gd name="connsiteX2" fmla="*/ 154781 w 154781"/>
                <a:gd name="connsiteY2" fmla="*/ 671514 h 67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4781" h="671514">
                  <a:moveTo>
                    <a:pt x="0" y="666751"/>
                  </a:moveTo>
                  <a:cubicBezTo>
                    <a:pt x="26392" y="332979"/>
                    <a:pt x="52784" y="-793"/>
                    <a:pt x="78581" y="1"/>
                  </a:cubicBezTo>
                  <a:cubicBezTo>
                    <a:pt x="104378" y="795"/>
                    <a:pt x="129579" y="336154"/>
                    <a:pt x="154781" y="671514"/>
                  </a:cubicBezTo>
                </a:path>
              </a:pathLst>
            </a:custGeom>
            <a:noFill/>
            <a:ln w="38100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8E64554-ACD8-6FD0-FED4-47E4BABC6A4F}"/>
                </a:ext>
              </a:extLst>
            </p:cNvPr>
            <p:cNvSpPr/>
            <p:nvPr/>
          </p:nvSpPr>
          <p:spPr>
            <a:xfrm flipH="1">
              <a:off x="2276994" y="4686740"/>
              <a:ext cx="156320" cy="500061"/>
            </a:xfrm>
            <a:custGeom>
              <a:avLst/>
              <a:gdLst>
                <a:gd name="connsiteX0" fmla="*/ 0 w 323850"/>
                <a:gd name="connsiteY0" fmla="*/ 1238250 h 1238250"/>
                <a:gd name="connsiteX1" fmla="*/ 219075 w 323850"/>
                <a:gd name="connsiteY1" fmla="*/ 981075 h 1238250"/>
                <a:gd name="connsiteX2" fmla="*/ 323850 w 323850"/>
                <a:gd name="connsiteY2" fmla="*/ 0 h 123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3850" h="1238250">
                  <a:moveTo>
                    <a:pt x="0" y="1238250"/>
                  </a:moveTo>
                  <a:cubicBezTo>
                    <a:pt x="82550" y="1212850"/>
                    <a:pt x="165100" y="1187450"/>
                    <a:pt x="219075" y="981075"/>
                  </a:cubicBezTo>
                  <a:cubicBezTo>
                    <a:pt x="273050" y="774700"/>
                    <a:pt x="298450" y="387350"/>
                    <a:pt x="323850" y="0"/>
                  </a:cubicBezTo>
                </a:path>
              </a:pathLst>
            </a:custGeom>
            <a:noFill/>
            <a:ln w="38100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24" name="Straight Connector 1023">
              <a:extLst>
                <a:ext uri="{FF2B5EF4-FFF2-40B4-BE49-F238E27FC236}">
                  <a16:creationId xmlns:a16="http://schemas.microsoft.com/office/drawing/2014/main" id="{A2AF7A07-8B4D-D21B-1DB1-79F3F50BC3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28552" y="5186801"/>
              <a:ext cx="274320" cy="0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8" name="TextBox 1027">
            <a:extLst>
              <a:ext uri="{FF2B5EF4-FFF2-40B4-BE49-F238E27FC236}">
                <a16:creationId xmlns:a16="http://schemas.microsoft.com/office/drawing/2014/main" id="{334E2A6B-9733-D06B-82D8-8C6F04FC3B42}"/>
              </a:ext>
            </a:extLst>
          </p:cNvPr>
          <p:cNvSpPr txBox="1"/>
          <p:nvPr/>
        </p:nvSpPr>
        <p:spPr>
          <a:xfrm>
            <a:off x="4308256" y="5296306"/>
            <a:ext cx="8229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88419667-A586-3D15-C091-8CD8FB0C8A14}"/>
              </a:ext>
            </a:extLst>
          </p:cNvPr>
          <p:cNvSpPr txBox="1"/>
          <p:nvPr/>
        </p:nvSpPr>
        <p:spPr>
          <a:xfrm rot="16200000">
            <a:off x="2752742" y="4333658"/>
            <a:ext cx="12801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cs typeface="Arial" panose="020B0604020202020204" pitchFamily="34" charset="0"/>
              </a:rPr>
              <a:t>Intensity</a:t>
            </a:r>
          </a:p>
        </p:txBody>
      </p:sp>
      <p:cxnSp>
        <p:nvCxnSpPr>
          <p:cNvPr id="1030" name="Straight Arrow Connector 1029">
            <a:extLst>
              <a:ext uri="{FF2B5EF4-FFF2-40B4-BE49-F238E27FC236}">
                <a16:creationId xmlns:a16="http://schemas.microsoft.com/office/drawing/2014/main" id="{CA8B57A4-99C6-0EA9-6FCF-4D9665A22136}"/>
              </a:ext>
            </a:extLst>
          </p:cNvPr>
          <p:cNvCxnSpPr>
            <a:cxnSpLocks/>
          </p:cNvCxnSpPr>
          <p:nvPr/>
        </p:nvCxnSpPr>
        <p:spPr>
          <a:xfrm>
            <a:off x="3622456" y="5280621"/>
            <a:ext cx="2194560" cy="0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Straight Arrow Connector 1030">
            <a:extLst>
              <a:ext uri="{FF2B5EF4-FFF2-40B4-BE49-F238E27FC236}">
                <a16:creationId xmlns:a16="http://schemas.microsoft.com/office/drawing/2014/main" id="{BE7E69B4-FD79-F097-E015-91B3B506C7CE}"/>
              </a:ext>
            </a:extLst>
          </p:cNvPr>
          <p:cNvCxnSpPr>
            <a:cxnSpLocks/>
          </p:cNvCxnSpPr>
          <p:nvPr/>
        </p:nvCxnSpPr>
        <p:spPr>
          <a:xfrm rot="16200000">
            <a:off x="2890937" y="4549101"/>
            <a:ext cx="1463040" cy="0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8" name="TextBox 1037">
            <a:extLst>
              <a:ext uri="{FF2B5EF4-FFF2-40B4-BE49-F238E27FC236}">
                <a16:creationId xmlns:a16="http://schemas.microsoft.com/office/drawing/2014/main" id="{097DD84C-8E6A-E822-DDEE-0072D305C5EE}"/>
              </a:ext>
            </a:extLst>
          </p:cNvPr>
          <p:cNvSpPr txBox="1"/>
          <p:nvPr/>
        </p:nvSpPr>
        <p:spPr>
          <a:xfrm>
            <a:off x="7296312" y="5296306"/>
            <a:ext cx="8229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1039" name="TextBox 1038">
            <a:extLst>
              <a:ext uri="{FF2B5EF4-FFF2-40B4-BE49-F238E27FC236}">
                <a16:creationId xmlns:a16="http://schemas.microsoft.com/office/drawing/2014/main" id="{2FB39CFD-4F72-2A37-9751-83C1C1C7BBB7}"/>
              </a:ext>
            </a:extLst>
          </p:cNvPr>
          <p:cNvSpPr txBox="1"/>
          <p:nvPr/>
        </p:nvSpPr>
        <p:spPr>
          <a:xfrm rot="16200000">
            <a:off x="5740798" y="4333658"/>
            <a:ext cx="12801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cs typeface="Arial" panose="020B0604020202020204" pitchFamily="34" charset="0"/>
              </a:rPr>
              <a:t>Intensity</a:t>
            </a:r>
          </a:p>
        </p:txBody>
      </p:sp>
      <p:cxnSp>
        <p:nvCxnSpPr>
          <p:cNvPr id="1040" name="Straight Arrow Connector 1039">
            <a:extLst>
              <a:ext uri="{FF2B5EF4-FFF2-40B4-BE49-F238E27FC236}">
                <a16:creationId xmlns:a16="http://schemas.microsoft.com/office/drawing/2014/main" id="{82EF21D1-1AF1-B729-E438-FBC4AEE38952}"/>
              </a:ext>
            </a:extLst>
          </p:cNvPr>
          <p:cNvCxnSpPr>
            <a:cxnSpLocks/>
          </p:cNvCxnSpPr>
          <p:nvPr/>
        </p:nvCxnSpPr>
        <p:spPr>
          <a:xfrm>
            <a:off x="6610512" y="5280621"/>
            <a:ext cx="2194560" cy="0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1" name="Straight Arrow Connector 1040">
            <a:extLst>
              <a:ext uri="{FF2B5EF4-FFF2-40B4-BE49-F238E27FC236}">
                <a16:creationId xmlns:a16="http://schemas.microsoft.com/office/drawing/2014/main" id="{4FC2D3D8-1DB0-C4C4-0383-59E10553D90E}"/>
              </a:ext>
            </a:extLst>
          </p:cNvPr>
          <p:cNvCxnSpPr>
            <a:cxnSpLocks/>
          </p:cNvCxnSpPr>
          <p:nvPr/>
        </p:nvCxnSpPr>
        <p:spPr>
          <a:xfrm rot="16200000">
            <a:off x="5878993" y="4549101"/>
            <a:ext cx="1463040" cy="0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" name="TextBox 1047">
            <a:extLst>
              <a:ext uri="{FF2B5EF4-FFF2-40B4-BE49-F238E27FC236}">
                <a16:creationId xmlns:a16="http://schemas.microsoft.com/office/drawing/2014/main" id="{3B69ED13-343E-4AE4-AB55-A1DE09064547}"/>
              </a:ext>
            </a:extLst>
          </p:cNvPr>
          <p:cNvSpPr txBox="1"/>
          <p:nvPr/>
        </p:nvSpPr>
        <p:spPr>
          <a:xfrm>
            <a:off x="10284368" y="5296306"/>
            <a:ext cx="8229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1049" name="TextBox 1048">
            <a:extLst>
              <a:ext uri="{FF2B5EF4-FFF2-40B4-BE49-F238E27FC236}">
                <a16:creationId xmlns:a16="http://schemas.microsoft.com/office/drawing/2014/main" id="{D7EA6308-2C69-D34C-542A-E87CC4CAF0D2}"/>
              </a:ext>
            </a:extLst>
          </p:cNvPr>
          <p:cNvSpPr txBox="1"/>
          <p:nvPr/>
        </p:nvSpPr>
        <p:spPr>
          <a:xfrm rot="16200000">
            <a:off x="8728854" y="4333658"/>
            <a:ext cx="12801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cs typeface="Arial" panose="020B0604020202020204" pitchFamily="34" charset="0"/>
              </a:rPr>
              <a:t>Intensity</a:t>
            </a:r>
          </a:p>
        </p:txBody>
      </p:sp>
      <p:cxnSp>
        <p:nvCxnSpPr>
          <p:cNvPr id="1050" name="Straight Arrow Connector 1049">
            <a:extLst>
              <a:ext uri="{FF2B5EF4-FFF2-40B4-BE49-F238E27FC236}">
                <a16:creationId xmlns:a16="http://schemas.microsoft.com/office/drawing/2014/main" id="{CB0B312F-78D6-2FD0-5BBB-CDEB30E10B87}"/>
              </a:ext>
            </a:extLst>
          </p:cNvPr>
          <p:cNvCxnSpPr>
            <a:cxnSpLocks/>
          </p:cNvCxnSpPr>
          <p:nvPr/>
        </p:nvCxnSpPr>
        <p:spPr>
          <a:xfrm>
            <a:off x="9598568" y="5280621"/>
            <a:ext cx="2194560" cy="0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1" name="Straight Arrow Connector 1050">
            <a:extLst>
              <a:ext uri="{FF2B5EF4-FFF2-40B4-BE49-F238E27FC236}">
                <a16:creationId xmlns:a16="http://schemas.microsoft.com/office/drawing/2014/main" id="{1D95A7F7-914E-E366-26C9-65B44138815C}"/>
              </a:ext>
            </a:extLst>
          </p:cNvPr>
          <p:cNvCxnSpPr>
            <a:cxnSpLocks/>
          </p:cNvCxnSpPr>
          <p:nvPr/>
        </p:nvCxnSpPr>
        <p:spPr>
          <a:xfrm rot="16200000">
            <a:off x="8867049" y="4549101"/>
            <a:ext cx="1463040" cy="0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60" name="Group 1059">
            <a:extLst>
              <a:ext uri="{FF2B5EF4-FFF2-40B4-BE49-F238E27FC236}">
                <a16:creationId xmlns:a16="http://schemas.microsoft.com/office/drawing/2014/main" id="{72E59737-BE1F-286E-8537-E787E260C2C8}"/>
              </a:ext>
            </a:extLst>
          </p:cNvPr>
          <p:cNvGrpSpPr/>
          <p:nvPr/>
        </p:nvGrpSpPr>
        <p:grpSpPr>
          <a:xfrm>
            <a:off x="3649126" y="4179930"/>
            <a:ext cx="1951422" cy="1085008"/>
            <a:chOff x="7092977" y="2541691"/>
            <a:chExt cx="3206055" cy="2285625"/>
          </a:xfrm>
        </p:grpSpPr>
        <p:sp>
          <p:nvSpPr>
            <p:cNvPr id="1057" name="Freeform 33">
              <a:extLst>
                <a:ext uri="{FF2B5EF4-FFF2-40B4-BE49-F238E27FC236}">
                  <a16:creationId xmlns:a16="http://schemas.microsoft.com/office/drawing/2014/main" id="{FD6664E3-CDB0-891F-B51F-2FBA5023B8A3}"/>
                </a:ext>
              </a:extLst>
            </p:cNvPr>
            <p:cNvSpPr/>
            <p:nvPr/>
          </p:nvSpPr>
          <p:spPr>
            <a:xfrm>
              <a:off x="7092977" y="2628899"/>
              <a:ext cx="210949" cy="2198417"/>
            </a:xfrm>
            <a:custGeom>
              <a:avLst/>
              <a:gdLst>
                <a:gd name="connsiteX0" fmla="*/ 0 w 244443"/>
                <a:gd name="connsiteY0" fmla="*/ 1122629 h 1122629"/>
                <a:gd name="connsiteX1" fmla="*/ 135802 w 244443"/>
                <a:gd name="connsiteY1" fmla="*/ 923453 h 1122629"/>
                <a:gd name="connsiteX2" fmla="*/ 199176 w 244443"/>
                <a:gd name="connsiteY2" fmla="*/ 199176 h 1122629"/>
                <a:gd name="connsiteX3" fmla="*/ 244443 w 244443"/>
                <a:gd name="connsiteY3" fmla="*/ 0 h 1122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443" h="1122629">
                  <a:moveTo>
                    <a:pt x="0" y="1122629"/>
                  </a:moveTo>
                  <a:cubicBezTo>
                    <a:pt x="51303" y="1099995"/>
                    <a:pt x="102606" y="1077362"/>
                    <a:pt x="135802" y="923453"/>
                  </a:cubicBezTo>
                  <a:cubicBezTo>
                    <a:pt x="168998" y="769544"/>
                    <a:pt x="181069" y="353085"/>
                    <a:pt x="199176" y="199176"/>
                  </a:cubicBezTo>
                  <a:cubicBezTo>
                    <a:pt x="217283" y="45267"/>
                    <a:pt x="230863" y="22633"/>
                    <a:pt x="244443" y="0"/>
                  </a:cubicBezTo>
                </a:path>
              </a:pathLst>
            </a:custGeom>
            <a:noFill/>
            <a:ln w="38100"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8" name="Freeform: Shape 1057">
              <a:extLst>
                <a:ext uri="{FF2B5EF4-FFF2-40B4-BE49-F238E27FC236}">
                  <a16:creationId xmlns:a16="http://schemas.microsoft.com/office/drawing/2014/main" id="{BC83B424-0562-CBCB-680F-94F3BB04DB64}"/>
                </a:ext>
              </a:extLst>
            </p:cNvPr>
            <p:cNvSpPr/>
            <p:nvPr/>
          </p:nvSpPr>
          <p:spPr>
            <a:xfrm>
              <a:off x="7458075" y="2752725"/>
              <a:ext cx="2840957" cy="1982702"/>
            </a:xfrm>
            <a:custGeom>
              <a:avLst/>
              <a:gdLst>
                <a:gd name="connsiteX0" fmla="*/ 0 w 3040380"/>
                <a:gd name="connsiteY0" fmla="*/ 0 h 2118360"/>
                <a:gd name="connsiteX1" fmla="*/ 1051560 w 3040380"/>
                <a:gd name="connsiteY1" fmla="*/ 1577340 h 2118360"/>
                <a:gd name="connsiteX2" fmla="*/ 3040380 w 3040380"/>
                <a:gd name="connsiteY2" fmla="*/ 2118360 h 2118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0380" h="2118360">
                  <a:moveTo>
                    <a:pt x="0" y="0"/>
                  </a:moveTo>
                  <a:cubicBezTo>
                    <a:pt x="272415" y="612140"/>
                    <a:pt x="544830" y="1224280"/>
                    <a:pt x="1051560" y="1577340"/>
                  </a:cubicBezTo>
                  <a:cubicBezTo>
                    <a:pt x="1558290" y="1930400"/>
                    <a:pt x="2299335" y="2024380"/>
                    <a:pt x="3040380" y="2118360"/>
                  </a:cubicBezTo>
                </a:path>
              </a:pathLst>
            </a:custGeom>
            <a:noFill/>
            <a:ln w="38100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9" name="Freeform: Shape 1058">
              <a:extLst>
                <a:ext uri="{FF2B5EF4-FFF2-40B4-BE49-F238E27FC236}">
                  <a16:creationId xmlns:a16="http://schemas.microsoft.com/office/drawing/2014/main" id="{0C8077EE-FFE4-82F9-BB35-088A5E87B350}"/>
                </a:ext>
              </a:extLst>
            </p:cNvPr>
            <p:cNvSpPr/>
            <p:nvPr/>
          </p:nvSpPr>
          <p:spPr>
            <a:xfrm>
              <a:off x="7302500" y="2541691"/>
              <a:ext cx="155575" cy="211034"/>
            </a:xfrm>
            <a:custGeom>
              <a:avLst/>
              <a:gdLst>
                <a:gd name="connsiteX0" fmla="*/ 0 w 155575"/>
                <a:gd name="connsiteY0" fmla="*/ 87209 h 211034"/>
                <a:gd name="connsiteX1" fmla="*/ 44450 w 155575"/>
                <a:gd name="connsiteY1" fmla="*/ 4659 h 211034"/>
                <a:gd name="connsiteX2" fmla="*/ 155575 w 155575"/>
                <a:gd name="connsiteY2" fmla="*/ 211034 h 21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575" h="211034">
                  <a:moveTo>
                    <a:pt x="0" y="87209"/>
                  </a:moveTo>
                  <a:cubicBezTo>
                    <a:pt x="9260" y="35615"/>
                    <a:pt x="18521" y="-15979"/>
                    <a:pt x="44450" y="4659"/>
                  </a:cubicBezTo>
                  <a:cubicBezTo>
                    <a:pt x="70379" y="25296"/>
                    <a:pt x="112977" y="118165"/>
                    <a:pt x="155575" y="211034"/>
                  </a:cubicBezTo>
                </a:path>
              </a:pathLst>
            </a:custGeom>
            <a:noFill/>
            <a:ln w="38100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62" name="TextBox 1061">
            <a:extLst>
              <a:ext uri="{FF2B5EF4-FFF2-40B4-BE49-F238E27FC236}">
                <a16:creationId xmlns:a16="http://schemas.microsoft.com/office/drawing/2014/main" id="{7980CF3E-ACCB-B027-34DA-C989190D951D}"/>
              </a:ext>
            </a:extLst>
          </p:cNvPr>
          <p:cNvSpPr txBox="1"/>
          <p:nvPr/>
        </p:nvSpPr>
        <p:spPr>
          <a:xfrm>
            <a:off x="611167" y="5884135"/>
            <a:ext cx="10969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Scene properties are in temporal photon transients</a:t>
            </a:r>
          </a:p>
        </p:txBody>
      </p:sp>
      <p:grpSp>
        <p:nvGrpSpPr>
          <p:cNvPr id="1068" name="Group 1067">
            <a:extLst>
              <a:ext uri="{FF2B5EF4-FFF2-40B4-BE49-F238E27FC236}">
                <a16:creationId xmlns:a16="http://schemas.microsoft.com/office/drawing/2014/main" id="{3DCAB78A-9B05-139A-125C-8523DDC9ABE2}"/>
              </a:ext>
            </a:extLst>
          </p:cNvPr>
          <p:cNvGrpSpPr/>
          <p:nvPr/>
        </p:nvGrpSpPr>
        <p:grpSpPr>
          <a:xfrm>
            <a:off x="6610512" y="4179929"/>
            <a:ext cx="2008821" cy="928567"/>
            <a:chOff x="6610512" y="4382059"/>
            <a:chExt cx="2008821" cy="928567"/>
          </a:xfrm>
        </p:grpSpPr>
        <p:sp>
          <p:nvSpPr>
            <p:cNvPr id="1042" name="Freeform: Shape 1041">
              <a:extLst>
                <a:ext uri="{FF2B5EF4-FFF2-40B4-BE49-F238E27FC236}">
                  <a16:creationId xmlns:a16="http://schemas.microsoft.com/office/drawing/2014/main" id="{4595B07F-A85A-CBC7-66F3-EE0975E545D4}"/>
                </a:ext>
              </a:extLst>
            </p:cNvPr>
            <p:cNvSpPr/>
            <p:nvPr/>
          </p:nvSpPr>
          <p:spPr>
            <a:xfrm>
              <a:off x="6880706" y="4810565"/>
              <a:ext cx="156320" cy="500061"/>
            </a:xfrm>
            <a:custGeom>
              <a:avLst/>
              <a:gdLst>
                <a:gd name="connsiteX0" fmla="*/ 0 w 323850"/>
                <a:gd name="connsiteY0" fmla="*/ 1238250 h 1238250"/>
                <a:gd name="connsiteX1" fmla="*/ 219075 w 323850"/>
                <a:gd name="connsiteY1" fmla="*/ 981075 h 1238250"/>
                <a:gd name="connsiteX2" fmla="*/ 323850 w 323850"/>
                <a:gd name="connsiteY2" fmla="*/ 0 h 123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3850" h="1238250">
                  <a:moveTo>
                    <a:pt x="0" y="1238250"/>
                  </a:moveTo>
                  <a:cubicBezTo>
                    <a:pt x="82550" y="1212850"/>
                    <a:pt x="165100" y="1187450"/>
                    <a:pt x="219075" y="981075"/>
                  </a:cubicBezTo>
                  <a:cubicBezTo>
                    <a:pt x="273050" y="774700"/>
                    <a:pt x="298450" y="387350"/>
                    <a:pt x="323850" y="0"/>
                  </a:cubicBezTo>
                </a:path>
              </a:pathLst>
            </a:custGeom>
            <a:noFill/>
            <a:ln w="38100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43" name="Straight Connector 1042">
              <a:extLst>
                <a:ext uri="{FF2B5EF4-FFF2-40B4-BE49-F238E27FC236}">
                  <a16:creationId xmlns:a16="http://schemas.microsoft.com/office/drawing/2014/main" id="{4E66CC9C-6698-ABE2-756A-4B697E06F0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10512" y="5310626"/>
              <a:ext cx="274320" cy="0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4" name="Freeform: Shape 1043">
              <a:extLst>
                <a:ext uri="{FF2B5EF4-FFF2-40B4-BE49-F238E27FC236}">
                  <a16:creationId xmlns:a16="http://schemas.microsoft.com/office/drawing/2014/main" id="{EAA59472-350E-53E7-E5B0-5ABCB70056C8}"/>
                </a:ext>
              </a:extLst>
            </p:cNvPr>
            <p:cNvSpPr/>
            <p:nvPr/>
          </p:nvSpPr>
          <p:spPr>
            <a:xfrm>
              <a:off x="7036605" y="4382059"/>
              <a:ext cx="107156" cy="430887"/>
            </a:xfrm>
            <a:custGeom>
              <a:avLst/>
              <a:gdLst>
                <a:gd name="connsiteX0" fmla="*/ 0 w 154781"/>
                <a:gd name="connsiteY0" fmla="*/ 666751 h 671514"/>
                <a:gd name="connsiteX1" fmla="*/ 78581 w 154781"/>
                <a:gd name="connsiteY1" fmla="*/ 1 h 671514"/>
                <a:gd name="connsiteX2" fmla="*/ 154781 w 154781"/>
                <a:gd name="connsiteY2" fmla="*/ 671514 h 67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4781" h="671514">
                  <a:moveTo>
                    <a:pt x="0" y="666751"/>
                  </a:moveTo>
                  <a:cubicBezTo>
                    <a:pt x="26392" y="332979"/>
                    <a:pt x="52784" y="-793"/>
                    <a:pt x="78581" y="1"/>
                  </a:cubicBezTo>
                  <a:cubicBezTo>
                    <a:pt x="104378" y="795"/>
                    <a:pt x="129579" y="336154"/>
                    <a:pt x="154781" y="671514"/>
                  </a:cubicBezTo>
                </a:path>
              </a:pathLst>
            </a:custGeom>
            <a:noFill/>
            <a:ln w="38100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5" name="Freeform: Shape 1044">
              <a:extLst>
                <a:ext uri="{FF2B5EF4-FFF2-40B4-BE49-F238E27FC236}">
                  <a16:creationId xmlns:a16="http://schemas.microsoft.com/office/drawing/2014/main" id="{1B826D41-E19B-9108-C539-9A8D84EBAE05}"/>
                </a:ext>
              </a:extLst>
            </p:cNvPr>
            <p:cNvSpPr/>
            <p:nvPr/>
          </p:nvSpPr>
          <p:spPr>
            <a:xfrm flipH="1">
              <a:off x="7143761" y="4810565"/>
              <a:ext cx="156320" cy="500061"/>
            </a:xfrm>
            <a:custGeom>
              <a:avLst/>
              <a:gdLst>
                <a:gd name="connsiteX0" fmla="*/ 0 w 323850"/>
                <a:gd name="connsiteY0" fmla="*/ 1238250 h 1238250"/>
                <a:gd name="connsiteX1" fmla="*/ 219075 w 323850"/>
                <a:gd name="connsiteY1" fmla="*/ 981075 h 1238250"/>
                <a:gd name="connsiteX2" fmla="*/ 323850 w 323850"/>
                <a:gd name="connsiteY2" fmla="*/ 0 h 123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3850" h="1238250">
                  <a:moveTo>
                    <a:pt x="0" y="1238250"/>
                  </a:moveTo>
                  <a:cubicBezTo>
                    <a:pt x="82550" y="1212850"/>
                    <a:pt x="165100" y="1187450"/>
                    <a:pt x="219075" y="981075"/>
                  </a:cubicBezTo>
                  <a:cubicBezTo>
                    <a:pt x="273050" y="774700"/>
                    <a:pt x="298450" y="387350"/>
                    <a:pt x="323850" y="0"/>
                  </a:cubicBezTo>
                </a:path>
              </a:pathLst>
            </a:custGeom>
            <a:noFill/>
            <a:ln w="38100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46" name="Straight Connector 1045">
              <a:extLst>
                <a:ext uri="{FF2B5EF4-FFF2-40B4-BE49-F238E27FC236}">
                  <a16:creationId xmlns:a16="http://schemas.microsoft.com/office/drawing/2014/main" id="{B1AFE859-3AE5-39B7-AFF6-1271B197E2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95319" y="5310626"/>
              <a:ext cx="91440" cy="0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66" name="Group 1065">
              <a:extLst>
                <a:ext uri="{FF2B5EF4-FFF2-40B4-BE49-F238E27FC236}">
                  <a16:creationId xmlns:a16="http://schemas.microsoft.com/office/drawing/2014/main" id="{D0C8B279-BBFE-22FD-E72D-7156E6882086}"/>
                </a:ext>
              </a:extLst>
            </p:cNvPr>
            <p:cNvGrpSpPr/>
            <p:nvPr/>
          </p:nvGrpSpPr>
          <p:grpSpPr>
            <a:xfrm>
              <a:off x="7380340" y="4810565"/>
              <a:ext cx="419375" cy="500061"/>
              <a:chOff x="7878728" y="4202545"/>
              <a:chExt cx="419375" cy="928567"/>
            </a:xfrm>
          </p:grpSpPr>
          <p:sp>
            <p:nvSpPr>
              <p:cNvPr id="1063" name="Freeform: Shape 1062">
                <a:extLst>
                  <a:ext uri="{FF2B5EF4-FFF2-40B4-BE49-F238E27FC236}">
                    <a16:creationId xmlns:a16="http://schemas.microsoft.com/office/drawing/2014/main" id="{D14D15D7-E03A-518E-AEE2-5B8C800E00C3}"/>
                  </a:ext>
                </a:extLst>
              </p:cNvPr>
              <p:cNvSpPr/>
              <p:nvPr/>
            </p:nvSpPr>
            <p:spPr>
              <a:xfrm>
                <a:off x="7878728" y="4631051"/>
                <a:ext cx="156320" cy="500061"/>
              </a:xfrm>
              <a:custGeom>
                <a:avLst/>
                <a:gdLst>
                  <a:gd name="connsiteX0" fmla="*/ 0 w 323850"/>
                  <a:gd name="connsiteY0" fmla="*/ 1238250 h 1238250"/>
                  <a:gd name="connsiteX1" fmla="*/ 219075 w 323850"/>
                  <a:gd name="connsiteY1" fmla="*/ 981075 h 1238250"/>
                  <a:gd name="connsiteX2" fmla="*/ 323850 w 323850"/>
                  <a:gd name="connsiteY2" fmla="*/ 0 h 1238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3850" h="1238250">
                    <a:moveTo>
                      <a:pt x="0" y="1238250"/>
                    </a:moveTo>
                    <a:cubicBezTo>
                      <a:pt x="82550" y="1212850"/>
                      <a:pt x="165100" y="1187450"/>
                      <a:pt x="219075" y="981075"/>
                    </a:cubicBezTo>
                    <a:cubicBezTo>
                      <a:pt x="273050" y="774700"/>
                      <a:pt x="298450" y="387350"/>
                      <a:pt x="323850" y="0"/>
                    </a:cubicBezTo>
                  </a:path>
                </a:pathLst>
              </a:custGeom>
              <a:noFill/>
              <a:ln w="38100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4" name="Freeform: Shape 1063">
                <a:extLst>
                  <a:ext uri="{FF2B5EF4-FFF2-40B4-BE49-F238E27FC236}">
                    <a16:creationId xmlns:a16="http://schemas.microsoft.com/office/drawing/2014/main" id="{6AB408A5-A0BC-7850-50F9-5E4231A1F98F}"/>
                  </a:ext>
                </a:extLst>
              </p:cNvPr>
              <p:cNvSpPr/>
              <p:nvPr/>
            </p:nvSpPr>
            <p:spPr>
              <a:xfrm>
                <a:off x="8034627" y="4202545"/>
                <a:ext cx="107156" cy="430887"/>
              </a:xfrm>
              <a:custGeom>
                <a:avLst/>
                <a:gdLst>
                  <a:gd name="connsiteX0" fmla="*/ 0 w 154781"/>
                  <a:gd name="connsiteY0" fmla="*/ 666751 h 671514"/>
                  <a:gd name="connsiteX1" fmla="*/ 78581 w 154781"/>
                  <a:gd name="connsiteY1" fmla="*/ 1 h 671514"/>
                  <a:gd name="connsiteX2" fmla="*/ 154781 w 154781"/>
                  <a:gd name="connsiteY2" fmla="*/ 671514 h 671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4781" h="671514">
                    <a:moveTo>
                      <a:pt x="0" y="666751"/>
                    </a:moveTo>
                    <a:cubicBezTo>
                      <a:pt x="26392" y="332979"/>
                      <a:pt x="52784" y="-793"/>
                      <a:pt x="78581" y="1"/>
                    </a:cubicBezTo>
                    <a:cubicBezTo>
                      <a:pt x="104378" y="795"/>
                      <a:pt x="129579" y="336154"/>
                      <a:pt x="154781" y="671514"/>
                    </a:cubicBezTo>
                  </a:path>
                </a:pathLst>
              </a:custGeom>
              <a:noFill/>
              <a:ln w="38100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5" name="Freeform: Shape 1064">
                <a:extLst>
                  <a:ext uri="{FF2B5EF4-FFF2-40B4-BE49-F238E27FC236}">
                    <a16:creationId xmlns:a16="http://schemas.microsoft.com/office/drawing/2014/main" id="{B5A33D17-EBE8-3652-9B77-BB700904A74E}"/>
                  </a:ext>
                </a:extLst>
              </p:cNvPr>
              <p:cNvSpPr/>
              <p:nvPr/>
            </p:nvSpPr>
            <p:spPr>
              <a:xfrm flipH="1">
                <a:off x="8141783" y="4631051"/>
                <a:ext cx="156320" cy="500061"/>
              </a:xfrm>
              <a:custGeom>
                <a:avLst/>
                <a:gdLst>
                  <a:gd name="connsiteX0" fmla="*/ 0 w 323850"/>
                  <a:gd name="connsiteY0" fmla="*/ 1238250 h 1238250"/>
                  <a:gd name="connsiteX1" fmla="*/ 219075 w 323850"/>
                  <a:gd name="connsiteY1" fmla="*/ 981075 h 1238250"/>
                  <a:gd name="connsiteX2" fmla="*/ 323850 w 323850"/>
                  <a:gd name="connsiteY2" fmla="*/ 0 h 1238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3850" h="1238250">
                    <a:moveTo>
                      <a:pt x="0" y="1238250"/>
                    </a:moveTo>
                    <a:cubicBezTo>
                      <a:pt x="82550" y="1212850"/>
                      <a:pt x="165100" y="1187450"/>
                      <a:pt x="219075" y="981075"/>
                    </a:cubicBezTo>
                    <a:cubicBezTo>
                      <a:pt x="273050" y="774700"/>
                      <a:pt x="298450" y="387350"/>
                      <a:pt x="323850" y="0"/>
                    </a:cubicBezTo>
                  </a:path>
                </a:pathLst>
              </a:custGeom>
              <a:noFill/>
              <a:ln w="38100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67" name="Straight Connector 1066">
              <a:extLst>
                <a:ext uri="{FF2B5EF4-FFF2-40B4-BE49-F238E27FC236}">
                  <a16:creationId xmlns:a16="http://schemas.microsoft.com/office/drawing/2014/main" id="{FA0D0533-EF87-2E39-60D3-CFA830EE44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96373" y="5310626"/>
              <a:ext cx="822960" cy="0"/>
            </a:xfrm>
            <a:prstGeom prst="line">
              <a:avLst/>
            </a:prstGeom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69" name="Freeform: Shape 1068">
            <a:extLst>
              <a:ext uri="{FF2B5EF4-FFF2-40B4-BE49-F238E27FC236}">
                <a16:creationId xmlns:a16="http://schemas.microsoft.com/office/drawing/2014/main" id="{3C3E65E0-697B-916A-0E21-6C3F836EFEC9}"/>
              </a:ext>
            </a:extLst>
          </p:cNvPr>
          <p:cNvSpPr/>
          <p:nvPr/>
        </p:nvSpPr>
        <p:spPr>
          <a:xfrm>
            <a:off x="9616586" y="4179929"/>
            <a:ext cx="758227" cy="1081661"/>
          </a:xfrm>
          <a:custGeom>
            <a:avLst/>
            <a:gdLst>
              <a:gd name="connsiteX0" fmla="*/ 0 w 833438"/>
              <a:gd name="connsiteY0" fmla="*/ 1021753 h 1021753"/>
              <a:gd name="connsiteX1" fmla="*/ 314325 w 833438"/>
              <a:gd name="connsiteY1" fmla="*/ 31153 h 1021753"/>
              <a:gd name="connsiteX2" fmla="*/ 833438 w 833438"/>
              <a:gd name="connsiteY2" fmla="*/ 345478 h 1021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3438" h="1021753">
                <a:moveTo>
                  <a:pt x="0" y="1021753"/>
                </a:moveTo>
                <a:cubicBezTo>
                  <a:pt x="87709" y="582809"/>
                  <a:pt x="175419" y="143865"/>
                  <a:pt x="314325" y="31153"/>
                </a:cubicBezTo>
                <a:cubicBezTo>
                  <a:pt x="453231" y="-81559"/>
                  <a:pt x="643334" y="131959"/>
                  <a:pt x="833438" y="345478"/>
                </a:cubicBezTo>
              </a:path>
            </a:pathLst>
          </a:cu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7" name="Freeform: Shape 1076">
            <a:extLst>
              <a:ext uri="{FF2B5EF4-FFF2-40B4-BE49-F238E27FC236}">
                <a16:creationId xmlns:a16="http://schemas.microsoft.com/office/drawing/2014/main" id="{A36DA7F9-69B8-4431-E5A3-97DCF8FFF6AA}"/>
              </a:ext>
            </a:extLst>
          </p:cNvPr>
          <p:cNvSpPr/>
          <p:nvPr/>
        </p:nvSpPr>
        <p:spPr>
          <a:xfrm>
            <a:off x="10367670" y="4361826"/>
            <a:ext cx="166687" cy="347533"/>
          </a:xfrm>
          <a:custGeom>
            <a:avLst/>
            <a:gdLst>
              <a:gd name="connsiteX0" fmla="*/ 0 w 166687"/>
              <a:gd name="connsiteY0" fmla="*/ 180845 h 347533"/>
              <a:gd name="connsiteX1" fmla="*/ 71437 w 166687"/>
              <a:gd name="connsiteY1" fmla="*/ 4633 h 347533"/>
              <a:gd name="connsiteX2" fmla="*/ 166687 w 166687"/>
              <a:gd name="connsiteY2" fmla="*/ 347533 h 34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6687" h="347533">
                <a:moveTo>
                  <a:pt x="0" y="180845"/>
                </a:moveTo>
                <a:cubicBezTo>
                  <a:pt x="21828" y="78848"/>
                  <a:pt x="43656" y="-23148"/>
                  <a:pt x="71437" y="4633"/>
                </a:cubicBezTo>
                <a:cubicBezTo>
                  <a:pt x="99218" y="32414"/>
                  <a:pt x="132952" y="189973"/>
                  <a:pt x="166687" y="347533"/>
                </a:cubicBezTo>
              </a:path>
            </a:pathLst>
          </a:cu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8" name="TextBox 1077">
            <a:extLst>
              <a:ext uri="{FF2B5EF4-FFF2-40B4-BE49-F238E27FC236}">
                <a16:creationId xmlns:a16="http://schemas.microsoft.com/office/drawing/2014/main" id="{C0861C98-3559-62F1-1D35-8CAFE66BAE4F}"/>
              </a:ext>
            </a:extLst>
          </p:cNvPr>
          <p:cNvSpPr txBox="1"/>
          <p:nvPr/>
        </p:nvSpPr>
        <p:spPr>
          <a:xfrm>
            <a:off x="7304630" y="3849792"/>
            <a:ext cx="15064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Arial" panose="020B0604020202020204" pitchFamily="34" charset="0"/>
              </a:rPr>
              <a:t>Indirect light</a:t>
            </a:r>
          </a:p>
        </p:txBody>
      </p:sp>
      <p:sp>
        <p:nvSpPr>
          <p:cNvPr id="1079" name="TextBox 1078">
            <a:extLst>
              <a:ext uri="{FF2B5EF4-FFF2-40B4-BE49-F238E27FC236}">
                <a16:creationId xmlns:a16="http://schemas.microsoft.com/office/drawing/2014/main" id="{C21273E2-5E4F-D0CB-FFEB-5C6BD6F6CD92}"/>
              </a:ext>
            </a:extLst>
          </p:cNvPr>
          <p:cNvSpPr txBox="1"/>
          <p:nvPr/>
        </p:nvSpPr>
        <p:spPr>
          <a:xfrm>
            <a:off x="10695788" y="3849792"/>
            <a:ext cx="1016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Arial" panose="020B0604020202020204" pitchFamily="34" charset="0"/>
              </a:rPr>
              <a:t>Signal</a:t>
            </a:r>
          </a:p>
        </p:txBody>
      </p:sp>
      <p:sp>
        <p:nvSpPr>
          <p:cNvPr id="1080" name="TextBox 1079">
            <a:extLst>
              <a:ext uri="{FF2B5EF4-FFF2-40B4-BE49-F238E27FC236}">
                <a16:creationId xmlns:a16="http://schemas.microsoft.com/office/drawing/2014/main" id="{0B5F27C7-010D-97E2-669A-0CAF1AFD7726}"/>
              </a:ext>
            </a:extLst>
          </p:cNvPr>
          <p:cNvSpPr txBox="1"/>
          <p:nvPr/>
        </p:nvSpPr>
        <p:spPr>
          <a:xfrm>
            <a:off x="4144116" y="4506359"/>
            <a:ext cx="1336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Arial" panose="020B0604020202020204" pitchFamily="34" charset="0"/>
              </a:rPr>
              <a:t>Lifetime</a:t>
            </a:r>
          </a:p>
        </p:txBody>
      </p:sp>
      <p:sp>
        <p:nvSpPr>
          <p:cNvPr id="1081" name="TextBox 1080">
            <a:extLst>
              <a:ext uri="{FF2B5EF4-FFF2-40B4-BE49-F238E27FC236}">
                <a16:creationId xmlns:a16="http://schemas.microsoft.com/office/drawing/2014/main" id="{628432E0-94C1-B446-5FC8-04C17ECF8382}"/>
              </a:ext>
            </a:extLst>
          </p:cNvPr>
          <p:cNvSpPr txBox="1"/>
          <p:nvPr/>
        </p:nvSpPr>
        <p:spPr>
          <a:xfrm>
            <a:off x="933397" y="4158335"/>
            <a:ext cx="88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Arial" panose="020B0604020202020204" pitchFamily="34" charset="0"/>
              </a:rPr>
              <a:t>Depth</a:t>
            </a:r>
          </a:p>
        </p:txBody>
      </p:sp>
      <p:cxnSp>
        <p:nvCxnSpPr>
          <p:cNvPr id="1082" name="Straight Arrow Connector 1081">
            <a:extLst>
              <a:ext uri="{FF2B5EF4-FFF2-40B4-BE49-F238E27FC236}">
                <a16:creationId xmlns:a16="http://schemas.microsoft.com/office/drawing/2014/main" id="{400E4287-4D3B-DCDB-C25E-B9925A947CE6}"/>
              </a:ext>
            </a:extLst>
          </p:cNvPr>
          <p:cNvCxnSpPr>
            <a:cxnSpLocks/>
          </p:cNvCxnSpPr>
          <p:nvPr/>
        </p:nvCxnSpPr>
        <p:spPr>
          <a:xfrm>
            <a:off x="644025" y="4145212"/>
            <a:ext cx="1463040" cy="0"/>
          </a:xfrm>
          <a:prstGeom prst="straightConnector1">
            <a:avLst/>
          </a:prstGeom>
          <a:ln w="19050">
            <a:solidFill>
              <a:srgbClr val="FFC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3" name="Straight Arrow Connector 1082">
            <a:extLst>
              <a:ext uri="{FF2B5EF4-FFF2-40B4-BE49-F238E27FC236}">
                <a16:creationId xmlns:a16="http://schemas.microsoft.com/office/drawing/2014/main" id="{7CE4774B-8456-81B2-9C1E-A55833C0C7CE}"/>
              </a:ext>
            </a:extLst>
          </p:cNvPr>
          <p:cNvCxnSpPr>
            <a:cxnSpLocks/>
          </p:cNvCxnSpPr>
          <p:nvPr/>
        </p:nvCxnSpPr>
        <p:spPr>
          <a:xfrm>
            <a:off x="3738556" y="4970712"/>
            <a:ext cx="640080" cy="0"/>
          </a:xfrm>
          <a:prstGeom prst="straightConnector1">
            <a:avLst/>
          </a:prstGeom>
          <a:ln w="19050">
            <a:solidFill>
              <a:srgbClr val="FFC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4" name="Straight Arrow Connector 1083">
            <a:extLst>
              <a:ext uri="{FF2B5EF4-FFF2-40B4-BE49-F238E27FC236}">
                <a16:creationId xmlns:a16="http://schemas.microsoft.com/office/drawing/2014/main" id="{5A33C4D4-6D6B-B2D9-1EC4-6781EB46DAD3}"/>
              </a:ext>
            </a:extLst>
          </p:cNvPr>
          <p:cNvCxnSpPr>
            <a:cxnSpLocks/>
          </p:cNvCxnSpPr>
          <p:nvPr/>
        </p:nvCxnSpPr>
        <p:spPr>
          <a:xfrm flipH="1">
            <a:off x="7606287" y="4265586"/>
            <a:ext cx="358002" cy="307276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8" name="Straight Arrow Connector 1087">
            <a:extLst>
              <a:ext uri="{FF2B5EF4-FFF2-40B4-BE49-F238E27FC236}">
                <a16:creationId xmlns:a16="http://schemas.microsoft.com/office/drawing/2014/main" id="{02B32284-50A8-45B4-9443-764545C1BE4F}"/>
              </a:ext>
            </a:extLst>
          </p:cNvPr>
          <p:cNvCxnSpPr>
            <a:cxnSpLocks/>
          </p:cNvCxnSpPr>
          <p:nvPr/>
        </p:nvCxnSpPr>
        <p:spPr>
          <a:xfrm flipH="1">
            <a:off x="10456379" y="4104106"/>
            <a:ext cx="373823" cy="201758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1" name="Freeform: Shape 1090">
            <a:extLst>
              <a:ext uri="{FF2B5EF4-FFF2-40B4-BE49-F238E27FC236}">
                <a16:creationId xmlns:a16="http://schemas.microsoft.com/office/drawing/2014/main" id="{650D3EB6-4032-320D-527F-31ED404D49C2}"/>
              </a:ext>
            </a:extLst>
          </p:cNvPr>
          <p:cNvSpPr/>
          <p:nvPr/>
        </p:nvSpPr>
        <p:spPr>
          <a:xfrm>
            <a:off x="10529887" y="4698206"/>
            <a:ext cx="1083469" cy="545306"/>
          </a:xfrm>
          <a:custGeom>
            <a:avLst/>
            <a:gdLst>
              <a:gd name="connsiteX0" fmla="*/ 0 w 1083469"/>
              <a:gd name="connsiteY0" fmla="*/ 0 h 545306"/>
              <a:gd name="connsiteX1" fmla="*/ 457200 w 1083469"/>
              <a:gd name="connsiteY1" fmla="*/ 366713 h 545306"/>
              <a:gd name="connsiteX2" fmla="*/ 1083469 w 1083469"/>
              <a:gd name="connsiteY2" fmla="*/ 545306 h 545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3469" h="545306">
                <a:moveTo>
                  <a:pt x="0" y="0"/>
                </a:moveTo>
                <a:cubicBezTo>
                  <a:pt x="138311" y="137914"/>
                  <a:pt x="276622" y="275829"/>
                  <a:pt x="457200" y="366713"/>
                </a:cubicBezTo>
                <a:cubicBezTo>
                  <a:pt x="637778" y="457597"/>
                  <a:pt x="860623" y="501451"/>
                  <a:pt x="1083469" y="545306"/>
                </a:cubicBezTo>
              </a:path>
            </a:pathLst>
          </a:cu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80F542-C8A6-43D0-254E-5389D3CEB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49695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0B170-05D6-4DFF-B95A-81AC0DD54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FLIM with 10 Photons/Pixel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53E78F-C994-4B25-8F0F-C36C728543A4}"/>
              </a:ext>
            </a:extLst>
          </p:cNvPr>
          <p:cNvSpPr txBox="1"/>
          <p:nvPr/>
        </p:nvSpPr>
        <p:spPr>
          <a:xfrm>
            <a:off x="381736" y="937510"/>
            <a:ext cx="365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Spatial binning + MLE + BM3D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F17F4A-02A4-4526-8A6D-1813B2506849}"/>
              </a:ext>
            </a:extLst>
          </p:cNvPr>
          <p:cNvSpPr txBox="1"/>
          <p:nvPr/>
        </p:nvSpPr>
        <p:spPr>
          <a:xfrm>
            <a:off x="8152664" y="937510"/>
            <a:ext cx="365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Ground-truth</a:t>
            </a:r>
          </a:p>
        </p:txBody>
      </p:sp>
      <p:pic>
        <p:nvPicPr>
          <p:cNvPr id="30" name="Picture 29" descr="Background pattern, map&#10;&#10;Description automatically generated">
            <a:extLst>
              <a:ext uri="{FF2B5EF4-FFF2-40B4-BE49-F238E27FC236}">
                <a16:creationId xmlns:a16="http://schemas.microsoft.com/office/drawing/2014/main" id="{E7EDBA79-7790-46F0-9196-3931905CE3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36" y="1389848"/>
            <a:ext cx="3657600" cy="36576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1" name="Picture 30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E6E86408-A208-4239-BC0A-4C77C1E30D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389848"/>
            <a:ext cx="3657600" cy="36576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2" name="Picture 31" descr="Background pattern&#10;&#10;Description automatically generated">
            <a:extLst>
              <a:ext uri="{FF2B5EF4-FFF2-40B4-BE49-F238E27FC236}">
                <a16:creationId xmlns:a16="http://schemas.microsoft.com/office/drawing/2014/main" id="{E0FC58AA-8B75-4EC7-9577-A1E0C44246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664" y="1389848"/>
            <a:ext cx="3657600" cy="36576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76F7E98B-CABE-47D2-A64C-86F4AE58ADD1}"/>
              </a:ext>
            </a:extLst>
          </p:cNvPr>
          <p:cNvGrpSpPr/>
          <p:nvPr/>
        </p:nvGrpSpPr>
        <p:grpSpPr>
          <a:xfrm>
            <a:off x="3496027" y="5269813"/>
            <a:ext cx="5199946" cy="400110"/>
            <a:chOff x="3529664" y="5584138"/>
            <a:chExt cx="5199946" cy="40011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830F82B-AB02-4DEA-919C-67035FDE0422}"/>
                </a:ext>
              </a:extLst>
            </p:cNvPr>
            <p:cNvGrpSpPr/>
            <p:nvPr/>
          </p:nvGrpSpPr>
          <p:grpSpPr>
            <a:xfrm>
              <a:off x="3529664" y="5584138"/>
              <a:ext cx="1185973" cy="400110"/>
              <a:chOff x="3529664" y="5584138"/>
              <a:chExt cx="1185973" cy="400110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D416270F-8DB2-497F-A280-910FA522CF6B}"/>
                  </a:ext>
                </a:extLst>
              </p:cNvPr>
              <p:cNvSpPr/>
              <p:nvPr/>
            </p:nvSpPr>
            <p:spPr>
              <a:xfrm>
                <a:off x="3529664" y="5692753"/>
                <a:ext cx="182880" cy="18288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CA438F73-5B6D-4D1A-BB92-615E5BB050B5}"/>
                      </a:ext>
                    </a:extLst>
                  </p:cNvPr>
                  <p:cNvSpPr txBox="1"/>
                  <p:nvPr/>
                </p:nvSpPr>
                <p:spPr>
                  <a:xfrm>
                    <a:off x="3709797" y="5584138"/>
                    <a:ext cx="1005840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&lt;2.0 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ns</m:t>
                          </m:r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FC1F8C88-F4BB-45BD-B0FC-35E231DBDFC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09797" y="5584138"/>
                    <a:ext cx="1005840" cy="40011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r="-545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0257008-1FBA-4182-9E03-49BCB72C2D04}"/>
                </a:ext>
              </a:extLst>
            </p:cNvPr>
            <p:cNvGrpSpPr/>
            <p:nvPr/>
          </p:nvGrpSpPr>
          <p:grpSpPr>
            <a:xfrm>
              <a:off x="5270332" y="5584138"/>
              <a:ext cx="1718610" cy="400110"/>
              <a:chOff x="5495694" y="5584138"/>
              <a:chExt cx="1718610" cy="400110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561CD66E-41DF-4C73-823D-D7613194B1C7}"/>
                  </a:ext>
                </a:extLst>
              </p:cNvPr>
              <p:cNvSpPr/>
              <p:nvPr/>
            </p:nvSpPr>
            <p:spPr>
              <a:xfrm>
                <a:off x="5495694" y="5692753"/>
                <a:ext cx="182880" cy="18288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1DC91C74-96E1-47C8-8FAC-78F9FDF93C35}"/>
                      </a:ext>
                    </a:extLst>
                  </p:cNvPr>
                  <p:cNvSpPr txBox="1"/>
                  <p:nvPr/>
                </p:nvSpPr>
                <p:spPr>
                  <a:xfrm>
                    <a:off x="5659824" y="5584138"/>
                    <a:ext cx="1554480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2.0 </m:t>
                          </m:r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−2.5 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ns</m:t>
                          </m:r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0DB8350A-6770-4479-84FD-C4A67CDC19A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59824" y="5584138"/>
                    <a:ext cx="1554480" cy="400110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3F68B804-DCDF-40DC-85CC-8A6E8E9CADAA}"/>
                </a:ext>
              </a:extLst>
            </p:cNvPr>
            <p:cNvGrpSpPr/>
            <p:nvPr/>
          </p:nvGrpSpPr>
          <p:grpSpPr>
            <a:xfrm>
              <a:off x="7543637" y="5584138"/>
              <a:ext cx="1185973" cy="400110"/>
              <a:chOff x="7543637" y="5584138"/>
              <a:chExt cx="1185973" cy="400110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0A6C3176-756B-442E-980F-DD11B2AAA636}"/>
                  </a:ext>
                </a:extLst>
              </p:cNvPr>
              <p:cNvSpPr/>
              <p:nvPr/>
            </p:nvSpPr>
            <p:spPr>
              <a:xfrm>
                <a:off x="7543637" y="5692753"/>
                <a:ext cx="182880" cy="182880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7783610E-4489-41AE-BDCA-EDFDB756ABCB}"/>
                      </a:ext>
                    </a:extLst>
                  </p:cNvPr>
                  <p:cNvSpPr txBox="1"/>
                  <p:nvPr/>
                </p:nvSpPr>
                <p:spPr>
                  <a:xfrm>
                    <a:off x="7723770" y="5584138"/>
                    <a:ext cx="1005840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&gt;2.5 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ns</m:t>
                          </m:r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721BA152-7BBD-463B-88DE-D31C6E43443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23770" y="5584138"/>
                    <a:ext cx="1005840" cy="400110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r="-484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B5B5E319-1CCA-41F3-B05F-434ABAF4AD9C}"/>
              </a:ext>
            </a:extLst>
          </p:cNvPr>
          <p:cNvSpPr txBox="1"/>
          <p:nvPr/>
        </p:nvSpPr>
        <p:spPr>
          <a:xfrm>
            <a:off x="3032760" y="5968339"/>
            <a:ext cx="6126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9900"/>
                </a:solidFill>
              </a:rPr>
              <a:t>Nucleus and background segmented correctly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2EB4F0-364A-421E-BB3B-000F84C6E0D2}"/>
              </a:ext>
            </a:extLst>
          </p:cNvPr>
          <p:cNvSpPr txBox="1"/>
          <p:nvPr/>
        </p:nvSpPr>
        <p:spPr>
          <a:xfrm>
            <a:off x="4267200" y="845177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9900"/>
                </a:solidFill>
              </a:rPr>
              <a:t>CASPI</a:t>
            </a:r>
            <a:endParaRPr lang="en-US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F5AC52-CC4E-D26E-D3E0-B625E2990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58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37FB2-A685-4A45-9B13-C6B23A992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Autofluorescence (40 photons/pixel)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ECE238-C5DC-47D3-94B1-F1B8045A0CDA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576607" y="3805052"/>
            <a:ext cx="137160" cy="36576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584F9BF-A41C-407F-A601-BBC7A5ACFED4}"/>
                  </a:ext>
                </a:extLst>
              </p:cNvPr>
              <p:cNvSpPr txBox="1"/>
              <p:nvPr/>
            </p:nvSpPr>
            <p:spPr>
              <a:xfrm>
                <a:off x="1498191" y="5743092"/>
                <a:ext cx="63639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1.1 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ns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584F9BF-A41C-407F-A601-BBC7A5ACFE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8191" y="5743092"/>
                <a:ext cx="636392" cy="276999"/>
              </a:xfrm>
              <a:prstGeom prst="rect">
                <a:avLst/>
              </a:prstGeom>
              <a:blipFill>
                <a:blip r:embed="rId4"/>
                <a:stretch>
                  <a:fillRect l="-8654" r="-5769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99042FE-715C-4491-B83A-253DE631C82D}"/>
                  </a:ext>
                </a:extLst>
              </p:cNvPr>
              <p:cNvSpPr txBox="1"/>
              <p:nvPr/>
            </p:nvSpPr>
            <p:spPr>
              <a:xfrm>
                <a:off x="5155790" y="5743092"/>
                <a:ext cx="63639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.0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ns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99042FE-715C-4491-B83A-253DE631C8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5790" y="5743092"/>
                <a:ext cx="636393" cy="276999"/>
              </a:xfrm>
              <a:prstGeom prst="rect">
                <a:avLst/>
              </a:prstGeom>
              <a:blipFill>
                <a:blip r:embed="rId5"/>
                <a:stretch>
                  <a:fillRect l="-8654" r="-5769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237A4E36-C9C1-476D-97FB-9E5479922D6C}"/>
              </a:ext>
            </a:extLst>
          </p:cNvPr>
          <p:cNvSpPr txBox="1"/>
          <p:nvPr/>
        </p:nvSpPr>
        <p:spPr>
          <a:xfrm>
            <a:off x="2090707" y="862976"/>
            <a:ext cx="31089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Linear fitting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DBEF4E-FDDE-4CB8-9201-39CBF5D939FF}"/>
              </a:ext>
            </a:extLst>
          </p:cNvPr>
          <p:cNvSpPr txBox="1"/>
          <p:nvPr/>
        </p:nvSpPr>
        <p:spPr>
          <a:xfrm>
            <a:off x="6992335" y="770643"/>
            <a:ext cx="3108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7D25"/>
                </a:solidFill>
              </a:rPr>
              <a:t>CASPI</a:t>
            </a:r>
            <a:endParaRPr lang="en-US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71260A-EC4A-44E9-96EF-FB7F6AF87BF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478235" y="3805052"/>
            <a:ext cx="137160" cy="36576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1A461CB-EDEA-4E23-8275-3B14FD91CEF1}"/>
                  </a:ext>
                </a:extLst>
              </p:cNvPr>
              <p:cNvSpPr txBox="1"/>
              <p:nvPr/>
            </p:nvSpPr>
            <p:spPr>
              <a:xfrm>
                <a:off x="6399819" y="5743092"/>
                <a:ext cx="63639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1.1 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ns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1A461CB-EDEA-4E23-8275-3B14FD91CE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9819" y="5743092"/>
                <a:ext cx="636392" cy="276999"/>
              </a:xfrm>
              <a:prstGeom prst="rect">
                <a:avLst/>
              </a:prstGeom>
              <a:blipFill>
                <a:blip r:embed="rId6"/>
                <a:stretch>
                  <a:fillRect l="-8654" r="-5769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D364747-2AFB-402B-9353-81FD4C962D87}"/>
                  </a:ext>
                </a:extLst>
              </p:cNvPr>
              <p:cNvSpPr txBox="1"/>
              <p:nvPr/>
            </p:nvSpPr>
            <p:spPr>
              <a:xfrm>
                <a:off x="10057418" y="5743092"/>
                <a:ext cx="63639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.0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ns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D364747-2AFB-402B-9353-81FD4C962D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7418" y="5743092"/>
                <a:ext cx="636393" cy="276999"/>
              </a:xfrm>
              <a:prstGeom prst="rect">
                <a:avLst/>
              </a:prstGeom>
              <a:blipFill>
                <a:blip r:embed="rId7"/>
                <a:stretch>
                  <a:fillRect l="-8654" r="-5769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AACA1931-A059-476F-B4B2-2105FBAE3B42}"/>
              </a:ext>
            </a:extLst>
          </p:cNvPr>
          <p:cNvSpPr txBox="1"/>
          <p:nvPr/>
        </p:nvSpPr>
        <p:spPr>
          <a:xfrm>
            <a:off x="2575560" y="6205431"/>
            <a:ext cx="704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9900"/>
                </a:solidFill>
              </a:rPr>
              <a:t>Reliable lifetime estimates for video-rate, live-cell FLIM</a:t>
            </a:r>
          </a:p>
        </p:txBody>
      </p:sp>
      <p:pic>
        <p:nvPicPr>
          <p:cNvPr id="14" name="Picture 13" descr="A picture containing tree, night, outdoor object&#10;&#10;Description automatically generated">
            <a:extLst>
              <a:ext uri="{FF2B5EF4-FFF2-40B4-BE49-F238E27FC236}">
                <a16:creationId xmlns:a16="http://schemas.microsoft.com/office/drawing/2014/main" id="{EE7FEC1F-EC74-4860-B046-6A12184567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787" y="1312254"/>
            <a:ext cx="4114800" cy="41148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C80791-FD21-49FD-AE8C-95120213F6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413" y="1312254"/>
            <a:ext cx="4114800" cy="41148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5E828C-4F66-EBBF-EA29-AB103917A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80809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DBF43-9326-45ED-8341-9C5FB5F03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Autofluorescence (30 photons/pixel)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252B46-A4A0-4C42-863E-699D8444FCDF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576607" y="3805052"/>
            <a:ext cx="137160" cy="36576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F521738-617C-4E3D-B136-CE0688C2ADA0}"/>
                  </a:ext>
                </a:extLst>
              </p:cNvPr>
              <p:cNvSpPr txBox="1"/>
              <p:nvPr/>
            </p:nvSpPr>
            <p:spPr>
              <a:xfrm>
                <a:off x="1498191" y="5743092"/>
                <a:ext cx="63639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1.1 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ns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F521738-617C-4E3D-B136-CE0688C2AD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8191" y="5743092"/>
                <a:ext cx="636392" cy="276999"/>
              </a:xfrm>
              <a:prstGeom prst="rect">
                <a:avLst/>
              </a:prstGeom>
              <a:blipFill>
                <a:blip r:embed="rId4"/>
                <a:stretch>
                  <a:fillRect l="-8654" r="-5769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1DF666-C85F-4580-B3B0-25A8FA9BE807}"/>
                  </a:ext>
                </a:extLst>
              </p:cNvPr>
              <p:cNvSpPr txBox="1"/>
              <p:nvPr/>
            </p:nvSpPr>
            <p:spPr>
              <a:xfrm>
                <a:off x="5155790" y="5743092"/>
                <a:ext cx="63639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.0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ns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1DF666-C85F-4580-B3B0-25A8FA9BE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5790" y="5743092"/>
                <a:ext cx="636393" cy="276999"/>
              </a:xfrm>
              <a:prstGeom prst="rect">
                <a:avLst/>
              </a:prstGeom>
              <a:blipFill>
                <a:blip r:embed="rId5"/>
                <a:stretch>
                  <a:fillRect l="-8654" r="-5769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96D3DE59-08A6-428B-A108-723BBE29D1B4}"/>
              </a:ext>
            </a:extLst>
          </p:cNvPr>
          <p:cNvSpPr txBox="1"/>
          <p:nvPr/>
        </p:nvSpPr>
        <p:spPr>
          <a:xfrm>
            <a:off x="2090707" y="862976"/>
            <a:ext cx="31089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Spatial binning + MLE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403383-1409-498C-9367-B9C6E249CCBA}"/>
              </a:ext>
            </a:extLst>
          </p:cNvPr>
          <p:cNvSpPr txBox="1"/>
          <p:nvPr/>
        </p:nvSpPr>
        <p:spPr>
          <a:xfrm>
            <a:off x="6992335" y="770643"/>
            <a:ext cx="3108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7D25"/>
                </a:solidFill>
              </a:rPr>
              <a:t>CASPI</a:t>
            </a:r>
            <a:endParaRPr lang="en-US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55853A-510D-43F7-9D69-0D3687FBC5A7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478235" y="3805052"/>
            <a:ext cx="137160" cy="36576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5DB9C88-3323-452E-A397-A1601516CD5B}"/>
                  </a:ext>
                </a:extLst>
              </p:cNvPr>
              <p:cNvSpPr txBox="1"/>
              <p:nvPr/>
            </p:nvSpPr>
            <p:spPr>
              <a:xfrm>
                <a:off x="6399819" y="5743092"/>
                <a:ext cx="63639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1.1 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ns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5DB9C88-3323-452E-A397-A1601516CD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9819" y="5743092"/>
                <a:ext cx="636392" cy="276999"/>
              </a:xfrm>
              <a:prstGeom prst="rect">
                <a:avLst/>
              </a:prstGeom>
              <a:blipFill>
                <a:blip r:embed="rId6"/>
                <a:stretch>
                  <a:fillRect l="-8654" r="-5769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5D5D9EA-582F-456F-BA6D-B06CDCC39B1B}"/>
                  </a:ext>
                </a:extLst>
              </p:cNvPr>
              <p:cNvSpPr txBox="1"/>
              <p:nvPr/>
            </p:nvSpPr>
            <p:spPr>
              <a:xfrm>
                <a:off x="10057418" y="5743092"/>
                <a:ext cx="63639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.0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ns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5D5D9EA-582F-456F-BA6D-B06CDCC39B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7418" y="5743092"/>
                <a:ext cx="636393" cy="276999"/>
              </a:xfrm>
              <a:prstGeom prst="rect">
                <a:avLst/>
              </a:prstGeom>
              <a:blipFill>
                <a:blip r:embed="rId7"/>
                <a:stretch>
                  <a:fillRect l="-8654" r="-5769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7F431801-C7CA-4D67-9277-2B7DCAB0B970}"/>
              </a:ext>
            </a:extLst>
          </p:cNvPr>
          <p:cNvSpPr txBox="1"/>
          <p:nvPr/>
        </p:nvSpPr>
        <p:spPr>
          <a:xfrm>
            <a:off x="2392680" y="6205431"/>
            <a:ext cx="7406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9900"/>
                </a:solidFill>
              </a:rPr>
              <a:t>Better than off-the-shelf software (</a:t>
            </a:r>
            <a:r>
              <a:rPr lang="en-US" sz="2400" dirty="0" err="1">
                <a:solidFill>
                  <a:srgbClr val="FF9900"/>
                </a:solidFill>
              </a:rPr>
              <a:t>SPCImage</a:t>
            </a:r>
            <a:r>
              <a:rPr lang="en-US" sz="2400" dirty="0">
                <a:solidFill>
                  <a:srgbClr val="FF9900"/>
                </a:solidFill>
              </a:rPr>
              <a:t>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FAF4490-1D33-4E0F-A0FD-C3D7E49505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787" y="1312254"/>
            <a:ext cx="4114800" cy="41148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010EDB6-8C74-4A84-BACD-EC4DE08F72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413" y="1312254"/>
            <a:ext cx="4114800" cy="41148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CCD142-84AE-ACEC-46A2-FD2B510B4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36394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D8D465F-8B69-4F05-9FC6-DB48FD48B6D7}"/>
              </a:ext>
            </a:extLst>
          </p:cNvPr>
          <p:cNvGrpSpPr/>
          <p:nvPr/>
        </p:nvGrpSpPr>
        <p:grpSpPr>
          <a:xfrm>
            <a:off x="5267103" y="2682863"/>
            <a:ext cx="2126654" cy="1828800"/>
            <a:chOff x="5267103" y="2844788"/>
            <a:chExt cx="2126654" cy="1828800"/>
          </a:xfrm>
        </p:grpSpPr>
        <p:sp>
          <p:nvSpPr>
            <p:cNvPr id="19" name="Arrow: Curved Left 18">
              <a:extLst>
                <a:ext uri="{FF2B5EF4-FFF2-40B4-BE49-F238E27FC236}">
                  <a16:creationId xmlns:a16="http://schemas.microsoft.com/office/drawing/2014/main" id="{BCFA68D5-5370-4E10-9A28-F04FD4B02A46}"/>
                </a:ext>
              </a:extLst>
            </p:cNvPr>
            <p:cNvSpPr/>
            <p:nvPr/>
          </p:nvSpPr>
          <p:spPr>
            <a:xfrm>
              <a:off x="5267103" y="2844788"/>
              <a:ext cx="731520" cy="1828800"/>
            </a:xfrm>
            <a:prstGeom prst="curvedLeftArrow">
              <a:avLst>
                <a:gd name="adj1" fmla="val 17944"/>
                <a:gd name="adj2" fmla="val 50000"/>
                <a:gd name="adj3" fmla="val 31076"/>
              </a:avLst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Arrow: Curved Left 19">
              <a:extLst>
                <a:ext uri="{FF2B5EF4-FFF2-40B4-BE49-F238E27FC236}">
                  <a16:creationId xmlns:a16="http://schemas.microsoft.com/office/drawing/2014/main" id="{4AB461B2-EA1F-479E-B714-4132385D67D0}"/>
                </a:ext>
              </a:extLst>
            </p:cNvPr>
            <p:cNvSpPr/>
            <p:nvPr/>
          </p:nvSpPr>
          <p:spPr>
            <a:xfrm flipH="1">
              <a:off x="6662237" y="2844788"/>
              <a:ext cx="731520" cy="1828800"/>
            </a:xfrm>
            <a:prstGeom prst="curvedLeftArrow">
              <a:avLst>
                <a:gd name="adj1" fmla="val 17944"/>
                <a:gd name="adj2" fmla="val 50000"/>
                <a:gd name="adj3" fmla="val 31076"/>
              </a:avLst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F0DC26D-C525-4A2E-A940-A3A3EA24D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CASPI: </a:t>
            </a:r>
            <a:r>
              <a:rPr lang="en-US" dirty="0">
                <a:solidFill>
                  <a:schemeClr val="tx1"/>
                </a:solidFill>
              </a:rPr>
              <a:t>General Purpose Photon Processing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BCCF29B6-C385-4CA3-B705-311436171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663" y="3797612"/>
            <a:ext cx="2785651" cy="2377440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B1BE77B0-99C3-4DAE-90FB-826C06FE2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5691" y="3797612"/>
            <a:ext cx="2315647" cy="2377440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FF7A74F3-33EE-4FBD-82AC-F2D22600244E}"/>
              </a:ext>
            </a:extLst>
          </p:cNvPr>
          <p:cNvGrpSpPr/>
          <p:nvPr/>
        </p:nvGrpSpPr>
        <p:grpSpPr>
          <a:xfrm>
            <a:off x="2400663" y="663193"/>
            <a:ext cx="8604103" cy="2811833"/>
            <a:chOff x="2400663" y="663193"/>
            <a:chExt cx="8604103" cy="281183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3890D4E-AA30-45F7-8276-8B0ED5FD85AA}"/>
                    </a:ext>
                  </a:extLst>
                </p:cNvPr>
                <p:cNvSpPr txBox="1"/>
                <p:nvPr/>
              </p:nvSpPr>
              <p:spPr>
                <a:xfrm>
                  <a:off x="9034237" y="663193"/>
                  <a:ext cx="444032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i="1" smtClean="0">
                            <a:latin typeface="Cambria Math" panose="02040503050406030204" pitchFamily="18" charset="0"/>
                          </a:rPr>
                          <m:t>⋯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3890D4E-AA30-45F7-8276-8B0ED5FD85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34237" y="663193"/>
                  <a:ext cx="444032" cy="4924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" name="Picture 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8BF91A5-3C2D-4E1A-B17A-A01906A63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0663" y="1097586"/>
              <a:ext cx="2785651" cy="2377440"/>
            </a:xfrm>
            <a:prstGeom prst="rect">
              <a:avLst/>
            </a:prstGeom>
          </p:spPr>
        </p:pic>
        <p:pic>
          <p:nvPicPr>
            <p:cNvPr id="8" name="Picture 7" descr="A close-up of a fetus&#10;&#10;Description automatically generated with low confidence">
              <a:extLst>
                <a:ext uri="{FF2B5EF4-FFF2-40B4-BE49-F238E27FC236}">
                  <a16:creationId xmlns:a16="http://schemas.microsoft.com/office/drawing/2014/main" id="{8DFEFD6D-98ED-4B05-AE7F-F924F90D1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75691" y="1097586"/>
              <a:ext cx="2315647" cy="237744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84CB652-46DF-4335-B125-DC8139B7E676}"/>
                </a:ext>
              </a:extLst>
            </p:cNvPr>
            <p:cNvSpPr txBox="1"/>
            <p:nvPr/>
          </p:nvSpPr>
          <p:spPr>
            <a:xfrm>
              <a:off x="2804273" y="719034"/>
              <a:ext cx="197843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LiDAR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770F7E6-481F-402A-8408-B2C41C02E598}"/>
                </a:ext>
              </a:extLst>
            </p:cNvPr>
            <p:cNvSpPr txBox="1"/>
            <p:nvPr/>
          </p:nvSpPr>
          <p:spPr>
            <a:xfrm>
              <a:off x="7644299" y="719034"/>
              <a:ext cx="197843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FLIM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20A9C58-C2DF-49C1-9E16-C54997DA2C21}"/>
                </a:ext>
              </a:extLst>
            </p:cNvPr>
            <p:cNvSpPr txBox="1"/>
            <p:nvPr/>
          </p:nvSpPr>
          <p:spPr>
            <a:xfrm>
              <a:off x="9450286" y="719034"/>
              <a:ext cx="155448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(and more)</a:t>
              </a:r>
            </a:p>
          </p:txBody>
        </p:sp>
      </p:grpSp>
      <p:pic>
        <p:nvPicPr>
          <p:cNvPr id="13" name="Picture 12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6163C723-3A3C-410D-A936-1FF7505617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602" y="2721919"/>
            <a:ext cx="1828800" cy="1828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5897408-4105-40B9-B27C-F1238702FBED}"/>
              </a:ext>
            </a:extLst>
          </p:cNvPr>
          <p:cNvSpPr txBox="1"/>
          <p:nvPr/>
        </p:nvSpPr>
        <p:spPr>
          <a:xfrm>
            <a:off x="5745318" y="3266247"/>
            <a:ext cx="1171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</a:rPr>
              <a:t>CASPI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D631464-E39B-444B-8F1B-ACCD21CE1A2A}"/>
              </a:ext>
            </a:extLst>
          </p:cNvPr>
          <p:cNvGrpSpPr/>
          <p:nvPr/>
        </p:nvGrpSpPr>
        <p:grpSpPr>
          <a:xfrm>
            <a:off x="371368" y="1920546"/>
            <a:ext cx="2677395" cy="4254506"/>
            <a:chOff x="1432748" y="2270730"/>
            <a:chExt cx="2677395" cy="4254506"/>
          </a:xfrm>
        </p:grpSpPr>
        <p:pic>
          <p:nvPicPr>
            <p:cNvPr id="3" name="Picture 2" descr="Background pattern&#10;&#10;Description automatically generated">
              <a:extLst>
                <a:ext uri="{FF2B5EF4-FFF2-40B4-BE49-F238E27FC236}">
                  <a16:creationId xmlns:a16="http://schemas.microsoft.com/office/drawing/2014/main" id="{BF71D033-A286-498B-A0E8-F01415047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131713" y="2270730"/>
              <a:ext cx="1978430" cy="1554480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9" name="Picture 8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4F68A84C-BDE7-44C9-9F4B-A55FE6436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131713" y="4970756"/>
              <a:ext cx="1978430" cy="1554480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3CA07927-247F-4FC2-97EA-DE4BF7BB940C}"/>
                </a:ext>
              </a:extLst>
            </p:cNvPr>
            <p:cNvGrpSpPr/>
            <p:nvPr/>
          </p:nvGrpSpPr>
          <p:grpSpPr>
            <a:xfrm>
              <a:off x="1432748" y="2270730"/>
              <a:ext cx="621122" cy="1554480"/>
              <a:chOff x="1432748" y="2270730"/>
              <a:chExt cx="621122" cy="1554480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9A0D5D3F-3EC7-4983-9922-E6FE0A8513EF}"/>
                  </a:ext>
                </a:extLst>
              </p:cNvPr>
              <p:cNvPicPr>
                <a:picLocks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flipV="1">
                <a:off x="1962430" y="2365742"/>
                <a:ext cx="91440" cy="1364457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4C065CF6-A87F-49AA-A374-9EE60BD6A7CC}"/>
                      </a:ext>
                    </a:extLst>
                  </p:cNvPr>
                  <p:cNvSpPr txBox="1"/>
                  <p:nvPr/>
                </p:nvSpPr>
                <p:spPr>
                  <a:xfrm>
                    <a:off x="1432748" y="3640544"/>
                    <a:ext cx="484107" cy="18466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1200" i="1" smtClean="0">
                              <a:latin typeface="Cambria Math" panose="02040503050406030204" pitchFamily="18" charset="0"/>
                            </a:rPr>
                            <m:t>1.40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4C065CF6-A87F-49AA-A374-9EE60BD6A7C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32748" y="3640544"/>
                    <a:ext cx="484107" cy="184666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1392" r="-2532"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E0BE025E-0D7A-4381-991B-96BAE22DCB33}"/>
                      </a:ext>
                    </a:extLst>
                  </p:cNvPr>
                  <p:cNvSpPr txBox="1"/>
                  <p:nvPr/>
                </p:nvSpPr>
                <p:spPr>
                  <a:xfrm>
                    <a:off x="1432748" y="2270730"/>
                    <a:ext cx="484107" cy="18466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1200" i="1" smtClean="0">
                              <a:latin typeface="Cambria Math" panose="02040503050406030204" pitchFamily="18" charset="0"/>
                            </a:rPr>
                            <m:t>2.17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E0BE025E-0D7A-4381-991B-96BAE22DCB3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32748" y="2270730"/>
                    <a:ext cx="484107" cy="184666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1392" r="-2532"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0EFA3F8-D514-45AA-855A-85C09E686532}"/>
                </a:ext>
              </a:extLst>
            </p:cNvPr>
            <p:cNvGrpSpPr/>
            <p:nvPr/>
          </p:nvGrpSpPr>
          <p:grpSpPr>
            <a:xfrm>
              <a:off x="1432748" y="4970756"/>
              <a:ext cx="621122" cy="1554480"/>
              <a:chOff x="1432748" y="2270730"/>
              <a:chExt cx="621122" cy="1554480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F293CE50-4A0B-4BD9-BBA2-C527D00D026A}"/>
                  </a:ext>
                </a:extLst>
              </p:cNvPr>
              <p:cNvPicPr>
                <a:picLocks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flipV="1">
                <a:off x="1962430" y="2365742"/>
                <a:ext cx="91440" cy="1364457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D566F93F-05F2-4D0B-B461-4AA373AE10DC}"/>
                      </a:ext>
                    </a:extLst>
                  </p:cNvPr>
                  <p:cNvSpPr txBox="1"/>
                  <p:nvPr/>
                </p:nvSpPr>
                <p:spPr>
                  <a:xfrm>
                    <a:off x="1432748" y="3640544"/>
                    <a:ext cx="484107" cy="18466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1200" i="1" smtClean="0">
                              <a:latin typeface="Cambria Math" panose="02040503050406030204" pitchFamily="18" charset="0"/>
                            </a:rPr>
                            <m:t>1.40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D566F93F-05F2-4D0B-B461-4AA373AE10D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32748" y="3640544"/>
                    <a:ext cx="484107" cy="184666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1392" r="-2532"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318A83DF-DA1F-4849-85C3-432451DB59FB}"/>
                      </a:ext>
                    </a:extLst>
                  </p:cNvPr>
                  <p:cNvSpPr txBox="1"/>
                  <p:nvPr/>
                </p:nvSpPr>
                <p:spPr>
                  <a:xfrm>
                    <a:off x="1432748" y="2270730"/>
                    <a:ext cx="484107" cy="18466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1200" i="1" smtClean="0">
                              <a:latin typeface="Cambria Math" panose="02040503050406030204" pitchFamily="18" charset="0"/>
                            </a:rPr>
                            <m:t>2.17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318A83DF-DA1F-4849-85C3-432451DB59F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32748" y="2270730"/>
                    <a:ext cx="484107" cy="184666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1392" r="-2532"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1E63E7D-19EC-427E-AAC5-AA1B151E98D6}"/>
              </a:ext>
            </a:extLst>
          </p:cNvPr>
          <p:cNvGrpSpPr/>
          <p:nvPr/>
        </p:nvGrpSpPr>
        <p:grpSpPr>
          <a:xfrm>
            <a:off x="9567188" y="1920546"/>
            <a:ext cx="2201659" cy="4254506"/>
            <a:chOff x="8505808" y="2270730"/>
            <a:chExt cx="2201659" cy="425450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93EC794-EA2F-4C74-B2F9-C147956FD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505808" y="2270730"/>
              <a:ext cx="1554480" cy="1554480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11" name="Picture 10" descr="A picture containing several&#10;&#10;Description automatically generated">
              <a:extLst>
                <a:ext uri="{FF2B5EF4-FFF2-40B4-BE49-F238E27FC236}">
                  <a16:creationId xmlns:a16="http://schemas.microsoft.com/office/drawing/2014/main" id="{70215FFC-316E-4342-9B78-50F754551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505808" y="4970756"/>
              <a:ext cx="1554480" cy="1554480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ED8A96E-3BC5-4333-A178-7B5416099E35}"/>
                </a:ext>
              </a:extLst>
            </p:cNvPr>
            <p:cNvGrpSpPr/>
            <p:nvPr/>
          </p:nvGrpSpPr>
          <p:grpSpPr>
            <a:xfrm>
              <a:off x="10136086" y="2270730"/>
              <a:ext cx="571381" cy="1554480"/>
              <a:chOff x="10136086" y="2270730"/>
              <a:chExt cx="571381" cy="1554480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BFD5EEBA-9D2F-448F-AD1A-51ACD1E0CFD4}"/>
                  </a:ext>
                </a:extLst>
              </p:cNvPr>
              <p:cNvPicPr>
                <a:picLocks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136086" y="2366742"/>
                <a:ext cx="91440" cy="1362456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D7BC0C11-690E-47B4-8BC3-1B6D75EB6CE8}"/>
                      </a:ext>
                    </a:extLst>
                  </p:cNvPr>
                  <p:cNvSpPr txBox="1"/>
                  <p:nvPr/>
                </p:nvSpPr>
                <p:spPr>
                  <a:xfrm>
                    <a:off x="10284274" y="3640544"/>
                    <a:ext cx="423193" cy="18466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just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1200" i="1" smtClean="0">
                              <a:latin typeface="Cambria Math" panose="02040503050406030204" pitchFamily="18" charset="0"/>
                            </a:rPr>
                            <m:t>1.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1 </m:t>
                          </m:r>
                          <m:r>
                            <m:rPr>
                              <m:sty m:val="p"/>
                            </m:rP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ns</m:t>
                          </m:r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D7BC0C11-690E-47B4-8BC3-1B6D75EB6CE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284274" y="3640544"/>
                    <a:ext cx="423193" cy="184666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8571" r="-5714"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C0358665-EC95-400A-9788-E4FBF7B3E9BF}"/>
                      </a:ext>
                    </a:extLst>
                  </p:cNvPr>
                  <p:cNvSpPr txBox="1"/>
                  <p:nvPr/>
                </p:nvSpPr>
                <p:spPr>
                  <a:xfrm>
                    <a:off x="10284274" y="2270730"/>
                    <a:ext cx="423193" cy="18466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just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1200" i="1" smtClean="0">
                              <a:latin typeface="Cambria Math" panose="02040503050406030204" pitchFamily="18" charset="0"/>
                            </a:rPr>
                            <m:t>2.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0 </m:t>
                          </m:r>
                          <m:r>
                            <m:rPr>
                              <m:sty m:val="p"/>
                            </m:rP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ns</m:t>
                          </m:r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C0358665-EC95-400A-9788-E4FBF7B3E9B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284274" y="2270730"/>
                    <a:ext cx="423193" cy="184666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8571" r="-5714"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6E2997E2-D1FE-409F-AB20-153B653C7933}"/>
                </a:ext>
              </a:extLst>
            </p:cNvPr>
            <p:cNvGrpSpPr/>
            <p:nvPr/>
          </p:nvGrpSpPr>
          <p:grpSpPr>
            <a:xfrm>
              <a:off x="10136086" y="4970756"/>
              <a:ext cx="571381" cy="1554480"/>
              <a:chOff x="10136086" y="2270730"/>
              <a:chExt cx="571381" cy="1554480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E00C6B01-0DE2-4FD1-A584-2DEE1BEBC1CC}"/>
                  </a:ext>
                </a:extLst>
              </p:cNvPr>
              <p:cNvPicPr>
                <a:picLocks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136086" y="2366742"/>
                <a:ext cx="91440" cy="1362456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C7D8ED3D-7179-4A7A-801B-B484CE8B0637}"/>
                      </a:ext>
                    </a:extLst>
                  </p:cNvPr>
                  <p:cNvSpPr txBox="1"/>
                  <p:nvPr/>
                </p:nvSpPr>
                <p:spPr>
                  <a:xfrm>
                    <a:off x="10284274" y="3640544"/>
                    <a:ext cx="423193" cy="18466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just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1200" i="1" smtClean="0">
                              <a:latin typeface="Cambria Math" panose="02040503050406030204" pitchFamily="18" charset="0"/>
                            </a:rPr>
                            <m:t>1.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1 </m:t>
                          </m:r>
                          <m:r>
                            <m:rPr>
                              <m:sty m:val="p"/>
                            </m:rP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ns</m:t>
                          </m:r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C7D8ED3D-7179-4A7A-801B-B484CE8B063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284274" y="3640544"/>
                    <a:ext cx="423193" cy="184666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8571" r="-5714"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A4B4CCCD-3690-41AC-9B99-F810F414692E}"/>
                      </a:ext>
                    </a:extLst>
                  </p:cNvPr>
                  <p:cNvSpPr txBox="1"/>
                  <p:nvPr/>
                </p:nvSpPr>
                <p:spPr>
                  <a:xfrm>
                    <a:off x="10284274" y="2270730"/>
                    <a:ext cx="423193" cy="18466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just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1200" i="1" smtClean="0">
                              <a:latin typeface="Cambria Math" panose="02040503050406030204" pitchFamily="18" charset="0"/>
                            </a:rPr>
                            <m:t>2.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0 </m:t>
                          </m:r>
                          <m:r>
                            <m:rPr>
                              <m:sty m:val="p"/>
                            </m:rP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ns</m:t>
                          </m:r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A4B4CCCD-3690-41AC-9B99-F810F414692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284274" y="2270730"/>
                    <a:ext cx="423193" cy="184666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8571" r="-5714"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3BBCC9-9F30-EBB4-FF25-075DC42FC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97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33F14-034D-A3C5-D15B-D2F7DFCA2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pic>
        <p:nvPicPr>
          <p:cNvPr id="21" name="Picture 20" descr="A picture containing text, dog, black, red&#10;&#10;Description automatically generated">
            <a:extLst>
              <a:ext uri="{FF2B5EF4-FFF2-40B4-BE49-F238E27FC236}">
                <a16:creationId xmlns:a16="http://schemas.microsoft.com/office/drawing/2014/main" id="{211F3C38-2A4F-E5A3-7E3D-FDC3C4BDEA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48" y="1995585"/>
            <a:ext cx="3864152" cy="3383280"/>
          </a:xfrm>
          <a:prstGeom prst="rect">
            <a:avLst/>
          </a:prstGeom>
        </p:spPr>
      </p:pic>
      <p:pic>
        <p:nvPicPr>
          <p:cNvPr id="28" name="Picture 27" descr="A colorful image of a person's head&#10;&#10;Description automatically generated">
            <a:extLst>
              <a:ext uri="{FF2B5EF4-FFF2-40B4-BE49-F238E27FC236}">
                <a16:creationId xmlns:a16="http://schemas.microsoft.com/office/drawing/2014/main" id="{4412CA4C-E21F-BF09-1A94-4E06A2698A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978" y="2057400"/>
            <a:ext cx="3433107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8A72928-2F7F-8402-6A97-6724CE0FAFB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628754" y="3254444"/>
            <a:ext cx="155448" cy="3429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F441539-E774-A399-4F00-B55234B04D3B}"/>
              </a:ext>
            </a:extLst>
          </p:cNvPr>
          <p:cNvSpPr txBox="1"/>
          <p:nvPr/>
        </p:nvSpPr>
        <p:spPr>
          <a:xfrm>
            <a:off x="9008871" y="5077878"/>
            <a:ext cx="1395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Depth (m)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6DC9E45-E2D9-B189-CCF3-0F6A6FDAEDE1}"/>
                  </a:ext>
                </a:extLst>
              </p:cNvPr>
              <p:cNvSpPr txBox="1"/>
              <p:nvPr/>
            </p:nvSpPr>
            <p:spPr>
              <a:xfrm>
                <a:off x="7722673" y="5124045"/>
                <a:ext cx="53860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1.40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6DC9E45-E2D9-B189-CCF3-0F6A6FDAE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2673" y="5124045"/>
                <a:ext cx="538609" cy="307777"/>
              </a:xfrm>
              <a:prstGeom prst="rect">
                <a:avLst/>
              </a:prstGeom>
              <a:blipFill>
                <a:blip r:embed="rId6"/>
                <a:stretch>
                  <a:fillRect l="-11364" r="-10227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E57FC79-8F65-483B-D432-E2A464F2FD8D}"/>
                  </a:ext>
                </a:extLst>
              </p:cNvPr>
              <p:cNvSpPr txBox="1"/>
              <p:nvPr/>
            </p:nvSpPr>
            <p:spPr>
              <a:xfrm>
                <a:off x="11151674" y="5124045"/>
                <a:ext cx="53860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2.17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E57FC79-8F65-483B-D432-E2A464F2F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1674" y="5124045"/>
                <a:ext cx="538609" cy="307777"/>
              </a:xfrm>
              <a:prstGeom prst="rect">
                <a:avLst/>
              </a:prstGeom>
              <a:blipFill>
                <a:blip r:embed="rId7"/>
                <a:stretch>
                  <a:fillRect l="-10112" r="-10112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A7CCD9B3-4C3C-8B4C-F47C-091D2EE92D19}"/>
              </a:ext>
            </a:extLst>
          </p:cNvPr>
          <p:cNvSpPr txBox="1"/>
          <p:nvPr/>
        </p:nvSpPr>
        <p:spPr>
          <a:xfrm>
            <a:off x="7960275" y="1481518"/>
            <a:ext cx="349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cs typeface="Arial" panose="020B0604020202020204" pitchFamily="34" charset="0"/>
              </a:rPr>
              <a:t>Depth map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1C0DA39-DD6D-80D7-6958-FCC272EBB40E}"/>
              </a:ext>
            </a:extLst>
          </p:cNvPr>
          <p:cNvSpPr txBox="1"/>
          <p:nvPr/>
        </p:nvSpPr>
        <p:spPr>
          <a:xfrm>
            <a:off x="969321" y="1481518"/>
            <a:ext cx="349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cs typeface="Arial" panose="020B0604020202020204" pitchFamily="34" charset="0"/>
              </a:rPr>
              <a:t>3D photon transient cube</a:t>
            </a:r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AA7F4FD1-234D-4EBA-B77A-02D80CC0848A}"/>
              </a:ext>
            </a:extLst>
          </p:cNvPr>
          <p:cNvSpPr/>
          <p:nvPr/>
        </p:nvSpPr>
        <p:spPr>
          <a:xfrm>
            <a:off x="6866020" y="3012707"/>
            <a:ext cx="519764" cy="1289786"/>
          </a:xfrm>
          <a:prstGeom prst="righ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62770F-B46A-5210-1B48-838E29414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3559-1FCA-4FEE-826D-440AC3C59BE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929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17744</TotalTime>
  <Words>2250</Words>
  <Application>Microsoft Office PowerPoint</Application>
  <PresentationFormat>Widescreen</PresentationFormat>
  <Paragraphs>946</Paragraphs>
  <Slides>83</Slides>
  <Notes>83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90" baseType="lpstr">
      <vt:lpstr>NimbusRomNo9L-Medi</vt:lpstr>
      <vt:lpstr>NimbusRomNo9L-Regu</vt:lpstr>
      <vt:lpstr>Arial</vt:lpstr>
      <vt:lpstr>Calibri</vt:lpstr>
      <vt:lpstr>Calibri Light</vt:lpstr>
      <vt:lpstr>Cambria Math</vt:lpstr>
      <vt:lpstr>Office Theme</vt:lpstr>
      <vt:lpstr>PowerPoint Presentation</vt:lpstr>
      <vt:lpstr>Active Single-Photon Imaging</vt:lpstr>
      <vt:lpstr>Measurable Property: Depth</vt:lpstr>
      <vt:lpstr>Measurable Property: Depth</vt:lpstr>
      <vt:lpstr>Measurable Property: Fluorescence Lifetime </vt:lpstr>
      <vt:lpstr>Measurable Property: Fluorescence Lifetime </vt:lpstr>
      <vt:lpstr>Various Active Single-Photon Applications</vt:lpstr>
      <vt:lpstr>Various Active Single-Photon Applications</vt:lpstr>
      <vt:lpstr>Challenges</vt:lpstr>
      <vt:lpstr>Challenges</vt:lpstr>
      <vt:lpstr>Challenges</vt:lpstr>
      <vt:lpstr>Challenges</vt:lpstr>
      <vt:lpstr>Motivation: Filter Scene Property or Raw Data? </vt:lpstr>
      <vt:lpstr>Motivation: Filter Scene Property or Raw Data? </vt:lpstr>
      <vt:lpstr>Motivation: Filter Scene Property or Raw Data? </vt:lpstr>
      <vt:lpstr>Motivation: Filter Scene Property or Raw Data? </vt:lpstr>
      <vt:lpstr>Our Goal</vt:lpstr>
      <vt:lpstr>Implications: Extended operating Regimes</vt:lpstr>
      <vt:lpstr>Implications: Extended operating Regimes</vt:lpstr>
      <vt:lpstr>Implications: Various Applications</vt:lpstr>
      <vt:lpstr>Implications: Various Applications</vt:lpstr>
      <vt:lpstr>Implications: Various Applications</vt:lpstr>
      <vt:lpstr>Implications: No Training</vt:lpstr>
      <vt:lpstr>Implications: Complement Conventional Techniques</vt:lpstr>
      <vt:lpstr>Implications: Complement Conventional Techniques</vt:lpstr>
      <vt:lpstr>PowerPoint Presentation</vt:lpstr>
      <vt:lpstr>Problems</vt:lpstr>
      <vt:lpstr>Problems</vt:lpstr>
      <vt:lpstr>How to Reduce Distortions?</vt:lpstr>
      <vt:lpstr>How to Reduce Distortions?</vt:lpstr>
      <vt:lpstr>Problems</vt:lpstr>
      <vt:lpstr>Problems</vt:lpstr>
      <vt:lpstr>How to Reduce Noise?</vt:lpstr>
      <vt:lpstr>How to Compute SNR?</vt:lpstr>
      <vt:lpstr>How to Compute SNR?</vt:lpstr>
      <vt:lpstr>How to Compute SNR?</vt:lpstr>
      <vt:lpstr>Separate Signal &amp; Noise: Photon Correlations</vt:lpstr>
      <vt:lpstr>Separate Signal &amp; Noise: Photon Correlations</vt:lpstr>
      <vt:lpstr>Separate Signal &amp; Noise: Photon Correlations</vt:lpstr>
      <vt:lpstr>Separate Signal &amp; Noise: Photon Correlations</vt:lpstr>
      <vt:lpstr>Signal &amp; Noise Estimation</vt:lpstr>
      <vt:lpstr>Noise Estimation: Laser Prior</vt:lpstr>
      <vt:lpstr>Noise Estimation: Laser Prior</vt:lpstr>
      <vt:lpstr>Noise Estimation: Laser Prior</vt:lpstr>
      <vt:lpstr>Noise Estimation: Pure Noise Band</vt:lpstr>
      <vt:lpstr>Noise Estimation: Pure Noise Band</vt:lpstr>
      <vt:lpstr>Noise Estimation: Pure Noise Band</vt:lpstr>
      <vt:lpstr>Noise Estimation</vt:lpstr>
      <vt:lpstr>Noise Estimation</vt:lpstr>
      <vt:lpstr>Noise Estimation</vt:lpstr>
      <vt:lpstr>Pilot Signal Estimation</vt:lpstr>
      <vt:lpstr>Pilot Signal Estimation</vt:lpstr>
      <vt:lpstr>Pilot Signal Estimation</vt:lpstr>
      <vt:lpstr>Pilot Signal Estimation</vt:lpstr>
      <vt:lpstr>Pilot Signal Estimation</vt:lpstr>
      <vt:lpstr>Pilot Signal Estimation: Guided Photon Processing</vt:lpstr>
      <vt:lpstr>Pilot Signal Estimation: Guided Photon Processing</vt:lpstr>
      <vt:lpstr>Pilot Signal Estimation: Guided Photon Processing</vt:lpstr>
      <vt:lpstr>Pilot Signal Estimation: Guided Photon Processing</vt:lpstr>
      <vt:lpstr>Pilot Signal Estimation: Guided Photon Processing</vt:lpstr>
      <vt:lpstr>Pilot Signal Estimation: Guided Photon Processing</vt:lpstr>
      <vt:lpstr>Pilot Signal Estimation: Guided Photon Processing</vt:lpstr>
      <vt:lpstr>Pilot Signal Estimation</vt:lpstr>
      <vt:lpstr>Flux Recovery using Estimated SNR</vt:lpstr>
      <vt:lpstr>Flux Recovery using Estimated SNR</vt:lpstr>
      <vt:lpstr>Flux Recovery using Estimated SNR</vt:lpstr>
      <vt:lpstr>PowerPoint Presentation</vt:lpstr>
      <vt:lpstr>LiDAR: Various Lighting Conditions</vt:lpstr>
      <vt:lpstr>LiDAR: Various Lighting Conditions</vt:lpstr>
      <vt:lpstr>LiDAR: Various Lighting Conditions</vt:lpstr>
      <vt:lpstr>LiDAR: Comparisons in Outdoor Conditions</vt:lpstr>
      <vt:lpstr>LiDAR: Varying Signal Flux</vt:lpstr>
      <vt:lpstr>LiDAR: Varying Signal Flux</vt:lpstr>
      <vt:lpstr>LiDAR: Varying Signal Flux</vt:lpstr>
      <vt:lpstr>LiDAR: Recover Non-Gaussian Pulse</vt:lpstr>
      <vt:lpstr>LiDAR: Recover Non-Gaussian Pulse</vt:lpstr>
      <vt:lpstr>LiDAR: High Background</vt:lpstr>
      <vt:lpstr>FLIM with 10 Photons/Pixel</vt:lpstr>
      <vt:lpstr>FLIM with 10 Photons/Pixel</vt:lpstr>
      <vt:lpstr>FLIM with 10 Photons/Pixel</vt:lpstr>
      <vt:lpstr>Autofluorescence (40 photons/pixel)</vt:lpstr>
      <vt:lpstr>Autofluorescence (30 photons/pixel)</vt:lpstr>
      <vt:lpstr>CASPI: General Purpose Photon Processing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JONGHO LEE</dc:creator>
  <cp:lastModifiedBy>JONGHO LEE</cp:lastModifiedBy>
  <cp:revision>458</cp:revision>
  <dcterms:created xsi:type="dcterms:W3CDTF">2022-02-04T21:55:24Z</dcterms:created>
  <dcterms:modified xsi:type="dcterms:W3CDTF">2023-09-23T22:59:52Z</dcterms:modified>
</cp:coreProperties>
</file>